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. Herramienta, Técnica y estrategi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X. Herramienta, Técnica y estrategia</a:t>
            </a:r>
          </a:p>
        </p:txBody>
      </p:sp>
      <p:sp>
        <p:nvSpPr>
          <p:cNvPr id="139" name="Lección 29. Durante de la Lectura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29. Durante de la Lectura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s recomendable que durante la lectura uno…"/>
          <p:cNvSpPr txBox="1"/>
          <p:nvPr/>
        </p:nvSpPr>
        <p:spPr>
          <a:xfrm>
            <a:off x="708967" y="889000"/>
            <a:ext cx="11586866" cy="797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 recomendable que </a:t>
            </a:r>
            <a:r>
              <a:rPr>
                <a:solidFill>
                  <a:srgbClr val="D4FB79"/>
                </a:solidFill>
              </a:rPr>
              <a:t>durante </a:t>
            </a:r>
            <a:r>
              <a:t>la lectura uno </a:t>
            </a:r>
          </a:p>
          <a:p>
            <a:pPr algn="l" defTabSz="457200">
              <a:defRPr b="0" sz="5300">
                <a:solidFill>
                  <a:srgbClr val="76D6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se acostumbre</a:t>
            </a:r>
            <a:r>
              <a:rPr>
                <a:solidFill>
                  <a:srgbClr val="FFFFFF"/>
                </a:solidFill>
              </a:rPr>
              <a:t> </a:t>
            </a:r>
            <a:r>
              <a:rPr sz="3000">
                <a:solidFill>
                  <a:srgbClr val="FFFFFF"/>
                </a:solidFill>
              </a:rPr>
              <a:t>a contestar las siguientes preguntas en cada una de las etapas del proceso: </a:t>
            </a:r>
            <a:endParaRPr sz="3000">
              <a:solidFill>
                <a:srgbClr val="FFFFFF"/>
              </a:solidFill>
            </a:endParaRPr>
          </a:p>
          <a:p>
            <a:pPr algn="l" defTabSz="457200"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Formular hipótesis y hacer predicciones sobre el texto 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Formular preguntas sobre lo leído 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Aclarar posibles dudas acerca del texto 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Resumir el texto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Releer partes confusas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Consultar el diccionario 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Pensar en voz alta para asegurar la comprensión</a:t>
            </a:r>
          </a:p>
          <a:p>
            <a:pPr marL="240981" indent="-240981" algn="l" defTabSz="457200">
              <a:buSzPct val="100000"/>
              <a:buChar char="•"/>
              <a:defRPr b="0" sz="3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Crear imágenes mentales para visualizar descripciones vagas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