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Image"/>
          <p:cNvSpPr/>
          <p:nvPr>
            <p:ph type="pic" sz="half" idx="13"/>
          </p:nvPr>
        </p:nvSpPr>
        <p:spPr>
          <a:xfrm>
            <a:off x="1854200" y="1441449"/>
            <a:ext cx="9612314" cy="48895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8" name="Title Text"/>
          <p:cNvSpPr txBox="1"/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9" name="Body Level One…"/>
          <p:cNvSpPr txBox="1"/>
          <p:nvPr>
            <p:ph type="body" sz="quarter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8C8C8C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8C8C8C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759742" y="768348"/>
            <a:ext cx="9815516" cy="5080003"/>
          </a:xfrm>
          <a:prstGeom prst="rect">
            <a:avLst/>
          </a:prstGeom>
        </p:spPr>
      </p:pic>
      <p:sp>
        <p:nvSpPr>
          <p:cNvPr id="138" name="X. Herramienta, Técnica y estrategia"/>
          <p:cNvSpPr txBox="1"/>
          <p:nvPr>
            <p:ph type="title"/>
          </p:nvPr>
        </p:nvSpPr>
        <p:spPr>
          <a:xfrm>
            <a:off x="527396" y="5981700"/>
            <a:ext cx="12280208" cy="1625600"/>
          </a:xfrm>
          <a:prstGeom prst="rect">
            <a:avLst/>
          </a:prstGeom>
        </p:spPr>
        <p:txBody>
          <a:bodyPr/>
          <a:lstStyle>
            <a:lvl1pPr>
              <a:defRPr b="1" spc="200" sz="5100"/>
            </a:lvl1pPr>
          </a:lstStyle>
          <a:p>
            <a:pPr/>
            <a:r>
              <a:t>X. Herramienta, Técnica y estrategia</a:t>
            </a:r>
          </a:p>
        </p:txBody>
      </p:sp>
      <p:sp>
        <p:nvSpPr>
          <p:cNvPr id="139" name="Lección 29. Durante de la Lectura"/>
          <p:cNvSpPr txBox="1"/>
          <p:nvPr>
            <p:ph type="body" sz="quarter" idx="1"/>
          </p:nvPr>
        </p:nvSpPr>
        <p:spPr>
          <a:xfrm>
            <a:off x="469551" y="7740650"/>
            <a:ext cx="12395898" cy="1308100"/>
          </a:xfrm>
          <a:prstGeom prst="rect">
            <a:avLst/>
          </a:prstGeom>
        </p:spPr>
        <p:txBody>
          <a:bodyPr/>
          <a:lstStyle>
            <a:lvl1pPr>
              <a:defRPr b="1" spc="100">
                <a:solidFill>
                  <a:srgbClr val="D4FB79"/>
                </a:solidFill>
              </a:defRPr>
            </a:lvl1pPr>
          </a:lstStyle>
          <a:p>
            <a:pPr/>
            <a:r>
              <a:t>Lección 29. Durante de la Lectura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Es recomendable que durante la lectura uno…"/>
          <p:cNvSpPr txBox="1"/>
          <p:nvPr/>
        </p:nvSpPr>
        <p:spPr>
          <a:xfrm>
            <a:off x="708967" y="889000"/>
            <a:ext cx="11586866" cy="797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b="0" sz="3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Es recomendable que </a:t>
            </a:r>
            <a:r>
              <a:rPr>
                <a:solidFill>
                  <a:srgbClr val="D4FB79"/>
                </a:solidFill>
              </a:rPr>
              <a:t>durante </a:t>
            </a:r>
            <a:r>
              <a:t>la lectura uno </a:t>
            </a:r>
          </a:p>
          <a:p>
            <a:pPr algn="l" defTabSz="457200">
              <a:defRPr b="0" sz="5300">
                <a:solidFill>
                  <a:srgbClr val="76D6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se acostumbre</a:t>
            </a:r>
            <a:r>
              <a:rPr>
                <a:solidFill>
                  <a:srgbClr val="FFFFFF"/>
                </a:solidFill>
              </a:rPr>
              <a:t> </a:t>
            </a:r>
            <a:r>
              <a:rPr sz="3000">
                <a:solidFill>
                  <a:srgbClr val="FFFFFF"/>
                </a:solidFill>
              </a:rPr>
              <a:t>a contestar las siguientes preguntas en cada una de las etapas del proceso: </a:t>
            </a:r>
            <a:endParaRPr sz="3000">
              <a:solidFill>
                <a:srgbClr val="FFFFFF"/>
              </a:solidFill>
            </a:endParaRPr>
          </a:p>
          <a:p>
            <a:pPr algn="l" defTabSz="457200">
              <a:defRPr b="0" sz="30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marL="240981" indent="-240981" algn="l" defTabSz="457200">
              <a:buSzPct val="100000"/>
              <a:buChar char="•"/>
              <a:defRPr b="0" sz="3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Formular hipótesis y hacer predicciones sobre el texto </a:t>
            </a:r>
          </a:p>
          <a:p>
            <a:pPr marL="240981" indent="-240981" algn="l" defTabSz="457200">
              <a:buSzPct val="100000"/>
              <a:buChar char="•"/>
              <a:defRPr b="0" sz="3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Formular preguntas sobre lo leído </a:t>
            </a:r>
          </a:p>
          <a:p>
            <a:pPr marL="240981" indent="-240981" algn="l" defTabSz="457200">
              <a:buSzPct val="100000"/>
              <a:buChar char="•"/>
              <a:defRPr b="0" sz="3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Aclarar posibles dudas acerca del texto </a:t>
            </a:r>
          </a:p>
          <a:p>
            <a:pPr marL="240981" indent="-240981" algn="l" defTabSz="457200">
              <a:buSzPct val="100000"/>
              <a:buChar char="•"/>
              <a:defRPr b="0" sz="3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Resumir el texto</a:t>
            </a:r>
          </a:p>
          <a:p>
            <a:pPr marL="240981" indent="-240981" algn="l" defTabSz="457200">
              <a:buSzPct val="100000"/>
              <a:buChar char="•"/>
              <a:defRPr b="0" sz="3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Releer partes confusas</a:t>
            </a:r>
          </a:p>
          <a:p>
            <a:pPr marL="240981" indent="-240981" algn="l" defTabSz="457200">
              <a:buSzPct val="100000"/>
              <a:buChar char="•"/>
              <a:defRPr b="0" sz="3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Consultar el diccionario </a:t>
            </a:r>
          </a:p>
          <a:p>
            <a:pPr marL="240981" indent="-240981" algn="l" defTabSz="457200">
              <a:buSzPct val="100000"/>
              <a:buChar char="•"/>
              <a:defRPr b="0" sz="3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Pensar en voz alta para asegurar la comprensión</a:t>
            </a:r>
          </a:p>
          <a:p>
            <a:pPr marL="240981" indent="-240981" algn="l" defTabSz="457200">
              <a:buSzPct val="100000"/>
              <a:buChar char="•"/>
              <a:defRPr b="0" sz="3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Crear imágenes mentales para visualizar descripciones vagas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