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7" r:id="rId6"/>
    <p:sldId id="270" r:id="rId7"/>
    <p:sldId id="268" r:id="rId8"/>
    <p:sldId id="265" r:id="rId9"/>
    <p:sldId id="266" r:id="rId10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67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75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4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8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8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9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14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66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47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66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4D265-3A1A-4DB7-A7DE-68883F4A688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95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uk" dirty="0"/>
              <a:t>Визначення логіки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352928" cy="4536504"/>
          </a:xfrm>
        </p:spPr>
        <p:txBody>
          <a:bodyPr>
            <a:normAutofit/>
          </a:bodyPr>
          <a:lstStyle/>
          <a:p>
            <a:pPr algn="l"/>
            <a:r>
              <a:rPr lang="uk-UA" sz="1800" b="1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Логіка</a:t>
            </a:r>
            <a:r>
              <a:rPr lang="uk-UA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– це порядок, що існує чи повинен існувати в мисленні.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42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uk" dirty="0"/>
              <a:t>Визначення логіки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352928" cy="4536504"/>
          </a:xfrm>
        </p:spPr>
        <p:txBody>
          <a:bodyPr>
            <a:normAutofit/>
          </a:bodyPr>
          <a:lstStyle/>
          <a:p>
            <a:pPr algn="l"/>
            <a:r>
              <a:rPr lang="uk-UA" sz="2000" b="1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Логіка</a:t>
            </a:r>
            <a:r>
              <a:rPr lang="uk-UA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– це порядок, що існує чи повинен існувати в мисленні.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b="1" i="1" dirty="0">
                <a:solidFill>
                  <a:schemeClr val="tx1"/>
                </a:solidFill>
              </a:rPr>
              <a:t>Логіка </a:t>
            </a:r>
            <a:r>
              <a:rPr lang="uk" sz="2000" dirty="0">
                <a:solidFill>
                  <a:schemeClr val="tx1"/>
                </a:solidFill>
              </a:rPr>
              <a:t>– це порядок, який розум виявляє у роздумах про мислення.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Оскільки люди повсюдно займаються розумової діяльністю, і оскільки всяке мислення ґрунтується на логіці, можна сміливо сказати, що логіка є скрізь.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5100" dirty="0">
                <a:solidFill>
                  <a:schemeClr val="tx1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379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uk" dirty="0"/>
              <a:t>Визначення логіки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352928" cy="4536504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uk-UA" sz="5400" b="1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Логіка</a:t>
            </a:r>
            <a:r>
              <a:rPr lang="uk-UA" sz="5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– це порядок, що існує чи повинен існувати в мисленні.</a:t>
            </a:r>
            <a:br>
              <a:rPr lang="ru-RU" sz="5400" dirty="0">
                <a:solidFill>
                  <a:schemeClr val="tx1"/>
                </a:solidFill>
              </a:rPr>
            </a:br>
            <a:r>
              <a:rPr lang="uk" sz="5400" dirty="0">
                <a:solidFill>
                  <a:schemeClr val="tx1"/>
                </a:solidFill>
              </a:rPr>
              <a:t> </a:t>
            </a:r>
            <a:br>
              <a:rPr lang="ru-RU" sz="5400" dirty="0">
                <a:solidFill>
                  <a:schemeClr val="tx1"/>
                </a:solidFill>
              </a:rPr>
            </a:br>
            <a:r>
              <a:rPr lang="uk" sz="5400" b="1" i="1" dirty="0">
                <a:solidFill>
                  <a:schemeClr val="tx1"/>
                </a:solidFill>
              </a:rPr>
              <a:t>Логіка </a:t>
            </a:r>
            <a:r>
              <a:rPr lang="uk" sz="5400" dirty="0">
                <a:solidFill>
                  <a:schemeClr val="tx1"/>
                </a:solidFill>
              </a:rPr>
              <a:t>– це порядок, який розум виявляє у роздумах про мислення.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uk" sz="5100" dirty="0">
                <a:solidFill>
                  <a:schemeClr val="tx1"/>
                </a:solidFill>
              </a:rPr>
              <a:t> 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uk" sz="5100" dirty="0">
                <a:solidFill>
                  <a:schemeClr val="tx1"/>
                </a:solidFill>
              </a:rPr>
              <a:t>Оскільки люди повсюдно займаються розумової діяльністю, і оскільки всяке мислення ґрунтується на логіці, можна сміливо сказати, що логіка є скрізь.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uk" sz="5100" dirty="0">
                <a:solidFill>
                  <a:schemeClr val="tx1"/>
                </a:solidFill>
              </a:rPr>
              <a:t> 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uk" sz="5100" b="1" i="1" dirty="0">
                <a:solidFill>
                  <a:schemeClr val="tx1"/>
                </a:solidFill>
              </a:rPr>
              <a:t>Логіка</a:t>
            </a:r>
            <a:r>
              <a:rPr lang="uk" sz="5100" dirty="0">
                <a:solidFill>
                  <a:schemeClr val="tx1"/>
                </a:solidFill>
              </a:rPr>
              <a:t> - наука про правильне висловлення думки (</a:t>
            </a:r>
            <a:r>
              <a:rPr lang="el-GR" sz="36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λόγος</a:t>
            </a:r>
            <a:r>
              <a:rPr lang="uk" sz="5100" dirty="0">
                <a:solidFill>
                  <a:schemeClr val="tx1"/>
                </a:solidFill>
              </a:rPr>
              <a:t> - "думка" грец.)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uk" sz="5100" dirty="0">
                <a:solidFill>
                  <a:schemeClr val="tx1"/>
                </a:solidFill>
              </a:rPr>
              <a:t> 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uk" sz="5100" dirty="0">
                <a:solidFill>
                  <a:schemeClr val="tx1"/>
                </a:solidFill>
              </a:rPr>
              <a:t>Те, що реальне і правдиве, є логічно обґрунтованим, але те, що логічно обґрунтовано, не обов'язково реальне і правдиве.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uk" sz="5100" dirty="0">
                <a:solidFill>
                  <a:schemeClr val="tx1"/>
                </a:solidFill>
              </a:rPr>
              <a:t> 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uk" sz="5100" i="1" dirty="0">
                <a:solidFill>
                  <a:schemeClr val="tx1"/>
                </a:solidFill>
              </a:rPr>
              <a:t>геометрія</a:t>
            </a:r>
            <a:r>
              <a:rPr lang="uk" sz="5100" dirty="0">
                <a:solidFill>
                  <a:schemeClr val="tx1"/>
                </a:solidFill>
              </a:rPr>
              <a:t> – логіка у графіці, </a:t>
            </a:r>
            <a:r>
              <a:rPr lang="uk" sz="5100" i="1" dirty="0">
                <a:solidFill>
                  <a:schemeClr val="tx1"/>
                </a:solidFill>
              </a:rPr>
              <a:t>музика</a:t>
            </a:r>
            <a:r>
              <a:rPr lang="uk" sz="5100" dirty="0">
                <a:solidFill>
                  <a:schemeClr val="tx1"/>
                </a:solidFill>
              </a:rPr>
              <a:t> – логіка у звуках, </a:t>
            </a:r>
            <a:r>
              <a:rPr lang="uk" sz="5100" i="1" dirty="0">
                <a:solidFill>
                  <a:schemeClr val="tx1"/>
                </a:solidFill>
              </a:rPr>
              <a:t>математика</a:t>
            </a:r>
            <a:r>
              <a:rPr lang="uk" sz="5100" dirty="0">
                <a:solidFill>
                  <a:schemeClr val="tx1"/>
                </a:solidFill>
              </a:rPr>
              <a:t> – логіка у цифрах.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16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uk" dirty="0"/>
              <a:t>Логіка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352928" cy="3960440"/>
          </a:xfrm>
        </p:spPr>
        <p:txBody>
          <a:bodyPr>
            <a:normAutofit/>
          </a:bodyPr>
          <a:lstStyle/>
          <a:p>
            <a:pPr lvl="0" algn="l"/>
            <a:r>
              <a:rPr lang="uk" b="1" i="1" u="sng" dirty="0">
                <a:solidFill>
                  <a:schemeClr val="tx1"/>
                </a:solidFill>
              </a:rPr>
              <a:t>Головна функція логіки </a:t>
            </a:r>
            <a:r>
              <a:rPr lang="uk" dirty="0">
                <a:solidFill>
                  <a:schemeClr val="tx1"/>
                </a:solidFill>
              </a:rPr>
              <a:t>– дослідження того, як з одних тверджень можна виводити інші.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" b="1" i="1" u="sng" dirty="0">
                <a:solidFill>
                  <a:schemeClr val="tx1"/>
                </a:solidFill>
              </a:rPr>
              <a:t>Мета логіки </a:t>
            </a:r>
            <a:r>
              <a:rPr lang="uk" dirty="0">
                <a:solidFill>
                  <a:schemeClr val="tx1"/>
                </a:solidFill>
              </a:rPr>
              <a:t>– захистити від помилок.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33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uk" sz="4800" dirty="0"/>
              <a:t>Епістемологічні принципи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16426"/>
            <a:ext cx="8424936" cy="4524942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uk" sz="5000" b="1" dirty="0">
                <a:solidFill>
                  <a:schemeClr val="tx1"/>
                </a:solidFill>
              </a:rPr>
              <a:t>1. Закон не-суперечності.</a:t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lvl="0" algn="l"/>
            <a:r>
              <a:rPr lang="uk" sz="5000" dirty="0">
                <a:solidFill>
                  <a:schemeClr val="tx1"/>
                </a:solidFill>
              </a:rPr>
              <a:t>а) </a:t>
            </a:r>
            <a:r>
              <a:rPr lang="uk" sz="5000" b="1" i="1" u="sng" dirty="0">
                <a:solidFill>
                  <a:schemeClr val="tx1"/>
                </a:solidFill>
              </a:rPr>
              <a:t>Визначення .</a:t>
            </a:r>
            <a:br>
              <a:rPr lang="ru-RU" sz="50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Одна й та ж властивість не може водночас належати і не належати   </a:t>
            </a:r>
          </a:p>
          <a:p>
            <a:pPr algn="l"/>
            <a:r>
              <a:rPr lang="uk" sz="3800" dirty="0">
                <a:solidFill>
                  <a:schemeClr val="tx1"/>
                </a:solidFill>
              </a:rPr>
              <a:t> одному й тому ж предметові в тому ж самому відношенні.</a:t>
            </a:r>
          </a:p>
          <a:p>
            <a:pPr algn="l"/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  <a:p>
            <a:pPr algn="l"/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  <a:p>
            <a:pPr algn="l"/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04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uk" sz="4800" dirty="0"/>
              <a:t>Епістемологічні принципи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16426"/>
            <a:ext cx="8424936" cy="4524942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uk" sz="5000" b="1" dirty="0">
                <a:solidFill>
                  <a:schemeClr val="tx1"/>
                </a:solidFill>
              </a:rPr>
              <a:t>1. Закон не-суперечності.</a:t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lvl="0" algn="l"/>
            <a:r>
              <a:rPr lang="uk" sz="5000" dirty="0">
                <a:solidFill>
                  <a:schemeClr val="tx1"/>
                </a:solidFill>
              </a:rPr>
              <a:t>а) </a:t>
            </a:r>
            <a:r>
              <a:rPr lang="uk" sz="5000" b="1" i="1" u="sng" dirty="0">
                <a:solidFill>
                  <a:schemeClr val="tx1"/>
                </a:solidFill>
              </a:rPr>
              <a:t>Визначення .</a:t>
            </a:r>
            <a:br>
              <a:rPr lang="ru-RU" sz="50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Одна й та ж властивість не може водночас належати і не належати   </a:t>
            </a:r>
          </a:p>
          <a:p>
            <a:pPr algn="l"/>
            <a:r>
              <a:rPr lang="uk" sz="3800" dirty="0">
                <a:solidFill>
                  <a:schemeClr val="tx1"/>
                </a:solidFill>
              </a:rPr>
              <a:t> одному й тому ж предметові в тому ж самому відношенні.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Бог не мав нікого вищим Себе щоб поклястися, тому поклявся Самим Собою.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4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В</a:t>
            </a:r>
            <a:r>
              <a:rPr lang="uk-UA" sz="3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ін або Бог, і тоді Він найвищий, або ні – Він не найвищий, але тоді Він – не Бог. Тобто, Бог не може бути і Богом, і водночас не Богом водночас.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 </a:t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  <a:p>
            <a:pPr algn="l"/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  <a:p>
            <a:pPr algn="l"/>
            <a:endParaRPr lang="ru-RU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78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uk" sz="4800" dirty="0"/>
              <a:t>Епістемологічні принципи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16426"/>
            <a:ext cx="8424936" cy="4524942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uk" sz="5000" b="1" dirty="0">
                <a:solidFill>
                  <a:schemeClr val="tx1"/>
                </a:solidFill>
              </a:rPr>
              <a:t>1. Закон не-суперечності.</a:t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lvl="0" algn="l"/>
            <a:r>
              <a:rPr lang="uk" sz="5000" dirty="0">
                <a:solidFill>
                  <a:schemeClr val="tx1"/>
                </a:solidFill>
              </a:rPr>
              <a:t>а) </a:t>
            </a:r>
            <a:r>
              <a:rPr lang="uk" sz="5000" b="1" i="1" u="sng" dirty="0">
                <a:solidFill>
                  <a:schemeClr val="tx1"/>
                </a:solidFill>
              </a:rPr>
              <a:t>Визначення .</a:t>
            </a:r>
            <a:br>
              <a:rPr lang="ru-RU" sz="50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>     О</a:t>
            </a:r>
            <a:r>
              <a:rPr lang="uk-UA" sz="3800" dirty="0" err="1">
                <a:solidFill>
                  <a:schemeClr val="tx1"/>
                </a:solidFill>
              </a:rPr>
              <a:t>дна</a:t>
            </a:r>
            <a:r>
              <a:rPr lang="uk-UA" sz="3800" dirty="0">
                <a:solidFill>
                  <a:schemeClr val="tx1"/>
                </a:solidFill>
              </a:rPr>
              <a:t> й та ж властивість не може водночас належати і не належати одному й </a:t>
            </a:r>
          </a:p>
          <a:p>
            <a:pPr lvl="0" algn="l"/>
            <a:r>
              <a:rPr lang="uk-UA" sz="3800" dirty="0">
                <a:solidFill>
                  <a:schemeClr val="tx1"/>
                </a:solidFill>
              </a:rPr>
              <a:t>     тому ж предметові в тому ж самому відношенні.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>     </a:t>
            </a:r>
            <a:r>
              <a:rPr lang="uk" sz="3800" dirty="0">
                <a:solidFill>
                  <a:schemeClr val="tx1"/>
                </a:solidFill>
              </a:rPr>
              <a:t>Бог не мав за нікого вищим Себе щоб поклястися, тому поклявся Самим Собою.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</a:p>
          <a:p>
            <a:pPr lvl="0" algn="l"/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uk-UA" sz="4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В</a:t>
            </a:r>
            <a:r>
              <a:rPr lang="uk-UA" sz="3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ін або Бог, і тоді Він найвищий, або ні – Він не найвищий, але тоді Він – не Бог.  </a:t>
            </a:r>
          </a:p>
          <a:p>
            <a:pPr lvl="0" algn="l"/>
            <a:r>
              <a:rPr lang="uk-UA" sz="3800" dirty="0">
                <a:solidFill>
                  <a:schemeClr val="tx1"/>
                </a:solidFill>
                <a:ea typeface="Calibri" panose="020F0502020204030204" pitchFamily="34" charset="0"/>
              </a:rPr>
              <a:t>     </a:t>
            </a:r>
            <a:r>
              <a:rPr lang="uk-UA" sz="3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Тобто, Бог не може бути і Богом, і водночас не Богом водночас.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uk" sz="3800" dirty="0">
                <a:solidFill>
                  <a:schemeClr val="tx1"/>
                </a:solidFill>
              </a:rPr>
              <a:t>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>     До </a:t>
            </a:r>
            <a:r>
              <a:rPr lang="uk" sz="3800" dirty="0">
                <a:solidFill>
                  <a:schemeClr val="tx1"/>
                </a:solidFill>
              </a:rPr>
              <a:t>Євреїв 6:13 </a:t>
            </a:r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uk-UA" sz="3800" dirty="0">
                <a:solidFill>
                  <a:schemeClr val="tx1"/>
                </a:solidFill>
              </a:rPr>
              <a:t>«Бо Бог, обітницю давши Авраамові, як не міг ніким вищим  </a:t>
            </a:r>
          </a:p>
          <a:p>
            <a:pPr lvl="0" algn="l"/>
            <a:r>
              <a:rPr lang="uk-UA" sz="3800" dirty="0">
                <a:solidFill>
                  <a:schemeClr val="tx1"/>
                </a:solidFill>
              </a:rPr>
              <a:t>     </a:t>
            </a:r>
            <a:r>
              <a:rPr lang="uk-UA" sz="3800" dirty="0" err="1">
                <a:solidFill>
                  <a:schemeClr val="tx1"/>
                </a:solidFill>
              </a:rPr>
              <a:t>поклястися</a:t>
            </a:r>
            <a:r>
              <a:rPr lang="uk-UA" sz="3800" dirty="0">
                <a:solidFill>
                  <a:schemeClr val="tx1"/>
                </a:solidFill>
              </a:rPr>
              <a:t>, </a:t>
            </a:r>
            <a:r>
              <a:rPr lang="uk-UA" sz="3800" dirty="0" err="1">
                <a:solidFill>
                  <a:schemeClr val="tx1"/>
                </a:solidFill>
              </a:rPr>
              <a:t>поклявся</a:t>
            </a:r>
            <a:r>
              <a:rPr lang="uk-UA" sz="3800" dirty="0">
                <a:solidFill>
                  <a:schemeClr val="tx1"/>
                </a:solidFill>
              </a:rPr>
              <a:t> Сам Собою».</a:t>
            </a:r>
            <a:r>
              <a:rPr lang="uk" sz="3800" dirty="0">
                <a:solidFill>
                  <a:schemeClr val="tx1"/>
                </a:solidFill>
              </a:rPr>
              <a:t> </a:t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algn="l"/>
            <a:r>
              <a:rPr lang="uk" sz="3800" dirty="0">
                <a:solidFill>
                  <a:schemeClr val="tx1"/>
                </a:solidFill>
              </a:rPr>
              <a:t>     Визначення закону дуже важливе. Закон не каже, що А не може бути водночас А     </a:t>
            </a:r>
          </a:p>
          <a:p>
            <a:pPr algn="l"/>
            <a:r>
              <a:rPr lang="uk" sz="3800" dirty="0">
                <a:solidFill>
                  <a:schemeClr val="tx1"/>
                </a:solidFill>
              </a:rPr>
              <a:t>     і В.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71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" sz="4800" dirty="0"/>
              <a:t>Епістемологічні принципи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5" y="2636912"/>
            <a:ext cx="8735839" cy="4104456"/>
          </a:xfrm>
        </p:spPr>
        <p:txBody>
          <a:bodyPr>
            <a:normAutofit fontScale="25000" lnSpcReduction="20000"/>
          </a:bodyPr>
          <a:lstStyle/>
          <a:p>
            <a:pPr lvl="0" algn="l"/>
            <a:r>
              <a:rPr lang="uk" sz="9600" b="1" dirty="0">
                <a:solidFill>
                  <a:schemeClr val="tx1"/>
                </a:solidFill>
              </a:rPr>
              <a:t>1. Закон не-суперечності.</a:t>
            </a:r>
            <a:br>
              <a:rPr lang="ru-RU" sz="6400" dirty="0">
                <a:solidFill>
                  <a:schemeClr val="tx1"/>
                </a:solidFill>
              </a:rPr>
            </a:br>
            <a:endParaRPr lang="ru-RU" sz="6400" dirty="0">
              <a:solidFill>
                <a:schemeClr val="tx1"/>
              </a:solidFill>
            </a:endParaRPr>
          </a:p>
          <a:p>
            <a:pPr algn="l"/>
            <a:r>
              <a:rPr lang="uk" sz="6400" dirty="0">
                <a:solidFill>
                  <a:schemeClr val="tx1"/>
                </a:solidFill>
              </a:rPr>
              <a:t>           </a:t>
            </a:r>
            <a:r>
              <a:rPr lang="uk" sz="9600" dirty="0">
                <a:solidFill>
                  <a:schemeClr val="tx1"/>
                </a:solidFill>
              </a:rPr>
              <a:t>а) </a:t>
            </a:r>
            <a:r>
              <a:rPr lang="uk" sz="9600" b="1" i="1" u="sng" dirty="0">
                <a:solidFill>
                  <a:schemeClr val="tx1"/>
                </a:solidFill>
              </a:rPr>
              <a:t>Визначення .</a:t>
            </a:r>
            <a:br>
              <a:rPr lang="ru-RU" sz="12800" dirty="0">
                <a:solidFill>
                  <a:schemeClr val="tx1"/>
                </a:solidFill>
              </a:rPr>
            </a:br>
            <a:br>
              <a:rPr lang="ru-RU" sz="128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           </a:t>
            </a:r>
            <a:r>
              <a:rPr lang="uk-UA" sz="7200" dirty="0">
                <a:solidFill>
                  <a:schemeClr val="tx1"/>
                </a:solidFill>
              </a:rPr>
              <a:t>Через різноманіття реальності чимало речей може мати більше однієї </a:t>
            </a:r>
          </a:p>
          <a:p>
            <a:pPr algn="l"/>
            <a:r>
              <a:rPr lang="uk-UA" sz="7200" dirty="0">
                <a:solidFill>
                  <a:schemeClr val="tx1"/>
                </a:solidFill>
              </a:rPr>
              <a:t>            характеристики, чи більше одної властивості чи якості. Ми можемо сказати, що  </a:t>
            </a:r>
          </a:p>
          <a:p>
            <a:pPr algn="l"/>
            <a:r>
              <a:rPr lang="uk-UA" sz="7200" dirty="0">
                <a:solidFill>
                  <a:schemeClr val="tx1"/>
                </a:solidFill>
              </a:rPr>
              <a:t>            більш ніж однієї характеристики предмету водночас.</a:t>
            </a:r>
            <a:r>
              <a:rPr lang="uk" sz="7200" dirty="0">
                <a:solidFill>
                  <a:schemeClr val="tx1"/>
                </a:solidFill>
              </a:rPr>
              <a:t>Наприклад, ми можемо </a:t>
            </a:r>
          </a:p>
          <a:p>
            <a:pPr algn="l"/>
            <a:r>
              <a:rPr lang="uk" sz="7200" dirty="0">
                <a:solidFill>
                  <a:schemeClr val="tx1"/>
                </a:solidFill>
              </a:rPr>
              <a:t>            стверджувати що предмет є блакитним і квадратним в те саме </a:t>
            </a:r>
          </a:p>
          <a:p>
            <a:pPr algn="l"/>
            <a:r>
              <a:rPr lang="uk" sz="7200" dirty="0">
                <a:solidFill>
                  <a:schemeClr val="tx1"/>
                </a:solidFill>
              </a:rPr>
              <a:t>            час . У цьому твердженні немає ніякої суперечності.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algn="l"/>
            <a:r>
              <a:rPr lang="uk" sz="7200" dirty="0">
                <a:solidFill>
                  <a:schemeClr val="tx1"/>
                </a:solidFill>
              </a:rPr>
              <a:t>            A не може бути A і не- A водночас і в тому ж відношенні.</a:t>
            </a:r>
            <a:br>
              <a:rPr lang="ru-RU" sz="7200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7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" sz="4800" dirty="0"/>
              <a:t>Епістемологічні принципи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424936" cy="4392488"/>
          </a:xfrm>
        </p:spPr>
        <p:txBody>
          <a:bodyPr>
            <a:normAutofit fontScale="85000" lnSpcReduction="20000"/>
          </a:bodyPr>
          <a:lstStyle/>
          <a:p>
            <a:pPr lvl="0" algn="l"/>
            <a:r>
              <a:rPr lang="uk" sz="2800" b="1" dirty="0">
                <a:solidFill>
                  <a:schemeClr val="tx1"/>
                </a:solidFill>
              </a:rPr>
              <a:t>1. Закон не-суперечності.</a:t>
            </a:r>
            <a:br>
              <a:rPr lang="ru-RU" sz="1900" dirty="0">
                <a:solidFill>
                  <a:schemeClr val="tx1"/>
                </a:solidFill>
              </a:rPr>
            </a:br>
            <a:endParaRPr lang="ru-RU" sz="1900" dirty="0">
              <a:solidFill>
                <a:schemeClr val="tx1"/>
              </a:solidFill>
            </a:endParaRPr>
          </a:p>
          <a:p>
            <a:pPr algn="l"/>
            <a:r>
              <a:rPr lang="uk" sz="1900" dirty="0">
                <a:solidFill>
                  <a:schemeClr val="tx1"/>
                </a:solidFill>
              </a:rPr>
              <a:t>           </a:t>
            </a:r>
            <a:r>
              <a:rPr lang="uk" sz="2800" dirty="0">
                <a:solidFill>
                  <a:schemeClr val="tx1"/>
                </a:solidFill>
              </a:rPr>
              <a:t>а) </a:t>
            </a:r>
            <a:r>
              <a:rPr lang="uk" sz="2800" b="1" i="1" u="sng" dirty="0">
                <a:solidFill>
                  <a:schemeClr val="tx1"/>
                </a:solidFill>
              </a:rPr>
              <a:t>Визначення .</a:t>
            </a:r>
            <a:br>
              <a:rPr lang="ru-RU" sz="12800" dirty="0">
                <a:solidFill>
                  <a:schemeClr val="tx1"/>
                </a:solidFill>
              </a:rPr>
            </a:br>
            <a:br>
              <a:rPr lang="ru-RU" sz="12800" dirty="0">
                <a:solidFill>
                  <a:schemeClr val="tx1"/>
                </a:solidFill>
              </a:rPr>
            </a:br>
            <a:br>
              <a:rPr lang="ru-RU" sz="7200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3407878"/>
            <a:ext cx="75608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Цей закон відкидає </a:t>
            </a:r>
            <a:r>
              <a:rPr lang="uk-UA" dirty="0" err="1"/>
              <a:t>суперечення</a:t>
            </a:r>
            <a:r>
              <a:rPr lang="uk-UA" dirty="0"/>
              <a:t>. Він суперечності оголошує помилкою, і тим самим вимагає </a:t>
            </a:r>
            <a:r>
              <a:rPr lang="uk-UA" dirty="0" err="1"/>
              <a:t>несуперечности</a:t>
            </a:r>
            <a:r>
              <a:rPr lang="uk-UA" dirty="0"/>
              <a:t>. </a:t>
            </a:r>
            <a:br>
              <a:rPr lang="ru-RU" dirty="0"/>
            </a:br>
            <a:endParaRPr lang="ru-RU" dirty="0"/>
          </a:p>
          <a:p>
            <a:r>
              <a:rPr lang="uk" dirty="0"/>
              <a:t>Правда і неправа – це дві незіставні характеристики висловлювання: справжнє висловлювання відповідає дійсності, хибне не відповідає їй.</a:t>
            </a:r>
            <a:br>
              <a:rPr lang="ru-RU" dirty="0"/>
            </a:br>
            <a:r>
              <a:rPr lang="uk" dirty="0"/>
              <a:t> </a:t>
            </a:r>
            <a:br>
              <a:rPr lang="ru-RU" dirty="0"/>
            </a:br>
            <a:r>
              <a:rPr lang="uk-UA" dirty="0"/>
              <a:t>Закон </a:t>
            </a:r>
            <a:r>
              <a:rPr lang="uk-UA" dirty="0" err="1"/>
              <a:t>несуперечности</a:t>
            </a:r>
            <a:r>
              <a:rPr lang="uk-UA" dirty="0"/>
              <a:t> є необхідною передумовою, і так би мовити, неодмінною умовою для функціональності напряму науки.</a:t>
            </a:r>
          </a:p>
          <a:p>
            <a:endParaRPr lang="ru-RU" dirty="0"/>
          </a:p>
          <a:p>
            <a:r>
              <a:rPr lang="uk-UA" dirty="0"/>
              <a:t>Цей закон ще також називають законом </a:t>
            </a:r>
            <a:r>
              <a:rPr lang="uk-UA" dirty="0" err="1"/>
              <a:t>тотожности</a:t>
            </a:r>
            <a:r>
              <a:rPr lang="uk-UA" dirty="0"/>
              <a:t>, бо він, по-суті, окреслює коло </a:t>
            </a:r>
            <a:r>
              <a:rPr lang="uk-UA" dirty="0" err="1"/>
              <a:t>тотожности</a:t>
            </a:r>
            <a:r>
              <a:rPr lang="uk-UA" dirty="0"/>
              <a:t>. 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5484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707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</vt:lpstr>
      <vt:lpstr>Calibri</vt:lpstr>
      <vt:lpstr>Times New Roman</vt:lpstr>
      <vt:lpstr>Тема Office</vt:lpstr>
      <vt:lpstr>Визначення логіки</vt:lpstr>
      <vt:lpstr>Визначення логіки</vt:lpstr>
      <vt:lpstr>Визначення логіки</vt:lpstr>
      <vt:lpstr>Логіка</vt:lpstr>
      <vt:lpstr>Епістемологічні принципи</vt:lpstr>
      <vt:lpstr>Епістемологічні принципи</vt:lpstr>
      <vt:lpstr>Епістемологічні принципи</vt:lpstr>
      <vt:lpstr>Епістемологічні принципи</vt:lpstr>
      <vt:lpstr>Епістемологічні принципи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логики</dc:title>
  <dc:creator>Admin</dc:creator>
  <cp:lastModifiedBy>Ruslan Lvov</cp:lastModifiedBy>
  <cp:revision>10</cp:revision>
  <dcterms:created xsi:type="dcterms:W3CDTF">2020-06-09T18:48:14Z</dcterms:created>
  <dcterms:modified xsi:type="dcterms:W3CDTF">2022-10-06T08:19:17Z</dcterms:modified>
</cp:coreProperties>
</file>