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8" r:id="rId9"/>
    <p:sldId id="289" r:id="rId10"/>
    <p:sldId id="263" r:id="rId11"/>
    <p:sldId id="265" r:id="rId12"/>
    <p:sldId id="266" r:id="rId13"/>
    <p:sldId id="267" r:id="rId14"/>
    <p:sldId id="290" r:id="rId15"/>
    <p:sldId id="268" r:id="rId16"/>
    <p:sldId id="269" r:id="rId17"/>
    <p:sldId id="270" r:id="rId18"/>
    <p:sldId id="271" r:id="rId19"/>
    <p:sldId id="291" r:id="rId20"/>
    <p:sldId id="272" r:id="rId21"/>
    <p:sldId id="273" r:id="rId22"/>
    <p:sldId id="274" r:id="rId23"/>
    <p:sldId id="275" r:id="rId24"/>
    <p:sldId id="276" r:id="rId25"/>
    <p:sldId id="278" r:id="rId26"/>
    <p:sldId id="277" r:id="rId27"/>
    <p:sldId id="292" r:id="rId28"/>
    <p:sldId id="293" r:id="rId29"/>
    <p:sldId id="27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7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10/30/2017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10/30/2017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7: Noviazgo Cristiano(Presentación 20)</a:t>
            </a:r>
          </a:p>
        </p:txBody>
      </p:sp>
      <p:pic>
        <p:nvPicPr>
          <p:cNvPr id="1026" name="Picture 2" descr="Image result for noviazgo cristiano">
            <a:extLst>
              <a:ext uri="{FF2B5EF4-FFF2-40B4-BE49-F238E27FC236}">
                <a16:creationId xmlns:a16="http://schemas.microsoft.com/office/drawing/2014/main" id="{EAFE02B3-6693-4787-A9FD-F06219B4CF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51285"/>
            <a:ext cx="5715000" cy="591502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Image result for noviazgo cristiano">
            <a:extLst>
              <a:ext uri="{FF2B5EF4-FFF2-40B4-BE49-F238E27FC236}">
                <a16:creationId xmlns:a16="http://schemas.microsoft.com/office/drawing/2014/main" id="{19885898-D06C-47A9-AD5B-D53EE2D8AC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251285"/>
            <a:ext cx="6477000" cy="5537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ES" b="1">
                <a:latin typeface="Times New Roman" panose="02020603050405020304" pitchFamily="18" charset="0"/>
                <a:cs typeface="Times New Roman" panose="02020603050405020304" pitchFamily="18" charset="0"/>
              </a:rPr>
              <a:t>2)Proteger la pureza durante el noviazgo</a:t>
            </a:r>
            <a:endParaRPr lang="es-E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40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La voluntad de Dios es que sean santificados; que se aparten de la inmoralidad sexual;</a:t>
            </a:r>
            <a:r>
              <a:rPr lang="es-ES" sz="3600" b="1" baseline="30000" dirty="0">
                <a:latin typeface="Times New Roman" panose="02020603050405020304" pitchFamily="18" charset="0"/>
                <a:cs typeface="Times New Roman" panose="02020603050405020304" pitchFamily="18" charset="0"/>
              </a:rPr>
              <a:t> </a:t>
            </a:r>
            <a:r>
              <a:rPr lang="es-ES" sz="3600" b="1" u="sng" dirty="0">
                <a:latin typeface="Times New Roman" panose="02020603050405020304" pitchFamily="18" charset="0"/>
                <a:cs typeface="Times New Roman" panose="02020603050405020304" pitchFamily="18" charset="0"/>
              </a:rPr>
              <a:t>que cada uno aprenda a controlar su propio cuerpo</a:t>
            </a:r>
            <a:r>
              <a:rPr lang="es-ES" sz="3600" b="1" u="sng"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de una manera santa y honrosa,</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sin dejarse llevar por los malos deseos como hacen los paganos, que no conocen a Dios;</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y que nadie perjudique a su hermano ni se aproveche de él en este asunto. El Señor castiga todo esto, como ya les hemos dicho y advertido.</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Dios no nos llamó a la impureza, sino a la santidad;” 1 Tes. 4:3-7</a:t>
            </a:r>
          </a:p>
          <a:p>
            <a:r>
              <a:rPr lang="es-ES" sz="3600" b="1" dirty="0">
                <a:latin typeface="Times New Roman" panose="02020603050405020304" pitchFamily="18" charset="0"/>
                <a:cs typeface="Times New Roman" panose="02020603050405020304" pitchFamily="18" charset="0"/>
              </a:rPr>
              <a:t>*Posible significado: 1) tomar una esposa por si mismo 2) controlar su propio cuerpo. Cuando te casas te hubiera gustado que tu esposa se hubiera acostado con 18 hombres antes que a ti, Dios quiere que entremos </a:t>
            </a:r>
            <a:r>
              <a:rPr lang="es-ES" sz="3600" b="1" dirty="0" err="1">
                <a:latin typeface="Times New Roman" panose="02020603050405020304" pitchFamily="18" charset="0"/>
                <a:cs typeface="Times New Roman" panose="02020603050405020304" pitchFamily="18" charset="0"/>
              </a:rPr>
              <a:t>virgenes</a:t>
            </a:r>
            <a:r>
              <a:rPr lang="es-ES" sz="3600" b="1" dirty="0">
                <a:latin typeface="Times New Roman" panose="02020603050405020304" pitchFamily="18" charset="0"/>
                <a:cs typeface="Times New Roman" panose="02020603050405020304" pitchFamily="18" charset="0"/>
              </a:rPr>
              <a:t> al matrimonio.</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136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625645"/>
          </a:xfrm>
        </p:spPr>
        <p:txBody>
          <a:bodyPr>
            <a:noAutofit/>
          </a:bodyPr>
          <a:lstStyle/>
          <a:p>
            <a:pPr algn="ctr"/>
            <a:r>
              <a:rPr lang="es-AR" sz="3600" b="1" u="sng" dirty="0">
                <a:latin typeface="Times New Roman" panose="02020603050405020304" pitchFamily="18" charset="0"/>
                <a:cs typeface="Times New Roman" panose="02020603050405020304" pitchFamily="18" charset="0"/>
              </a:rPr>
              <a:t>Rechacemos Romance Recreacional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5"/>
            <a:ext cx="12192000" cy="6376736"/>
          </a:xfrm>
        </p:spPr>
        <p:txBody>
          <a:bodyPr>
            <a:normAutofit fontScale="77500" lnSpcReduction="20000"/>
          </a:bodyPr>
          <a:lstStyle/>
          <a:p>
            <a:r>
              <a:rPr lang="es-AR" sz="4000" b="1" dirty="0">
                <a:latin typeface="Times New Roman" panose="02020603050405020304" pitchFamily="18" charset="0"/>
                <a:cs typeface="Times New Roman" panose="02020603050405020304" pitchFamily="18" charset="0"/>
              </a:rPr>
              <a:t>Vivimos en una sociedad que no le gusta el compromiso sino solo la recreación</a:t>
            </a:r>
          </a:p>
          <a:p>
            <a:r>
              <a:rPr lang="es-AR" sz="4000" b="1" dirty="0">
                <a:latin typeface="Times New Roman" panose="02020603050405020304" pitchFamily="18" charset="0"/>
                <a:cs typeface="Times New Roman" panose="02020603050405020304" pitchFamily="18" charset="0"/>
              </a:rPr>
              <a:t>Definición de Noviazgo: Una relación  temporal romántica enfocada en el placer actual (aquí y ahora)</a:t>
            </a:r>
          </a:p>
          <a:p>
            <a:r>
              <a:rPr lang="es-AR" sz="4000" b="1" dirty="0">
                <a:latin typeface="Times New Roman" panose="02020603050405020304" pitchFamily="18" charset="0"/>
                <a:cs typeface="Times New Roman" panose="02020603050405020304" pitchFamily="18" charset="0"/>
              </a:rPr>
              <a:t>La persona promedio experimenta “cinco amores reales” entre el primer año de preparatoria y su segundo año de carrera y cinco desilusiones amorosas reales (quebrantamiento de su corazón) cuando estas relaciones terminan. 80 % de las mujeres esperan casarse con el hombre que están noviando y 20 % de los hombres esperan casarse con esa mujer pero solo el 5 % se casan </a:t>
            </a:r>
          </a:p>
          <a:p>
            <a:r>
              <a:rPr lang="es-AR" sz="4000" b="1" dirty="0">
                <a:latin typeface="Times New Roman" panose="02020603050405020304" pitchFamily="18" charset="0"/>
                <a:cs typeface="Times New Roman" panose="02020603050405020304" pitchFamily="18" charset="0"/>
              </a:rPr>
              <a:t>30 % pierde su virginidad para los 15; 85% para los 20, no es diferente en la iglesia, porque viven un romance recreacional. Decir no a la fornicación pero permitir romance recreacional es darles permiso de tener fornicación.</a:t>
            </a:r>
          </a:p>
          <a:p>
            <a:r>
              <a:rPr lang="es-AR" sz="4000" b="1" dirty="0">
                <a:latin typeface="Times New Roman" panose="02020603050405020304" pitchFamily="18" charset="0"/>
                <a:cs typeface="Times New Roman" panose="02020603050405020304" pitchFamily="18" charset="0"/>
              </a:rPr>
              <a:t>Los americanos tienen un alto índice de divorcios- esto es parcialmente porque los que tienen la practica prematrimonial “se enamoran” y rompen su relación</a:t>
            </a:r>
          </a:p>
        </p:txBody>
      </p:sp>
    </p:spTree>
    <p:extLst>
      <p:ext uri="{BB962C8B-B14F-4D97-AF65-F5344CB8AC3E}">
        <p14:creationId xmlns:p14="http://schemas.microsoft.com/office/powerpoint/2010/main" val="457473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Seamos sensibles a los solteros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2"/>
            <a:ext cx="12192000" cy="6087978"/>
          </a:xfrm>
        </p:spPr>
        <p:txBody>
          <a:bodyPr>
            <a:normAutofit fontScale="92500"/>
          </a:bodyPr>
          <a:lstStyle/>
          <a:p>
            <a:r>
              <a:rPr lang="es-AR" sz="3600" b="1" dirty="0">
                <a:latin typeface="Times New Roman" panose="02020603050405020304" pitchFamily="18" charset="0"/>
                <a:cs typeface="Times New Roman" panose="02020603050405020304" pitchFamily="18" charset="0"/>
              </a:rPr>
              <a:t>Dios llamo a unas cuantas personas a servirle como solteros por toda una vida de solteros. Dios llama a muchos a una época de soltería, servicio y madurez antes de dirigirlos a encontrar una esposa. (Debemos invitarlos a tener una visión de que para algunos es una época y para otros es un llamado de toda la vida). </a:t>
            </a:r>
          </a:p>
          <a:p>
            <a:r>
              <a:rPr lang="es-AR" sz="3600" b="1" dirty="0">
                <a:latin typeface="Times New Roman" panose="02020603050405020304" pitchFamily="18" charset="0"/>
                <a:cs typeface="Times New Roman" panose="02020603050405020304" pitchFamily="18" charset="0"/>
              </a:rPr>
              <a:t>Ten una vida antes de tener una esposa.- no te sientes esperando que llegue la persona perfecta. Haz algo productivo</a:t>
            </a:r>
          </a:p>
          <a:p>
            <a:r>
              <a:rPr lang="es-AR" sz="3600" b="1" dirty="0">
                <a:latin typeface="Times New Roman" panose="02020603050405020304" pitchFamily="18" charset="0"/>
                <a:cs typeface="Times New Roman" panose="02020603050405020304" pitchFamily="18" charset="0"/>
              </a:rPr>
              <a:t>Desarrolla intereses de amplio alcance</a:t>
            </a:r>
          </a:p>
          <a:p>
            <a:r>
              <a:rPr lang="es-AR" sz="3600" b="1" dirty="0">
                <a:latin typeface="Times New Roman" panose="02020603050405020304" pitchFamily="18" charset="0"/>
                <a:cs typeface="Times New Roman" panose="02020603050405020304" pitchFamily="18" charset="0"/>
              </a:rPr>
              <a:t>Haz algo atrevido- viaje misionero, estudiar en Jerusalén por un par de meses</a:t>
            </a:r>
          </a:p>
          <a:p>
            <a:r>
              <a:rPr lang="es-AR" sz="3600" b="1" dirty="0">
                <a:latin typeface="Times New Roman" panose="02020603050405020304" pitchFamily="18" charset="0"/>
                <a:cs typeface="Times New Roman" panose="02020603050405020304" pitchFamily="18" charset="0"/>
              </a:rPr>
              <a:t>Confía en el tiempo de Dios.</a:t>
            </a:r>
            <a:endParaRPr lang="es-AR"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222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Sentido común en el Noviazgo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AR" sz="4200" b="1" dirty="0">
                <a:latin typeface="Times New Roman" panose="02020603050405020304" pitchFamily="18" charset="0"/>
                <a:cs typeface="Times New Roman" panose="02020603050405020304" pitchFamily="18" charset="0"/>
              </a:rPr>
              <a:t>Necesitamos tener visión para tener sentido común dentro del noviazgo, No debemos pensar en un noviazgo recreacional como un niño de quinto grados que esta ya enamorado y se esta besando con una niña y para la prepa ya han tenido relaciones sexuales, esto es una calamidad y desastre, como cristianos debemos actuar diferente al mundo</a:t>
            </a:r>
            <a:endParaRPr lang="es-AR" sz="3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0061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770021"/>
          </a:xfrm>
        </p:spPr>
        <p:txBody>
          <a:bodyPr>
            <a:normAutofit/>
          </a:bodyPr>
          <a:lstStyle/>
          <a:p>
            <a:pPr algn="ctr"/>
            <a:r>
              <a:rPr lang="es-AR" b="1" u="sng" dirty="0">
                <a:latin typeface="Times New Roman" panose="02020603050405020304" pitchFamily="18" charset="0"/>
                <a:cs typeface="Times New Roman" panose="02020603050405020304" pitchFamily="18" charset="0"/>
              </a:rPr>
              <a:t>Sentido común en el Noviazgo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1"/>
            <a:ext cx="12192000" cy="6689557"/>
          </a:xfrm>
        </p:spPr>
        <p:txBody>
          <a:bodyPr>
            <a:normAutofit fontScale="85000" lnSpcReduction="20000"/>
          </a:bodyPr>
          <a:lstStyle/>
          <a:p>
            <a:r>
              <a:rPr lang="es-AR" sz="4200" b="1" dirty="0">
                <a:latin typeface="Times New Roman" panose="02020603050405020304" pitchFamily="18" charset="0"/>
                <a:cs typeface="Times New Roman" panose="02020603050405020304" pitchFamily="18" charset="0"/>
              </a:rPr>
              <a:t>1) </a:t>
            </a:r>
            <a:r>
              <a:rPr lang="es-AR" sz="3800" b="1" dirty="0">
                <a:latin typeface="Times New Roman" panose="02020603050405020304" pitchFamily="18" charset="0"/>
                <a:cs typeface="Times New Roman" panose="02020603050405020304" pitchFamily="18" charset="0"/>
              </a:rPr>
              <a:t>Tengan un noviazgo con la intención de encontrar si los dos están pensando ya en le matrimonio</a:t>
            </a:r>
          </a:p>
          <a:p>
            <a:r>
              <a:rPr lang="es-AR" sz="3800" b="1" dirty="0">
                <a:latin typeface="Times New Roman" panose="02020603050405020304" pitchFamily="18" charset="0"/>
                <a:cs typeface="Times New Roman" panose="02020603050405020304" pitchFamily="18" charset="0"/>
              </a:rPr>
              <a:t>2) Tengan un noviazgo únicamente en edad para casarse(que tengas madurez, financieramente capaces, listos a comprometerse. (noviar a los 13 anos es tonto porque no se pueden casar). Si no estas listo para casarte no estas listos para noviar, sonara raro pero debes vivirlo así.</a:t>
            </a:r>
          </a:p>
          <a:p>
            <a:r>
              <a:rPr lang="es-AR" sz="3800" b="1" dirty="0">
                <a:latin typeface="Times New Roman" panose="02020603050405020304" pitchFamily="18" charset="0"/>
                <a:cs typeface="Times New Roman" panose="02020603050405020304" pitchFamily="18" charset="0"/>
              </a:rPr>
              <a:t>3) Envolver a las familias cuando es apropiado.</a:t>
            </a:r>
          </a:p>
          <a:p>
            <a:r>
              <a:rPr lang="es-AR" sz="3800" b="1" dirty="0">
                <a:latin typeface="Times New Roman" panose="02020603050405020304" pitchFamily="18" charset="0"/>
                <a:cs typeface="Times New Roman" panose="02020603050405020304" pitchFamily="18" charset="0"/>
              </a:rPr>
              <a:t>4) Si empiezas a noviar y descubres que no es para ti, termina pronto esa relación</a:t>
            </a:r>
          </a:p>
          <a:p>
            <a:r>
              <a:rPr lang="es-AR" sz="4200" b="1" dirty="0">
                <a:latin typeface="Times New Roman" panose="02020603050405020304" pitchFamily="18" charset="0"/>
                <a:cs typeface="Times New Roman" panose="02020603050405020304" pitchFamily="18" charset="0"/>
              </a:rPr>
              <a:t>5) </a:t>
            </a:r>
            <a:r>
              <a:rPr lang="es-AR" sz="3800" b="1" dirty="0">
                <a:latin typeface="Times New Roman" panose="02020603050405020304" pitchFamily="18" charset="0"/>
                <a:cs typeface="Times New Roman" panose="02020603050405020304" pitchFamily="18" charset="0"/>
              </a:rPr>
              <a:t>si deciden casarse, eviten noviazgos largos. Estar comprometidos y no casarse es una gran tentación. </a:t>
            </a:r>
            <a:endParaRPr lang="es-AR" sz="4200" b="1" dirty="0">
              <a:latin typeface="Times New Roman" panose="02020603050405020304" pitchFamily="18" charset="0"/>
              <a:cs typeface="Times New Roman" panose="02020603050405020304" pitchFamily="18" charset="0"/>
            </a:endParaRPr>
          </a:p>
          <a:p>
            <a:r>
              <a:rPr lang="es-AR" sz="4200" b="1" dirty="0">
                <a:latin typeface="Times New Roman" panose="02020603050405020304" pitchFamily="18" charset="0"/>
                <a:cs typeface="Times New Roman" panose="02020603050405020304" pitchFamily="18" charset="0"/>
              </a:rPr>
              <a:t>6) </a:t>
            </a:r>
            <a:r>
              <a:rPr lang="es-AR" sz="3800" b="1" dirty="0">
                <a:latin typeface="Times New Roman" panose="02020603050405020304" pitchFamily="18" charset="0"/>
                <a:cs typeface="Times New Roman" panose="02020603050405020304" pitchFamily="18" charset="0"/>
              </a:rPr>
              <a:t>Esperen hasta la luna de miel. Eviten estar solos en un cuarto o en un carro en lugares solos. Evitar meterse en lugares donde puedan caer en tentación. Si solo leds damos solo el 6 los preparas para fracasar</a:t>
            </a:r>
            <a:endParaRPr lang="es-AR"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214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Matrimonios en Masái, África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ES" sz="4000" b="1" dirty="0">
                <a:latin typeface="Times New Roman" panose="02020603050405020304" pitchFamily="18" charset="0"/>
                <a:cs typeface="Times New Roman" panose="02020603050405020304" pitchFamily="18" charset="0"/>
              </a:rPr>
              <a:t>En </a:t>
            </a:r>
            <a:r>
              <a:rPr lang="es-ES" sz="4000" b="1" dirty="0" err="1">
                <a:latin typeface="Times New Roman" panose="02020603050405020304" pitchFamily="18" charset="0"/>
                <a:cs typeface="Times New Roman" panose="02020603050405020304" pitchFamily="18" charset="0"/>
              </a:rPr>
              <a:t>Masai</a:t>
            </a:r>
            <a:r>
              <a:rPr lang="es-ES" sz="4000" b="1" dirty="0">
                <a:latin typeface="Times New Roman" panose="02020603050405020304" pitchFamily="18" charset="0"/>
                <a:cs typeface="Times New Roman" panose="02020603050405020304" pitchFamily="18" charset="0"/>
              </a:rPr>
              <a:t>, las mujeres y vacas son los componentes de su sociedad mas importantes porque dan a luz la vida. Cuando un hombre le da una vaca a su suegro prospecto, el le esta dando el regalo mas valiosos que el puede dar para recibir a cambio una mujer de su familia extendida. Entre mas vacas da, muestra que tanto valora su prometida y el matrimonio y da tantas vacas cuanto le sean posible.</a:t>
            </a:r>
          </a:p>
        </p:txBody>
      </p:sp>
    </p:spTree>
    <p:extLst>
      <p:ext uri="{BB962C8B-B14F-4D97-AF65-F5344CB8AC3E}">
        <p14:creationId xmlns:p14="http://schemas.microsoft.com/office/powerpoint/2010/main" val="1031551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Para casarse en </a:t>
            </a:r>
            <a:r>
              <a:rPr lang="es-AR" b="1" u="sng" dirty="0" err="1">
                <a:latin typeface="Times New Roman" panose="02020603050405020304" pitchFamily="18" charset="0"/>
                <a:cs typeface="Times New Roman" panose="02020603050405020304" pitchFamily="18" charset="0"/>
              </a:rPr>
              <a:t>Masai</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5400" b="1" dirty="0">
                <a:latin typeface="Times New Roman" panose="02020603050405020304" pitchFamily="18" charset="0"/>
                <a:cs typeface="Times New Roman" panose="02020603050405020304" pitchFamily="18" charset="0"/>
              </a:rPr>
              <a:t>El futuro novio cría y compra cuantas vacas puede.</a:t>
            </a:r>
          </a:p>
          <a:p>
            <a:r>
              <a:rPr lang="es-AR" sz="5400" b="1" dirty="0">
                <a:latin typeface="Times New Roman" panose="02020603050405020304" pitchFamily="18" charset="0"/>
                <a:cs typeface="Times New Roman" panose="02020603050405020304" pitchFamily="18" charset="0"/>
              </a:rPr>
              <a:t>Su Padre del novio contribuye con vacas</a:t>
            </a:r>
          </a:p>
          <a:p>
            <a:r>
              <a:rPr lang="es-AR" sz="5400" b="1" dirty="0">
                <a:latin typeface="Times New Roman" panose="02020603050405020304" pitchFamily="18" charset="0"/>
                <a:cs typeface="Times New Roman" panose="02020603050405020304" pitchFamily="18" charset="0"/>
              </a:rPr>
              <a:t>Sus hermanos, tíos y primos dan de sus vacas y cuando tiene 10 a 20 vacas es un buen numero para poder casarse</a:t>
            </a:r>
          </a:p>
          <a:p>
            <a:r>
              <a:rPr lang="es-AR" sz="5400" b="1" dirty="0">
                <a:latin typeface="Times New Roman" panose="02020603050405020304" pitchFamily="18" charset="0"/>
                <a:cs typeface="Times New Roman" panose="02020603050405020304" pitchFamily="18" charset="0"/>
              </a:rPr>
              <a:t>El padre de la novia se queda con algunas vacas</a:t>
            </a:r>
          </a:p>
          <a:p>
            <a:r>
              <a:rPr lang="es-AR" sz="5400" b="1" dirty="0">
                <a:latin typeface="Times New Roman" panose="02020603050405020304" pitchFamily="18" charset="0"/>
                <a:cs typeface="Times New Roman" panose="02020603050405020304" pitchFamily="18" charset="0"/>
              </a:rPr>
              <a:t>Los hermanos de la novia y tíos y primos toman algunas vacas para ellos</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25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Si dejas a tu esposa es una </a:t>
            </a:r>
            <a:r>
              <a:rPr lang="es-AR" b="1" u="sng" dirty="0" err="1">
                <a:latin typeface="Times New Roman" panose="02020603050405020304" pitchFamily="18" charset="0"/>
                <a:cs typeface="Times New Roman" panose="02020603050405020304" pitchFamily="18" charset="0"/>
              </a:rPr>
              <a:t>catastrofe</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Para mostrar su dignidad y pagar sus </a:t>
            </a:r>
            <a:r>
              <a:rPr lang="es-AR" sz="5400" b="1" dirty="0" err="1">
                <a:latin typeface="Times New Roman" panose="02020603050405020304" pitchFamily="18" charset="0"/>
                <a:cs typeface="Times New Roman" panose="02020603050405020304" pitchFamily="18" charset="0"/>
              </a:rPr>
              <a:t>deudad</a:t>
            </a:r>
            <a:r>
              <a:rPr lang="es-AR" sz="5400" b="1" dirty="0">
                <a:latin typeface="Times New Roman" panose="02020603050405020304" pitchFamily="18" charset="0"/>
                <a:cs typeface="Times New Roman" panose="02020603050405020304" pitchFamily="18" charset="0"/>
              </a:rPr>
              <a:t>, ella se queda con todas las vacas que tu le diste a su familia.</a:t>
            </a:r>
          </a:p>
          <a:p>
            <a:r>
              <a:rPr lang="es-AR" sz="5400" b="1" dirty="0">
                <a:latin typeface="Times New Roman" panose="02020603050405020304" pitchFamily="18" charset="0"/>
                <a:cs typeface="Times New Roman" panose="02020603050405020304" pitchFamily="18" charset="0"/>
              </a:rPr>
              <a:t>Los miembros de su familia se enojan contigo por haberla dejado, ya que ella va a quedarse con todas las vacas que les habías dado.</a:t>
            </a:r>
          </a:p>
          <a:p>
            <a:r>
              <a:rPr lang="es-AR" sz="5400" b="1" dirty="0">
                <a:latin typeface="Times New Roman" panose="02020603050405020304" pitchFamily="18" charset="0"/>
                <a:cs typeface="Times New Roman" panose="02020603050405020304" pitchFamily="18" charset="0"/>
              </a:rPr>
              <a:t>Los miembros de tu familia están enojados contigo por todas las vacas que ellos contribuyeron y que tu desperdiciaste al dejar a tu mujer. Si quieres otra esposa, ya no te ayudan. Tu tienes que hacerlo solo.</a:t>
            </a:r>
          </a:p>
          <a:p>
            <a:r>
              <a:rPr lang="es-AR" sz="5400" b="1" dirty="0">
                <a:latin typeface="Times New Roman" panose="02020603050405020304" pitchFamily="18" charset="0"/>
                <a:cs typeface="Times New Roman" panose="02020603050405020304" pitchFamily="18" charset="0"/>
              </a:rPr>
              <a:t>El divorcio es muy raro entre los de </a:t>
            </a:r>
            <a:r>
              <a:rPr lang="es-AR" sz="5400" b="1" dirty="0" err="1">
                <a:latin typeface="Times New Roman" panose="02020603050405020304" pitchFamily="18" charset="0"/>
                <a:cs typeface="Times New Roman" panose="02020603050405020304" pitchFamily="18" charset="0"/>
              </a:rPr>
              <a:t>Masai</a:t>
            </a:r>
            <a:endParaRPr lang="es-AR" sz="5400" b="1" dirty="0">
              <a:latin typeface="Times New Roman" panose="02020603050405020304" pitchFamily="18" charset="0"/>
              <a:cs typeface="Times New Roman" panose="02020603050405020304" pitchFamily="18" charset="0"/>
            </a:endParaRPr>
          </a:p>
          <a:p>
            <a:r>
              <a:rPr lang="es-AR" sz="5400" b="1" dirty="0">
                <a:latin typeface="Times New Roman" panose="02020603050405020304" pitchFamily="18" charset="0"/>
                <a:cs typeface="Times New Roman" panose="02020603050405020304" pitchFamily="18" charset="0"/>
              </a:rPr>
              <a:t>Hay diferentes maneras culturales de manejar el matrimonio.</a:t>
            </a:r>
          </a:p>
        </p:txBody>
      </p:sp>
    </p:spTree>
    <p:extLst>
      <p:ext uri="{BB962C8B-B14F-4D97-AF65-F5344CB8AC3E}">
        <p14:creationId xmlns:p14="http://schemas.microsoft.com/office/powerpoint/2010/main" val="1598948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¿Nuestra cultura moderna, estará siguiendo una mejor manera para manejar el matrimonio?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000" b="1" dirty="0">
                <a:latin typeface="Times New Roman" panose="02020603050405020304" pitchFamily="18" charset="0"/>
                <a:cs typeface="Times New Roman" panose="02020603050405020304" pitchFamily="18" charset="0"/>
              </a:rPr>
              <a:t>¿Haber si nos conseguimos al chico(a) con mas chispa en el bar donde van los solteros?</a:t>
            </a:r>
          </a:p>
          <a:p>
            <a:r>
              <a:rPr lang="es-ES" sz="4000" b="1" dirty="0">
                <a:latin typeface="Times New Roman" panose="02020603050405020304" pitchFamily="18" charset="0"/>
                <a:cs typeface="Times New Roman" panose="02020603050405020304" pitchFamily="18" charset="0"/>
              </a:rPr>
              <a:t>¿Qué extraños en mi escuela o en el internet parece ser un buen prospecto para mi? </a:t>
            </a:r>
          </a:p>
          <a:p>
            <a:r>
              <a:rPr lang="es-ES" sz="4000" b="1" dirty="0">
                <a:latin typeface="Times New Roman" panose="02020603050405020304" pitchFamily="18" charset="0"/>
                <a:cs typeface="Times New Roman" panose="02020603050405020304" pitchFamily="18" charset="0"/>
              </a:rPr>
              <a:t>Si se siente bien, hazlo.</a:t>
            </a:r>
          </a:p>
          <a:p>
            <a:r>
              <a:rPr lang="es-ES" sz="4000" b="1" dirty="0">
                <a:latin typeface="Times New Roman" panose="02020603050405020304" pitchFamily="18" charset="0"/>
                <a:cs typeface="Times New Roman" panose="02020603050405020304" pitchFamily="18" charset="0"/>
              </a:rPr>
              <a:t>Amigos con beneficios- Moralidad de gato callejero. Tienen sexo solo por placer</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2985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Noviazgo Cristiano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dirty="0">
                <a:latin typeface="Times New Roman" panose="02020603050405020304" pitchFamily="18" charset="0"/>
                <a:cs typeface="Times New Roman" panose="02020603050405020304" pitchFamily="18" charset="0"/>
              </a:rPr>
              <a:t>Nos enfocaremos en tres áreas:</a:t>
            </a:r>
          </a:p>
          <a:p>
            <a:r>
              <a:rPr lang="es-ES" sz="5400" b="1" dirty="0">
                <a:latin typeface="Times New Roman" panose="02020603050405020304" pitchFamily="18" charset="0"/>
                <a:cs typeface="Times New Roman" panose="02020603050405020304" pitchFamily="18" charset="0"/>
              </a:rPr>
              <a:t>1) Escoger un novio</a:t>
            </a:r>
          </a:p>
          <a:p>
            <a:r>
              <a:rPr lang="es-ES" sz="5400" b="1" dirty="0">
                <a:latin typeface="Times New Roman" panose="02020603050405020304" pitchFamily="18" charset="0"/>
                <a:cs typeface="Times New Roman" panose="02020603050405020304" pitchFamily="18" charset="0"/>
              </a:rPr>
              <a:t>2)Proteger la pureza durante el noviazgo</a:t>
            </a:r>
          </a:p>
          <a:p>
            <a:r>
              <a:rPr lang="es-ES" sz="5400" b="1" dirty="0">
                <a:latin typeface="Times New Roman" panose="02020603050405020304" pitchFamily="18" charset="0"/>
                <a:cs typeface="Times New Roman" panose="02020603050405020304" pitchFamily="18" charset="0"/>
              </a:rPr>
              <a:t>3) Proveer proximidad para formar la relación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946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Tuve una relación romántica seria en toda mi vida</a:t>
            </a:r>
          </a:p>
          <a:p>
            <a:r>
              <a:rPr lang="es-AR" sz="3600" b="1" dirty="0">
                <a:latin typeface="Times New Roman" panose="02020603050405020304" pitchFamily="18" charset="0"/>
                <a:cs typeface="Times New Roman" panose="02020603050405020304" pitchFamily="18" charset="0"/>
              </a:rPr>
              <a:t>Me case cuando tenia 20 años, es la única persona con la que he tenido una relación romántica seria, la conocí cuando tenia 17 años y aun es la única mujer en mi vida, creo que cada día me enamoro mas de ella, me case con la mujer que fue mi novia de mi juventud. No es que yo no quisiera tener novias, dentro del plan de Dios yo fui muy retraído y tímido y estaba con poca confidencia de pensar en poder tener una novia. Mi hijo mayor se acaba de casar con la joven que conoció cuando tenia 16 años y se caso al cumplir 21 años, creo que yo y mi esposa les dimos un buen ejemplo de lo que es el noviazgo cristiano de no noviar hasta que no supieras que te ibas a casar con esa persona.</a:t>
            </a:r>
          </a:p>
          <a:p>
            <a:r>
              <a:rPr lang="es-AR" sz="3600" b="1" dirty="0">
                <a:latin typeface="Times New Roman" panose="02020603050405020304" pitchFamily="18" charset="0"/>
                <a:cs typeface="Times New Roman" panose="02020603050405020304" pitchFamily="18" charset="0"/>
              </a:rPr>
              <a:t>Hablaremos de ese noviazgo cristiano.</a:t>
            </a:r>
          </a:p>
        </p:txBody>
      </p:sp>
    </p:spTree>
    <p:extLst>
      <p:ext uri="{BB962C8B-B14F-4D97-AF65-F5344CB8AC3E}">
        <p14:creationId xmlns:p14="http://schemas.microsoft.com/office/powerpoint/2010/main" val="27626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312822"/>
            <a:ext cx="12192000" cy="673768"/>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3) Proveer proximidad para formar la relación</a:t>
            </a:r>
            <a:br>
              <a:rPr lang="es-AR" b="1" u="sng" dirty="0">
                <a:latin typeface="Times New Roman" panose="02020603050405020304" pitchFamily="18" charset="0"/>
                <a:cs typeface="Times New Roman" panose="02020603050405020304" pitchFamily="18" charset="0"/>
              </a:rPr>
            </a:b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Tienes que conocer a alguien, es imposible casarse sin conocer a alguien. </a:t>
            </a:r>
          </a:p>
          <a:p>
            <a:r>
              <a:rPr lang="es-ES" sz="4000" b="1" dirty="0">
                <a:latin typeface="Times New Roman" panose="02020603050405020304" pitchFamily="18" charset="0"/>
                <a:cs typeface="Times New Roman" panose="02020603050405020304" pitchFamily="18" charset="0"/>
              </a:rPr>
              <a:t>Debes cultivar comunidad en una cultura de noviazgo positivo, donde los cristianos, hombres y mujeres jóvenes pueden conocer a su posible pareja.</a:t>
            </a:r>
          </a:p>
          <a:p>
            <a:r>
              <a:rPr lang="es-ES" sz="4000" b="1" dirty="0">
                <a:latin typeface="Times New Roman" panose="02020603050405020304" pitchFamily="18" charset="0"/>
                <a:cs typeface="Times New Roman" panose="02020603050405020304" pitchFamily="18" charset="0"/>
              </a:rPr>
              <a:t>1) Evitar los extremos</a:t>
            </a:r>
          </a:p>
          <a:p>
            <a:r>
              <a:rPr lang="es-ES" sz="4000" b="1" dirty="0">
                <a:latin typeface="Times New Roman" panose="02020603050405020304" pitchFamily="18" charset="0"/>
                <a:cs typeface="Times New Roman" panose="02020603050405020304" pitchFamily="18" charset="0"/>
              </a:rPr>
              <a:t>2) Flexibilidad, no formulas arregladas</a:t>
            </a:r>
          </a:p>
          <a:p>
            <a:r>
              <a:rPr lang="es-ES" sz="4000" b="1" dirty="0">
                <a:latin typeface="Times New Roman" panose="02020603050405020304" pitchFamily="18" charset="0"/>
                <a:cs typeface="Times New Roman" panose="02020603050405020304" pitchFamily="18" charset="0"/>
              </a:rPr>
              <a:t>3) Cultivar una comunidad  que comparte la misma visión</a:t>
            </a:r>
          </a:p>
          <a:p>
            <a:r>
              <a:rPr lang="es-ES" sz="4000" b="1" dirty="0">
                <a:latin typeface="Times New Roman" panose="02020603050405020304" pitchFamily="18" charset="0"/>
                <a:cs typeface="Times New Roman" panose="02020603050405020304" pitchFamily="18" charset="0"/>
              </a:rPr>
              <a:t>4) Crear el contexto donde jóvenes y señoritas puedan conocerse en un ambiente de grupo</a:t>
            </a:r>
          </a:p>
          <a:p>
            <a:r>
              <a:rPr lang="es-ES" sz="4000" b="1" dirty="0">
                <a:latin typeface="Times New Roman" panose="02020603050405020304" pitchFamily="18" charset="0"/>
                <a:cs typeface="Times New Roman" panose="02020603050405020304" pitchFamily="18" charset="0"/>
              </a:rPr>
              <a:t>5) La restricción no es de Dios</a:t>
            </a:r>
          </a:p>
          <a:p>
            <a:r>
              <a:rPr lang="es-ES" sz="4000" b="1" dirty="0">
                <a:latin typeface="Times New Roman" panose="02020603050405020304" pitchFamily="18" charset="0"/>
                <a:cs typeface="Times New Roman" panose="02020603050405020304" pitchFamily="18" charset="0"/>
              </a:rPr>
              <a:t>6) Desilusión no es un desastre.</a:t>
            </a:r>
          </a:p>
        </p:txBody>
      </p:sp>
    </p:spTree>
    <p:extLst>
      <p:ext uri="{BB962C8B-B14F-4D97-AF65-F5344CB8AC3E}">
        <p14:creationId xmlns:p14="http://schemas.microsoft.com/office/powerpoint/2010/main" val="1897543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1) Evitar los extremos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000" b="1" dirty="0">
                <a:latin typeface="Times New Roman" panose="02020603050405020304" pitchFamily="18" charset="0"/>
                <a:cs typeface="Times New Roman" panose="02020603050405020304" pitchFamily="18" charset="0"/>
              </a:rPr>
              <a:t>Algunos enfoques se concentran en asegurar que nada estará mal, y no pasa nada.</a:t>
            </a:r>
          </a:p>
          <a:p>
            <a:r>
              <a:rPr lang="es-ES" sz="4000" b="1" dirty="0">
                <a:latin typeface="Times New Roman" panose="02020603050405020304" pitchFamily="18" charset="0"/>
                <a:cs typeface="Times New Roman" panose="02020603050405020304" pitchFamily="18" charset="0"/>
              </a:rPr>
              <a:t>La meta es tener muchos matrimonios santos, y no toneladas de gente quedándose soltera a sus treinta y esperar por alguien especial que se materialice milagrosamente. El noviazgo perfecto descrito por los gurús en libros y conferencias deben ser excepcionales para solo unos cuantos elegidos.</a:t>
            </a:r>
          </a:p>
        </p:txBody>
      </p:sp>
    </p:spTree>
    <p:extLst>
      <p:ext uri="{BB962C8B-B14F-4D97-AF65-F5344CB8AC3E}">
        <p14:creationId xmlns:p14="http://schemas.microsoft.com/office/powerpoint/2010/main" val="1573980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2) Flexibilidad, no formulas arregladas</a:t>
            </a:r>
            <a:br>
              <a:rPr lang="es-ES" b="1" u="sng" dirty="0">
                <a:latin typeface="Times New Roman" panose="02020603050405020304" pitchFamily="18" charset="0"/>
                <a:cs typeface="Times New Roman" panose="02020603050405020304" pitchFamily="18" charset="0"/>
              </a:rPr>
            </a:b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800" b="1" dirty="0">
                <a:latin typeface="Times New Roman" panose="02020603050405020304" pitchFamily="18" charset="0"/>
                <a:cs typeface="Times New Roman" panose="02020603050405020304" pitchFamily="18" charset="0"/>
              </a:rPr>
              <a:t>El amor es una canica misteriosa, no un manual mecánico. </a:t>
            </a:r>
          </a:p>
          <a:p>
            <a:r>
              <a:rPr lang="es-ES" sz="4800" b="1" dirty="0">
                <a:latin typeface="Times New Roman" panose="02020603050405020304" pitchFamily="18" charset="0"/>
                <a:cs typeface="Times New Roman" panose="02020603050405020304" pitchFamily="18" charset="0"/>
              </a:rPr>
              <a:t>“</a:t>
            </a:r>
            <a:r>
              <a:rPr lang="es-ES" sz="4400" dirty="0">
                <a:latin typeface="Times New Roman" panose="02020603050405020304" pitchFamily="18" charset="0"/>
                <a:cs typeface="Times New Roman" panose="02020603050405020304" pitchFamily="18" charset="0"/>
              </a:rPr>
              <a:t>cosas hay que me causan asombro, el rastro del hombre en la mujer.” Proverbios 30:18-19.</a:t>
            </a:r>
          </a:p>
          <a:p>
            <a:r>
              <a:rPr lang="es-ES" sz="44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En algunos casos, padres, pastores o amigos facilitan que los que nadan buscando pareja conozcamos a su futura pareja</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280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ES" sz="3600" b="1" u="sng" dirty="0">
                <a:latin typeface="Times New Roman" panose="02020603050405020304" pitchFamily="18" charset="0"/>
                <a:cs typeface="Times New Roman" panose="02020603050405020304" pitchFamily="18" charset="0"/>
              </a:rPr>
              <a:t>3) Cultivar una comunidad  que comparte la misma visión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ES" sz="4400" b="1" dirty="0">
                <a:latin typeface="Times New Roman" panose="02020603050405020304" pitchFamily="18" charset="0"/>
                <a:cs typeface="Times New Roman" panose="02020603050405020304" pitchFamily="18" charset="0"/>
              </a:rPr>
              <a:t>Idealmente, buscar una iglesia donde los ancianos, padres y jóvenes comparten una visión cristiana del noviazgo y el matrimonio. Si esa iglesia no esta disponibles, debe buscar grupos pequeños que te conecten con familias o iglesias o otras congregaciones que comparten la misma visión, y encontrar maneras donde los jóvenes se conozcan y se cortejen.</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3869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4) Crear el contexto donde jóvenes y señoritas puedan conocerse en un ambiente de grupo</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Crear contextos para jóvenes cristiano, hombres y mujeres donde puedan conocerse en ambientes de grupo, aun antes de que sean lo suficientemente grandes para empezar a considerar casarse. Esto puede suceder en un grupo intencional de jóvenes con padres que están presentes y envueltos en ese ministerio. Pueden pasar en un ambiente de hospitalidad cristiana ordinaria como compañerismos entre familias en las casas. Puede ocurrir en grupos de música o drama o deportes, y en donde la gente joven pueda interactuar con los padres presentes.</a:t>
            </a:r>
          </a:p>
        </p:txBody>
      </p:sp>
    </p:spTree>
    <p:extLst>
      <p:ext uri="{BB962C8B-B14F-4D97-AF65-F5344CB8AC3E}">
        <p14:creationId xmlns:p14="http://schemas.microsoft.com/office/powerpoint/2010/main" val="722991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ES" b="1" u="sng" dirty="0">
                <a:latin typeface="Times New Roman" panose="02020603050405020304" pitchFamily="18" charset="0"/>
                <a:cs typeface="Times New Roman" panose="02020603050405020304" pitchFamily="18" charset="0"/>
              </a:rPr>
              <a:t>5) La Restricción no es de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18148"/>
            <a:ext cx="12192000" cy="6039852"/>
          </a:xfrm>
        </p:spPr>
        <p:txBody>
          <a:bodyPr>
            <a:normAutofit/>
          </a:bodyPr>
          <a:lstStyle/>
          <a:p>
            <a:r>
              <a:rPr lang="es-ES" sz="4400" b="1" dirty="0">
                <a:latin typeface="Times New Roman" panose="02020603050405020304" pitchFamily="18" charset="0"/>
                <a:cs typeface="Times New Roman" panose="02020603050405020304" pitchFamily="18" charset="0"/>
              </a:rPr>
              <a:t>La Hermosura no es diabólica. La jóvenes pueden arreglarse para verse bonitas y ser modestas. La deshonestidad desvergonzada es un problema serio en la cultura mundial. Pero la solución no es hacer que las jóvenes no se arreglen para que nadie quiera verlas. Si los padres presionan a sus hijas a estar solo en la casa pueden quedarse ahí definitivamente. </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5311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ES" sz="4000" b="1" u="sng" dirty="0">
                <a:latin typeface="Times New Roman" panose="02020603050405020304" pitchFamily="18" charset="0"/>
                <a:cs typeface="Times New Roman" panose="02020603050405020304" pitchFamily="18" charset="0"/>
              </a:rPr>
              <a:t>6) Desilusión no es un desastre.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ES" sz="4000" b="1" dirty="0">
                <a:latin typeface="Times New Roman" panose="02020603050405020304" pitchFamily="18" charset="0"/>
                <a:cs typeface="Times New Roman" panose="02020603050405020304" pitchFamily="18" charset="0"/>
              </a:rPr>
              <a:t>Espera que algunas de las muchachas que les digas que si quieren ser tu novia te diga ella que no o sus padres.</a:t>
            </a:r>
          </a:p>
          <a:p>
            <a:r>
              <a:rPr lang="es-ES" sz="4000" b="1" dirty="0">
                <a:latin typeface="Times New Roman" panose="02020603050405020304" pitchFamily="18" charset="0"/>
                <a:cs typeface="Times New Roman" panose="02020603050405020304" pitchFamily="18" charset="0"/>
              </a:rPr>
              <a:t>Espera que algunos noviazgos no terminen en matrimonio. Es doloroso, pero no es el fin del mundo. Un noviazgo honorable que no termina en matrimonio aun tiene el propósito de determinar si la pareja son el uno para el otro o no. Hay menos presión si todos estamos de acuerdo que algunas ocasiones un noviazgo no termina en matrimonio.</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2296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312822"/>
            <a:ext cx="12192000" cy="673768"/>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3) Proveer proximidad para formar la relación</a:t>
            </a:r>
            <a:br>
              <a:rPr lang="es-AR" b="1" u="sng" dirty="0">
                <a:latin typeface="Times New Roman" panose="02020603050405020304" pitchFamily="18" charset="0"/>
                <a:cs typeface="Times New Roman" panose="02020603050405020304" pitchFamily="18" charset="0"/>
              </a:rPr>
            </a:b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Tienes que conocer a alguien, es imposible casarse sin conocer a alguien. </a:t>
            </a:r>
          </a:p>
          <a:p>
            <a:r>
              <a:rPr lang="es-ES" sz="4000" b="1" dirty="0">
                <a:latin typeface="Times New Roman" panose="02020603050405020304" pitchFamily="18" charset="0"/>
                <a:cs typeface="Times New Roman" panose="02020603050405020304" pitchFamily="18" charset="0"/>
              </a:rPr>
              <a:t>Debes cultivar comunidad en una cultura de noviazgo positivo, donde los cristianos, hombres y mujeres jóvenes pueden conocer a su posible pareja.</a:t>
            </a:r>
          </a:p>
          <a:p>
            <a:r>
              <a:rPr lang="es-ES" sz="4000" b="1" dirty="0">
                <a:latin typeface="Times New Roman" panose="02020603050405020304" pitchFamily="18" charset="0"/>
                <a:cs typeface="Times New Roman" panose="02020603050405020304" pitchFamily="18" charset="0"/>
              </a:rPr>
              <a:t>1) Evitar los extremos</a:t>
            </a:r>
          </a:p>
          <a:p>
            <a:r>
              <a:rPr lang="es-ES" sz="4000" b="1" dirty="0">
                <a:latin typeface="Times New Roman" panose="02020603050405020304" pitchFamily="18" charset="0"/>
                <a:cs typeface="Times New Roman" panose="02020603050405020304" pitchFamily="18" charset="0"/>
              </a:rPr>
              <a:t>2) Flexibilidad, no formulas arregladas</a:t>
            </a:r>
          </a:p>
          <a:p>
            <a:r>
              <a:rPr lang="es-ES" sz="4000" b="1" dirty="0">
                <a:latin typeface="Times New Roman" panose="02020603050405020304" pitchFamily="18" charset="0"/>
                <a:cs typeface="Times New Roman" panose="02020603050405020304" pitchFamily="18" charset="0"/>
              </a:rPr>
              <a:t>3) Cultivar una comunidad  que comparte la misma visión</a:t>
            </a:r>
          </a:p>
          <a:p>
            <a:r>
              <a:rPr lang="es-ES" sz="4000" b="1" dirty="0">
                <a:latin typeface="Times New Roman" panose="02020603050405020304" pitchFamily="18" charset="0"/>
                <a:cs typeface="Times New Roman" panose="02020603050405020304" pitchFamily="18" charset="0"/>
              </a:rPr>
              <a:t>4) Crear el contexto donde jóvenes y señoritas puedan conocerse en un ambiente de grupo</a:t>
            </a:r>
          </a:p>
          <a:p>
            <a:r>
              <a:rPr lang="es-ES" sz="4000" b="1" dirty="0">
                <a:latin typeface="Times New Roman" panose="02020603050405020304" pitchFamily="18" charset="0"/>
                <a:cs typeface="Times New Roman" panose="02020603050405020304" pitchFamily="18" charset="0"/>
              </a:rPr>
              <a:t>5) La restricción no es de Dios</a:t>
            </a:r>
          </a:p>
          <a:p>
            <a:r>
              <a:rPr lang="es-ES" sz="4000" b="1" dirty="0">
                <a:latin typeface="Times New Roman" panose="02020603050405020304" pitchFamily="18" charset="0"/>
                <a:cs typeface="Times New Roman" panose="02020603050405020304" pitchFamily="18" charset="0"/>
              </a:rPr>
              <a:t>6) Desilusión no es un desastre.</a:t>
            </a:r>
          </a:p>
        </p:txBody>
      </p:sp>
    </p:spTree>
    <p:extLst>
      <p:ext uri="{BB962C8B-B14F-4D97-AF65-F5344CB8AC3E}">
        <p14:creationId xmlns:p14="http://schemas.microsoft.com/office/powerpoint/2010/main" val="31995919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Noviazgo Cristiano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ES" sz="5400" b="1" dirty="0">
                <a:latin typeface="Times New Roman" panose="02020603050405020304" pitchFamily="18" charset="0"/>
                <a:cs typeface="Times New Roman" panose="02020603050405020304" pitchFamily="18" charset="0"/>
              </a:rPr>
              <a:t>Nos enfocaremos en tres áreas:</a:t>
            </a:r>
          </a:p>
          <a:p>
            <a:r>
              <a:rPr lang="es-ES" sz="5400" b="1" dirty="0">
                <a:latin typeface="Times New Roman" panose="02020603050405020304" pitchFamily="18" charset="0"/>
                <a:cs typeface="Times New Roman" panose="02020603050405020304" pitchFamily="18" charset="0"/>
              </a:rPr>
              <a:t>1) Escoger un novio</a:t>
            </a:r>
          </a:p>
          <a:p>
            <a:pPr lvl="1"/>
            <a:r>
              <a:rPr lang="es-ES" sz="5000" b="1" dirty="0">
                <a:latin typeface="Times New Roman" panose="02020603050405020304" pitchFamily="18" charset="0"/>
                <a:cs typeface="Times New Roman" panose="02020603050405020304" pitchFamily="18" charset="0"/>
              </a:rPr>
              <a:t>Dramatiza la relación de Cristo con la iglesia</a:t>
            </a:r>
          </a:p>
          <a:p>
            <a:pPr lvl="1"/>
            <a:r>
              <a:rPr lang="es-ES" sz="5000" b="1" dirty="0">
                <a:latin typeface="Times New Roman" panose="02020603050405020304" pitchFamily="18" charset="0"/>
                <a:cs typeface="Times New Roman" panose="02020603050405020304" pitchFamily="18" charset="0"/>
              </a:rPr>
              <a:t>Desarrolla hijos santos</a:t>
            </a:r>
          </a:p>
          <a:p>
            <a:pPr lvl="1"/>
            <a:r>
              <a:rPr lang="es-ES" sz="5000" b="1" dirty="0">
                <a:latin typeface="Times New Roman" panose="02020603050405020304" pitchFamily="18" charset="0"/>
                <a:cs typeface="Times New Roman" panose="02020603050405020304" pitchFamily="18" charset="0"/>
              </a:rPr>
              <a:t>Se disfrutan uno al otro</a:t>
            </a:r>
          </a:p>
          <a:p>
            <a:r>
              <a:rPr lang="es-ES" sz="5400" b="1" dirty="0">
                <a:latin typeface="Times New Roman" panose="02020603050405020304" pitchFamily="18" charset="0"/>
                <a:cs typeface="Times New Roman" panose="02020603050405020304" pitchFamily="18" charset="0"/>
              </a:rPr>
              <a:t>2)Proteger la pureza durante el noviazgo</a:t>
            </a:r>
          </a:p>
          <a:p>
            <a:pPr lvl="1"/>
            <a:r>
              <a:rPr lang="es-ES" sz="5000" b="1" dirty="0">
                <a:latin typeface="Times New Roman" panose="02020603050405020304" pitchFamily="18" charset="0"/>
                <a:cs typeface="Times New Roman" panose="02020603050405020304" pitchFamily="18" charset="0"/>
              </a:rPr>
              <a:t>Rechaza romance recreacional</a:t>
            </a:r>
          </a:p>
          <a:p>
            <a:pPr lvl="1"/>
            <a:r>
              <a:rPr lang="es-ES" sz="5000" b="1" dirty="0">
                <a:latin typeface="Times New Roman" panose="02020603050405020304" pitchFamily="18" charset="0"/>
                <a:cs typeface="Times New Roman" panose="02020603050405020304" pitchFamily="18" charset="0"/>
              </a:rPr>
              <a:t>Ser sensibles a los solteros</a:t>
            </a:r>
          </a:p>
          <a:p>
            <a:pPr lvl="1"/>
            <a:r>
              <a:rPr lang="es-ES" sz="5000" b="1" dirty="0">
                <a:latin typeface="Times New Roman" panose="02020603050405020304" pitchFamily="18" charset="0"/>
                <a:cs typeface="Times New Roman" panose="02020603050405020304" pitchFamily="18" charset="0"/>
              </a:rPr>
              <a:t>Tener sentido común en el noviazgo</a:t>
            </a:r>
          </a:p>
          <a:p>
            <a:r>
              <a:rPr lang="es-ES" sz="5400" b="1" dirty="0">
                <a:latin typeface="Times New Roman" panose="02020603050405020304" pitchFamily="18" charset="0"/>
                <a:cs typeface="Times New Roman" panose="02020603050405020304" pitchFamily="18" charset="0"/>
              </a:rPr>
              <a:t>3) Proveer proximidad para formar la relación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0204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Debemos considerar la alternativa donde la fornicación es la regla de aquellos que no tienen a Dios y el 80 % de los jóvenes practican y como cristianos debemos actuar diferente con una visión diferente</a:t>
            </a:r>
          </a:p>
          <a:p>
            <a:r>
              <a:rPr lang="es-ES" sz="3600" b="1" dirty="0">
                <a:latin typeface="Times New Roman" panose="02020603050405020304" pitchFamily="18" charset="0"/>
                <a:cs typeface="Times New Roman" panose="02020603050405020304" pitchFamily="18" charset="0"/>
              </a:rPr>
              <a:t>Si empezamos como padres y pastores la enseñanza desde que están jóvenes ayudar que se de un noviazgo son sentido común y debemos dejar que la sabiduría de Dios nos guie cuando deseamos un noviazgo bajo la voluntad de Dios</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696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Noviazgo Cristiano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dirty="0">
                <a:latin typeface="Times New Roman" panose="02020603050405020304" pitchFamily="18" charset="0"/>
                <a:cs typeface="Times New Roman" panose="02020603050405020304" pitchFamily="18" charset="0"/>
              </a:rPr>
              <a:t>Nos enfocaremos en tres áreas:</a:t>
            </a:r>
          </a:p>
          <a:p>
            <a:r>
              <a:rPr lang="es-ES" sz="5400" b="1" dirty="0">
                <a:latin typeface="Times New Roman" panose="02020603050405020304" pitchFamily="18" charset="0"/>
                <a:cs typeface="Times New Roman" panose="02020603050405020304" pitchFamily="18" charset="0"/>
              </a:rPr>
              <a:t>1) Escoger un novio</a:t>
            </a:r>
          </a:p>
          <a:p>
            <a:r>
              <a:rPr lang="es-ES" sz="5400" b="1" dirty="0">
                <a:latin typeface="Times New Roman" panose="02020603050405020304" pitchFamily="18" charset="0"/>
                <a:cs typeface="Times New Roman" panose="02020603050405020304" pitchFamily="18" charset="0"/>
              </a:rPr>
              <a:t>2)Proteger la pureza durante el noviazgo</a:t>
            </a:r>
          </a:p>
          <a:p>
            <a:r>
              <a:rPr lang="es-ES" sz="5400" b="1" dirty="0">
                <a:latin typeface="Times New Roman" panose="02020603050405020304" pitchFamily="18" charset="0"/>
                <a:cs typeface="Times New Roman" panose="02020603050405020304" pitchFamily="18" charset="0"/>
              </a:rPr>
              <a:t>3) Proveer proximidad para formar la relación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Escoger Novio(a)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Un noviazgo Cristiano busca su esposa quien llena el propósito de Dios para el matrimonio 3-D. </a:t>
            </a:r>
          </a:p>
          <a:p>
            <a:r>
              <a:rPr lang="es-AR" sz="3600" b="1" dirty="0">
                <a:latin typeface="Times New Roman" panose="02020603050405020304" pitchFamily="18" charset="0"/>
                <a:cs typeface="Times New Roman" panose="02020603050405020304" pitchFamily="18" charset="0"/>
              </a:rPr>
              <a:t>¿Que significa el matrimonio 3-D?</a:t>
            </a:r>
          </a:p>
          <a:p>
            <a:r>
              <a:rPr lang="es-AR" sz="3600" b="1" dirty="0">
                <a:latin typeface="Times New Roman" panose="02020603050405020304" pitchFamily="18" charset="0"/>
                <a:cs typeface="Times New Roman" panose="02020603050405020304" pitchFamily="18" charset="0"/>
              </a:rPr>
              <a:t>1)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ramatiza</a:t>
            </a:r>
            <a:r>
              <a:rPr lang="es-AR" sz="4400" dirty="0">
                <a:latin typeface="Times New Roman" panose="02020603050405020304" pitchFamily="18" charset="0"/>
                <a:cs typeface="Times New Roman" panose="02020603050405020304" pitchFamily="18" charset="0"/>
              </a:rPr>
              <a:t> </a:t>
            </a:r>
            <a:r>
              <a:rPr lang="es-AR" sz="3600" dirty="0">
                <a:latin typeface="Times New Roman" panose="02020603050405020304" pitchFamily="18" charset="0"/>
                <a:cs typeface="Times New Roman" panose="02020603050405020304" pitchFamily="18" charset="0"/>
              </a:rPr>
              <a:t>la relación entre Cristo y su Novia (la Iglesia)</a:t>
            </a:r>
          </a:p>
          <a:p>
            <a:r>
              <a:rPr lang="es-AR" sz="3600" b="1" dirty="0">
                <a:latin typeface="Times New Roman" panose="02020603050405020304" pitchFamily="18" charset="0"/>
                <a:cs typeface="Times New Roman" panose="02020603050405020304" pitchFamily="18" charset="0"/>
              </a:rPr>
              <a:t>2)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esarrolla hijos santos</a:t>
            </a:r>
          </a:p>
          <a:p>
            <a:r>
              <a:rPr lang="es-AR" sz="3600" b="1" dirty="0">
                <a:latin typeface="Times New Roman" panose="02020603050405020304" pitchFamily="18" charset="0"/>
                <a:cs typeface="Times New Roman" panose="02020603050405020304" pitchFamily="18" charset="0"/>
              </a:rPr>
              <a:t>3)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isfrutan el amor el uno para con el otro</a:t>
            </a:r>
          </a:p>
          <a:p>
            <a:pPr marL="0" indent="0">
              <a:buNone/>
            </a:pP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r>
              <a:rPr lang="es-AR" sz="3600" b="1" u="sng" dirty="0">
                <a:latin typeface="Times New Roman" panose="02020603050405020304" pitchFamily="18" charset="0"/>
                <a:cs typeface="Times New Roman" panose="02020603050405020304" pitchFamily="18" charset="0"/>
              </a:rPr>
              <a:t>1) </a:t>
            </a:r>
            <a:r>
              <a:rPr lang="es-AR" sz="4800" b="1" u="sng" dirty="0">
                <a:latin typeface="Times New Roman" panose="02020603050405020304" pitchFamily="18" charset="0"/>
                <a:cs typeface="Times New Roman" panose="02020603050405020304" pitchFamily="18" charset="0"/>
              </a:rPr>
              <a:t>D</a:t>
            </a:r>
            <a:r>
              <a:rPr lang="es-AR" sz="3600" u="sng" dirty="0">
                <a:latin typeface="Times New Roman" panose="02020603050405020304" pitchFamily="18" charset="0"/>
                <a:cs typeface="Times New Roman" panose="02020603050405020304" pitchFamily="18" charset="0"/>
              </a:rPr>
              <a:t>ramatiza</a:t>
            </a:r>
            <a:r>
              <a:rPr lang="es-AR" sz="4800" u="sng" dirty="0">
                <a:latin typeface="Times New Roman" panose="02020603050405020304" pitchFamily="18" charset="0"/>
                <a:cs typeface="Times New Roman" panose="02020603050405020304" pitchFamily="18" charset="0"/>
              </a:rPr>
              <a:t> </a:t>
            </a:r>
            <a:r>
              <a:rPr lang="es-AR" sz="3600" u="sng" dirty="0">
                <a:latin typeface="Times New Roman" panose="02020603050405020304" pitchFamily="18" charset="0"/>
                <a:cs typeface="Times New Roman" panose="02020603050405020304" pitchFamily="18" charset="0"/>
              </a:rPr>
              <a:t>la relación entre Cristo y su Novia (la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10000"/>
          </a:bodyPr>
          <a:lstStyle/>
          <a:p>
            <a:r>
              <a:rPr lang="es-ES" sz="4400" b="1" baseline="30000" dirty="0">
                <a:latin typeface="Times New Roman" panose="02020603050405020304" pitchFamily="18" charset="0"/>
                <a:cs typeface="Times New Roman" panose="02020603050405020304" pitchFamily="18" charset="0"/>
              </a:rPr>
              <a:t> </a:t>
            </a:r>
            <a:r>
              <a:rPr lang="es-ES" sz="4200" b="1" dirty="0">
                <a:latin typeface="Times New Roman" panose="02020603050405020304" pitchFamily="18" charset="0"/>
                <a:cs typeface="Times New Roman" panose="02020603050405020304" pitchFamily="18" charset="0"/>
              </a:rPr>
              <a:t>Porque el esposo es cabeza de su esposa, así como Cristo es cabeza y salvador de la iglesia, la cual es su cuerpo.</a:t>
            </a:r>
            <a:r>
              <a:rPr lang="es-ES" sz="4200" b="1" baseline="30000" dirty="0">
                <a:latin typeface="Times New Roman" panose="02020603050405020304" pitchFamily="18" charset="0"/>
                <a:cs typeface="Times New Roman" panose="02020603050405020304" pitchFamily="18" charset="0"/>
              </a:rPr>
              <a:t> </a:t>
            </a:r>
            <a:r>
              <a:rPr lang="es-ES" sz="4200" b="1" dirty="0">
                <a:latin typeface="Times New Roman" panose="02020603050405020304" pitchFamily="18" charset="0"/>
                <a:cs typeface="Times New Roman" panose="02020603050405020304" pitchFamily="18" charset="0"/>
              </a:rPr>
              <a:t>Así como la iglesia se somete a Cristo, también las esposas deben someterse a sus esposos en todo. </a:t>
            </a:r>
            <a:r>
              <a:rPr lang="es-ES" sz="4200" b="1" baseline="30000" dirty="0">
                <a:latin typeface="Times New Roman" panose="02020603050405020304" pitchFamily="18" charset="0"/>
                <a:cs typeface="Times New Roman" panose="02020603050405020304" pitchFamily="18" charset="0"/>
              </a:rPr>
              <a:t> </a:t>
            </a:r>
            <a:r>
              <a:rPr lang="es-ES" sz="4200" b="1" dirty="0">
                <a:latin typeface="Times New Roman" panose="02020603050405020304" pitchFamily="18" charset="0"/>
                <a:cs typeface="Times New Roman" panose="02020603050405020304" pitchFamily="18" charset="0"/>
              </a:rPr>
              <a:t>Esposos, amen a sus esposas, así como Cristo amó a la iglesia y se entregó por ella. Efesios 5:23-25 </a:t>
            </a:r>
            <a:r>
              <a:rPr lang="es-ES" sz="4400" b="1" dirty="0">
                <a:latin typeface="Times New Roman" panose="02020603050405020304" pitchFamily="18" charset="0"/>
                <a:cs typeface="Times New Roman" panose="02020603050405020304" pitchFamily="18" charset="0"/>
              </a:rPr>
              <a:t>Si eres cristiano buscando un posible esposo, pregunta: ¿Es esta persona un cristiano comprometido a que nuestra relación dramatice la relación entre Cristo y la iglesia? ¿Es un hombre que refleja el amor sacrificial  de Cristo por su iglesia? Ambos deben estar comprometidos con Cristo para dramatizar lo que representa el noviazgo cristiano</a:t>
            </a:r>
            <a:endParaRPr lang="es-E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dirty="0">
                <a:latin typeface="Times New Roman" panose="02020603050405020304" pitchFamily="18" charset="0"/>
                <a:cs typeface="Times New Roman" panose="02020603050405020304" pitchFamily="18" charset="0"/>
              </a:rPr>
              <a:t>2) </a:t>
            </a:r>
            <a:r>
              <a:rPr lang="es-AR" sz="6000" b="1" dirty="0">
                <a:latin typeface="Times New Roman" panose="02020603050405020304" pitchFamily="18" charset="0"/>
                <a:cs typeface="Times New Roman" panose="02020603050405020304" pitchFamily="18" charset="0"/>
              </a:rPr>
              <a:t>D</a:t>
            </a:r>
            <a:r>
              <a:rPr lang="es-AR" sz="4800" dirty="0">
                <a:latin typeface="Times New Roman" panose="02020603050405020304" pitchFamily="18" charset="0"/>
                <a:cs typeface="Times New Roman" panose="02020603050405020304" pitchFamily="18" charset="0"/>
              </a:rPr>
              <a:t>esarrolla hijos santos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48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Judá ha sido traicionero. Al casarse Judá con la hija de un dios extraño. ¿por qué es uno solo? Porque busca descendencia dada por Dios</a:t>
            </a:r>
            <a:r>
              <a:rPr lang="es-ES" sz="48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Malaquías 2:11-15 (Si te casas con alguien que no busca a Dios reduce la posibilidad que tus hijos no busquen a Dios)</a:t>
            </a:r>
          </a:p>
          <a:p>
            <a:r>
              <a:rPr lang="es-ES" sz="3600" b="1" dirty="0">
                <a:latin typeface="Times New Roman" panose="02020603050405020304" pitchFamily="18" charset="0"/>
                <a:cs typeface="Times New Roman" panose="02020603050405020304" pitchFamily="18" charset="0"/>
              </a:rPr>
              <a:t>“ella queda libre para casarse con quien quiera, con tal de que sea en el Señor.” 1 </a:t>
            </a:r>
            <a:r>
              <a:rPr lang="es-ES" sz="3600" b="1" dirty="0" err="1">
                <a:latin typeface="Times New Roman" panose="02020603050405020304" pitchFamily="18" charset="0"/>
                <a:cs typeface="Times New Roman" panose="02020603050405020304" pitchFamily="18" charset="0"/>
              </a:rPr>
              <a:t>Cor</a:t>
            </a:r>
            <a:r>
              <a:rPr lang="es-ES" sz="3600" b="1" dirty="0">
                <a:latin typeface="Times New Roman" panose="02020603050405020304" pitchFamily="18" charset="0"/>
                <a:cs typeface="Times New Roman" panose="02020603050405020304" pitchFamily="18" charset="0"/>
              </a:rPr>
              <a:t>. 7:39</a:t>
            </a:r>
          </a:p>
          <a:p>
            <a:r>
              <a:rPr lang="es-ES" sz="3600" b="1" dirty="0">
                <a:latin typeface="Times New Roman" panose="02020603050405020304" pitchFamily="18" charset="0"/>
                <a:cs typeface="Times New Roman" panose="02020603050405020304" pitchFamily="18" charset="0"/>
              </a:rPr>
              <a:t>“No os unáis en yugo desigual con los incrédulos” 1 </a:t>
            </a:r>
            <a:r>
              <a:rPr lang="es-ES" sz="3600" b="1" dirty="0" err="1">
                <a:latin typeface="Times New Roman" panose="02020603050405020304" pitchFamily="18" charset="0"/>
                <a:cs typeface="Times New Roman" panose="02020603050405020304" pitchFamily="18" charset="0"/>
              </a:rPr>
              <a:t>Cor</a:t>
            </a:r>
            <a:r>
              <a:rPr lang="es-ES" sz="3600" b="1" dirty="0">
                <a:latin typeface="Times New Roman" panose="02020603050405020304" pitchFamily="18" charset="0"/>
                <a:cs typeface="Times New Roman" panose="02020603050405020304" pitchFamily="18" charset="0"/>
              </a:rPr>
              <a:t>. 6:14 </a:t>
            </a:r>
          </a:p>
          <a:p>
            <a:r>
              <a:rPr lang="es-ES" sz="3600" b="1" dirty="0">
                <a:latin typeface="Times New Roman" panose="02020603050405020304" pitchFamily="18" charset="0"/>
                <a:cs typeface="Times New Roman" panose="02020603050405020304" pitchFamily="18" charset="0"/>
              </a:rPr>
              <a:t>¿Me ayudara esta persona en mi caminar con Dios y será mi compañero con el que tendremos hijos santos de ese pacto matrimonial que existirá en nuestra casa? Si es no ni lo hagas tu novio(a). Cásate con un creyente, si no lo entiendes todo este curso, sigue esto: cásate con un creyente.</a:t>
            </a:r>
          </a:p>
          <a:p>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dirty="0">
                <a:latin typeface="Times New Roman" panose="02020603050405020304" pitchFamily="18" charset="0"/>
                <a:cs typeface="Times New Roman" panose="02020603050405020304" pitchFamily="18" charset="0"/>
              </a:rPr>
              <a:t>3) </a:t>
            </a:r>
            <a:r>
              <a:rPr lang="es-AR" sz="5400" b="1" dirty="0">
                <a:latin typeface="Times New Roman" panose="02020603050405020304" pitchFamily="18" charset="0"/>
                <a:cs typeface="Times New Roman" panose="02020603050405020304" pitchFamily="18" charset="0"/>
              </a:rPr>
              <a:t>D</a:t>
            </a:r>
            <a:r>
              <a:rPr lang="es-AR" dirty="0">
                <a:latin typeface="Times New Roman" panose="02020603050405020304" pitchFamily="18" charset="0"/>
                <a:cs typeface="Times New Roman" panose="02020603050405020304" pitchFamily="18" charset="0"/>
              </a:rPr>
              <a:t>isfrutan el amor el uno para con el otro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49706"/>
            <a:ext cx="12192000" cy="6208294"/>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Ah, si me besaras con los besos de tu boca… ¡grato en verdad es tu amor, más que el vino!” “dulce a mi paladar es su fruto.</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Me llevó a la sala del banquete,  y sobre mí enarboló su bandera de amor.” Cantares 1:2, 2:3-7</a:t>
            </a:r>
          </a:p>
          <a:p>
            <a:r>
              <a:rPr lang="es-ES" sz="5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Toda tú eres bella, amada mía;</a:t>
            </a:r>
            <a:r>
              <a:rPr lang="es-ES" sz="8000" b="1"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no hay en ti defecto alguno. Cautivaste mi corazón,  con una mirada de tus ojos; ¡Cuán delicioso es tu amor,</a:t>
            </a:r>
            <a:r>
              <a:rPr lang="es-ES" sz="8000" b="1"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y novia mía!” Cantares 4:7-10 </a:t>
            </a:r>
          </a:p>
          <a:p>
            <a:r>
              <a:rPr lang="es-ES" sz="4400" b="1" dirty="0">
                <a:latin typeface="Times New Roman" panose="02020603050405020304" pitchFamily="18" charset="0"/>
                <a:cs typeface="Times New Roman" panose="02020603050405020304" pitchFamily="18" charset="0"/>
              </a:rPr>
              <a:t>¿Te sientes románticamente atraído y sienten un deseo físico del uno por el otro? Si no hay atracción romántica no te cases</a:t>
            </a:r>
            <a:endParaRPr lang="es-AR"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Escoger Novio(a)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Un noviazgo Cristiano busca su esposa quien llena el propósito de Dios para el matrimonio 3-D. </a:t>
            </a:r>
          </a:p>
          <a:p>
            <a:r>
              <a:rPr lang="es-AR" sz="3600" b="1" dirty="0">
                <a:latin typeface="Times New Roman" panose="02020603050405020304" pitchFamily="18" charset="0"/>
                <a:cs typeface="Times New Roman" panose="02020603050405020304" pitchFamily="18" charset="0"/>
              </a:rPr>
              <a:t>¿Que significa el matrimonio 3-D?</a:t>
            </a:r>
          </a:p>
          <a:p>
            <a:r>
              <a:rPr lang="es-AR" sz="3600" b="1" dirty="0">
                <a:latin typeface="Times New Roman" panose="02020603050405020304" pitchFamily="18" charset="0"/>
                <a:cs typeface="Times New Roman" panose="02020603050405020304" pitchFamily="18" charset="0"/>
              </a:rPr>
              <a:t>1)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ramatiza</a:t>
            </a:r>
            <a:r>
              <a:rPr lang="es-AR" sz="4400" dirty="0">
                <a:latin typeface="Times New Roman" panose="02020603050405020304" pitchFamily="18" charset="0"/>
                <a:cs typeface="Times New Roman" panose="02020603050405020304" pitchFamily="18" charset="0"/>
              </a:rPr>
              <a:t> </a:t>
            </a:r>
            <a:r>
              <a:rPr lang="es-AR" sz="3600" dirty="0">
                <a:latin typeface="Times New Roman" panose="02020603050405020304" pitchFamily="18" charset="0"/>
                <a:cs typeface="Times New Roman" panose="02020603050405020304" pitchFamily="18" charset="0"/>
              </a:rPr>
              <a:t>la relación entre Cristo y su Novia (la Iglesia)</a:t>
            </a:r>
          </a:p>
          <a:p>
            <a:r>
              <a:rPr lang="es-AR" sz="3600" b="1" dirty="0">
                <a:latin typeface="Times New Roman" panose="02020603050405020304" pitchFamily="18" charset="0"/>
                <a:cs typeface="Times New Roman" panose="02020603050405020304" pitchFamily="18" charset="0"/>
              </a:rPr>
              <a:t>2)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esarrolla hijos santos</a:t>
            </a:r>
          </a:p>
          <a:p>
            <a:r>
              <a:rPr lang="es-AR" sz="3600" b="1" dirty="0">
                <a:latin typeface="Times New Roman" panose="02020603050405020304" pitchFamily="18" charset="0"/>
                <a:cs typeface="Times New Roman" panose="02020603050405020304" pitchFamily="18" charset="0"/>
              </a:rPr>
              <a:t>3) </a:t>
            </a:r>
            <a:r>
              <a:rPr lang="es-AR" sz="4400" b="1" dirty="0">
                <a:latin typeface="Times New Roman" panose="02020603050405020304" pitchFamily="18" charset="0"/>
                <a:cs typeface="Times New Roman" panose="02020603050405020304" pitchFamily="18" charset="0"/>
              </a:rPr>
              <a:t>D</a:t>
            </a:r>
            <a:r>
              <a:rPr lang="es-AR" sz="3600" dirty="0">
                <a:latin typeface="Times New Roman" panose="02020603050405020304" pitchFamily="18" charset="0"/>
                <a:cs typeface="Times New Roman" panose="02020603050405020304" pitchFamily="18" charset="0"/>
              </a:rPr>
              <a:t>isfrutan el amor el uno para con el otro</a:t>
            </a:r>
          </a:p>
          <a:p>
            <a:r>
              <a:rPr lang="es-AR" sz="3600" dirty="0">
                <a:latin typeface="Times New Roman" panose="02020603050405020304" pitchFamily="18" charset="0"/>
                <a:cs typeface="Times New Roman" panose="02020603050405020304" pitchFamily="18" charset="0"/>
              </a:rPr>
              <a:t>Debemos ensenar esto en nuestras iglesias, eso nos ayuda a ser preventivos</a:t>
            </a:r>
          </a:p>
          <a:p>
            <a:pPr marL="0" indent="0">
              <a:buNone/>
            </a:pP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8490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Noviazgo Cristiano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dirty="0">
                <a:latin typeface="Times New Roman" panose="02020603050405020304" pitchFamily="18" charset="0"/>
                <a:cs typeface="Times New Roman" panose="02020603050405020304" pitchFamily="18" charset="0"/>
              </a:rPr>
              <a:t>Nos enfocaremos en tres áreas:</a:t>
            </a:r>
          </a:p>
          <a:p>
            <a:r>
              <a:rPr lang="es-ES" sz="5400" b="1" dirty="0">
                <a:latin typeface="Times New Roman" panose="02020603050405020304" pitchFamily="18" charset="0"/>
                <a:cs typeface="Times New Roman" panose="02020603050405020304" pitchFamily="18" charset="0"/>
              </a:rPr>
              <a:t>1) Escoger un novio</a:t>
            </a:r>
          </a:p>
          <a:p>
            <a:r>
              <a:rPr lang="es-ES" sz="5400" b="1" dirty="0">
                <a:latin typeface="Times New Roman" panose="02020603050405020304" pitchFamily="18" charset="0"/>
                <a:cs typeface="Times New Roman" panose="02020603050405020304" pitchFamily="18" charset="0"/>
              </a:rPr>
              <a:t>2)Proteger la pureza durante el noviazgo</a:t>
            </a:r>
          </a:p>
          <a:p>
            <a:r>
              <a:rPr lang="es-ES" sz="5400" b="1" dirty="0">
                <a:latin typeface="Times New Roman" panose="02020603050405020304" pitchFamily="18" charset="0"/>
                <a:cs typeface="Times New Roman" panose="02020603050405020304" pitchFamily="18" charset="0"/>
              </a:rPr>
              <a:t>3) Proveer proximidad para formar la relación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65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4934</TotalTime>
  <Words>2303</Words>
  <Application>Microsoft Office PowerPoint</Application>
  <PresentationFormat>Widescreen</PresentationFormat>
  <Paragraphs>135</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Unidad 7: Noviazgo Cristiano(Presentación 20)</vt:lpstr>
      <vt:lpstr>Introducción</vt:lpstr>
      <vt:lpstr>Noviazgo Cristiano</vt:lpstr>
      <vt:lpstr>Escoger Novio(a)</vt:lpstr>
      <vt:lpstr>1) Dramatiza la relación entre Cristo y su Novia (la Iglesia)</vt:lpstr>
      <vt:lpstr>2) Desarrolla hijos santos</vt:lpstr>
      <vt:lpstr>3) Disfrutan el amor el uno para con el otro</vt:lpstr>
      <vt:lpstr>Escoger Novio(a)</vt:lpstr>
      <vt:lpstr>Noviazgo Cristiano</vt:lpstr>
      <vt:lpstr>2)Proteger la pureza durante el noviazgo</vt:lpstr>
      <vt:lpstr>Rechacemos Romance Recreacional</vt:lpstr>
      <vt:lpstr>Seamos sensibles a los solteros</vt:lpstr>
      <vt:lpstr>Sentido común en el Noviazgo</vt:lpstr>
      <vt:lpstr>Sentido común en el Noviazgo</vt:lpstr>
      <vt:lpstr>Matrimonios en Masái, África</vt:lpstr>
      <vt:lpstr>Para casarse en Masai</vt:lpstr>
      <vt:lpstr>Si dejas a tu esposa es una catastrofe</vt:lpstr>
      <vt:lpstr>¿Nuestra cultura moderna, estará siguiendo una mejor manera para manejar el matrimonio?</vt:lpstr>
      <vt:lpstr>Noviazgo Cristiano</vt:lpstr>
      <vt:lpstr>3) Proveer proximidad para formar la relación </vt:lpstr>
      <vt:lpstr>1) Evitar los extremos</vt:lpstr>
      <vt:lpstr>2) Flexibilidad, no formulas arregladas </vt:lpstr>
      <vt:lpstr>3) Cultivar una comunidad  que comparte la misma visión</vt:lpstr>
      <vt:lpstr>4) Crear el contexto donde jóvenes y señoritas puedan conocerse en un ambiente de grupo</vt:lpstr>
      <vt:lpstr>5) La Restricción no es de Dios</vt:lpstr>
      <vt:lpstr>6) Desilusión no es un desastre.</vt:lpstr>
      <vt:lpstr>3) Proveer proximidad para formar la relación </vt:lpstr>
      <vt:lpstr>Noviazgo Cristiano</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64</cp:revision>
  <dcterms:created xsi:type="dcterms:W3CDTF">2017-10-03T19:37:14Z</dcterms:created>
  <dcterms:modified xsi:type="dcterms:W3CDTF">2017-10-30T23:24:27Z</dcterms:modified>
</cp:coreProperties>
</file>