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5" roundtripDataSignature="AMtx7mg/B3hBG6D5lpAv/ybxIDJ9XJGt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00000"/>
                </a:solidFill>
              </a:rPr>
              <a:t>Раб стає принцом – народження всупереч держполітики контролю народжуваності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00000"/>
                </a:solidFill>
              </a:rPr>
              <a:t>Принц стає пастухом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rgbClr val="000000"/>
                </a:solidFill>
              </a:rPr>
              <a:t>Пастух стає рятівником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0" name="Google Shape;1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БОЖЕ ОБРАННЯ В ДІЇ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Народився всупереч політиці контролю народжуваності (новонародженних хлопчиків топили в Нілі), серед народу, які мали статус державних рабів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Боже керівництво в тому, що завдяки винахідливості мами, Мойсей не помер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 виріс в палаці фараона, а годувальницею йому була рідна мати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Невдала спроба допомогти людям у їх стражданнях призвела до вбивства єгиптянина і втечею з Єгипту (після повного розчарування)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Біля тернини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привертає увагу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Звертається через формулу: Бог Авраама, Ісака, Якова (3:6)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Посилає з місією до фараона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ru-RU"/>
              <a:t>Заперечення 1: Хто я?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Потерпів крах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самооцінка і самосприйняття, чи самозацикленість?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Я буду з тобою!</a:t>
            </a:r>
            <a:endParaRPr/>
          </a:p>
        </p:txBody>
      </p:sp>
      <p:sp>
        <p:nvSpPr>
          <p:cNvPr id="164" name="Google Shape;164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Заперечення 2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Що я їм скажу? Яке Твоє і’мя?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Дізнатися ім'я людини означало 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увійти в зв'язок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 самим її існуванням.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Таким чином, насправді Мойсей запитує: "Яке відношення Бога до людей? Чи є Він" Богом батьків? Хто Він зараз?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ru-RU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Єврейська фраза, що переказується "Я є Той, Хто Я є"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Невизначеність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сталий вираз, коли особа не хоче, або не має можливості бути більш точним.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Конкретика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b="0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"Я є Той, Хто є (для вас) - дійсно і істинно Присутній, Готовий допомогти і діяти".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Таке тлумачень підтримується тим очікуванням, яким пронизаний </a:t>
            </a:r>
            <a:r>
              <a:rPr b="1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контекст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 Ізраїлю були в безнадійному становищі і потребували саме цих Божественних слів.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Відкривши Своє особисте ім'я, Бог вказує на те, що Він відкриває людству Самого Себе і відкриває доступ до Себе як до Спасителя.</a:t>
            </a:r>
            <a:endParaRPr/>
          </a:p>
          <a:p>
            <a:pPr indent="-825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400"/>
          </a:p>
        </p:txBody>
      </p:sp>
      <p:sp>
        <p:nvSpPr>
          <p:cNvPr id="171" name="Google Shape;17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ru-RU"/>
              <a:t>Заперечення 3:  </a:t>
            </a:r>
            <a:r>
              <a:rPr lang="ru-RU"/>
              <a:t>я не промовець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Господь – Я буду з твоїми устами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ru-RU"/>
              <a:t>Заперечення 4:</a:t>
            </a:r>
            <a:r>
              <a:rPr lang="ru-RU"/>
              <a:t> Мойсей – пошли іншого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Господь – запалав гнів, Аарон піде з тобою</a:t>
            </a:r>
            <a:endParaRPr/>
          </a:p>
        </p:txBody>
      </p:sp>
      <p:sp>
        <p:nvSpPr>
          <p:cNvPr id="178" name="Google Shape;178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Повеління Бога і наступні події показали, що незабаром повинно було статися щось дуже важливе.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Протягом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триденного періоду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відбувалося освячення людей.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Кожен повин був приготуватися: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попрати одяг,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утриматися від статевих стосунків з жінками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остерігатися торкатися гори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(19:9-15).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Потім вони постали біля підніжжя гори (19:17), в той час як Бог проявив Себе в Своїй величі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92" name="Google Shape;192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Заповіт є засобом встановлення відносин (що не існують природно),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скріплюються клятвою,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виголошуються на урочистій церемонії його прийняття.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Всі складові завіту присутні на Синаї.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Ізраїль запрошується Богом, вступити з Ним в особливі відносини (Вих.19:3-8),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Три фрази, що зарактеризують особливі відносини: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особливий спадок серед народів – через стосунки з Богом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царство священиків - місія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 святий – якість життя, стосунки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Царство священників: як священник відділений від ін людей (спосіб життя) так і народ має бути відділеним для Бога і Його місії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Відносини цього завіту відрізняються від завіту Авраама лише тим, яка зі сторін присягою приймає на себе зобов'язання.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Відмінності між Заповітом з Авраамом і Синайським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заповіті Авраама Бог Сам дає клятву, пов'язуючи Себе безумовними обіцянками Аврааму і його потомству.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Синайському Завіті Ізраїль дає клятву дотримуватися всі пункти Завіту, присутній елемент зобов'язань, для виконання народом Ізраїля.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6" name="Google Shape;206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Точно слідує літературній формі і структурі міжнародного договору на стародавньому Близькому Сході між володарем (сюзереном) і його підданим народом (васалами).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Преамбула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(визначальна автора і яка веде його титули): "Я Господь, Бог твій" (19:2а).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Історичний пролог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(вказує попередні відносини між сторонами і підкреслює щедрість сюзерена по відношенню до васала; ця щедрість є підставою для подяки васала і його майбутньої вірності і слухняності): "Який вивів тебе з землі Єгипетської, з дому рабства" (19:2б).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Умови договору –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заповідей (Вих.20:1-17)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9" name="Google Shape;219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ru-RU" sz="1200">
                <a:solidFill>
                  <a:schemeClr val="lt1"/>
                </a:solidFill>
              </a:rPr>
              <a:t>Отож, Бог запрошує у Заповітні стосунки ізраїльтян, але що це конкретно означає?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ru-RU" sz="1200">
                <a:solidFill>
                  <a:schemeClr val="lt1"/>
                </a:solidFill>
              </a:rPr>
              <a:t>В наступній книзі Левит Бог роз’яснить людям</a:t>
            </a:r>
            <a:endParaRPr sz="12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Як наближатися до Нього - правила принесення жертв (1-16) та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І як проявляти святість у стосунках з людьими - різноманітні закони про святість (17-27).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  <p:sp>
        <p:nvSpPr>
          <p:cNvPr id="220" name="Google Shape;220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 Бут – Бог обирає людину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У Вих – Бог обирає народ </a:t>
            </a:r>
            <a:endParaRPr/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Червоне море – через кров єгиптян які там загинули?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Єврейською – тростинне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Єгиптяни називають його – зеленим </a:t>
            </a:r>
            <a:endParaRPr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2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5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3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ВИХІД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4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МОЙСЕЙ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3" name="Google Shape;153;p10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720"/>
              <a:buChar char="•"/>
            </a:pPr>
            <a:r>
              <a:rPr i="1" lang="ru-RU" sz="2720">
                <a:solidFill>
                  <a:srgbClr val="FFFF00"/>
                </a:solidFill>
              </a:rPr>
              <a:t>І явився йому Ангол Господній у полум'ї огняному з-посеред тернового куща. І побачив він, що та тернина горить огнем, але не згорає кущ (3:2)</a:t>
            </a:r>
            <a:endParaRPr i="1" sz="2720">
              <a:solidFill>
                <a:srgbClr val="FFFF00"/>
              </a:solidFill>
            </a:endParaRPr>
          </a:p>
          <a:p>
            <a:pPr indent="-55879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i="1" sz="272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720"/>
              <a:buChar char="•"/>
            </a:pPr>
            <a:r>
              <a:rPr i="1" lang="ru-RU" sz="2720">
                <a:solidFill>
                  <a:srgbClr val="FFFF00"/>
                </a:solidFill>
              </a:rPr>
              <a:t>І сказав: Я Бог батька твого, Бог Авраама, Бог Ісака й Бог Якова! І сховав Мойсей обличчя своє, бо боявся споглянуть на Бога! (3:6)</a:t>
            </a:r>
            <a:endParaRPr/>
          </a:p>
          <a:p>
            <a:pPr indent="-55879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i="1" sz="272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720"/>
              <a:buChar char="•"/>
            </a:pPr>
            <a:r>
              <a:rPr i="1" lang="ru-RU" sz="2720">
                <a:solidFill>
                  <a:srgbClr val="FFFF00"/>
                </a:solidFill>
              </a:rPr>
              <a:t>А тепер іди ж, і Я пошлю тебе до фараона, і виведи з Єгипту народ Мій, синів Ізраїлевих! (3:10)</a:t>
            </a:r>
            <a:endParaRPr i="1" sz="2720">
              <a:solidFill>
                <a:srgbClr val="FFFF00"/>
              </a:solidFill>
            </a:endParaRPr>
          </a:p>
          <a:p>
            <a:pPr indent="-55879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i="1" sz="2720">
              <a:solidFill>
                <a:srgbClr val="FFFF00"/>
              </a:solidFill>
            </a:endParaRPr>
          </a:p>
          <a:p>
            <a:pPr indent="-55879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i="1" sz="272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7" name="Google Shape;167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i="1" lang="ru-RU">
                <a:solidFill>
                  <a:srgbClr val="FFFF00"/>
                </a:solidFill>
              </a:rPr>
              <a:t>І сказав Мойсей до Бога: Хто я, що піду до фараона, і що виведу з Єгипту синів Ізраїлевих? (3:11)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i="1" lang="ru-RU">
                <a:solidFill>
                  <a:srgbClr val="FFFF00"/>
                </a:solidFill>
              </a:rPr>
              <a:t>А Він відказав: Та Я буду з тобою! А це тобі знак, що Я послав тебе: коли ти виведеш народ із Єгипту, то ви будете служити Богові на оцій горі (3:12)</a:t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4" name="Google Shape;174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i="1" lang="ru-RU">
                <a:solidFill>
                  <a:srgbClr val="FFFF00"/>
                </a:solidFill>
              </a:rPr>
              <a:t>Ото я прийду до Ізраїлевих синів та й скажу їм: Бог ваших батьків послав мене до вас, то вони запитають мене: Яке Ім'я Його? Що я скажу їм? (3:13)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i="1" lang="ru-RU">
                <a:solidFill>
                  <a:srgbClr val="FFFF00"/>
                </a:solidFill>
              </a:rPr>
              <a:t>І сказав Бог Мойсеєві: Я Той, що є. І сказав: Отак скажеш Ізраїлевим синам: Сущий послав мене до вас (3:14)</a:t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1" name="Google Shape;181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i="1" lang="ru-RU">
                <a:solidFill>
                  <a:srgbClr val="FFFF00"/>
                </a:solidFill>
              </a:rPr>
              <a:t>Та Мойсей сказав до Господа: О Господи я не промовець ні від учора, ні від позавчора, ані відтоді, коли Ти говорив був до Свойого раба, бо я тяжкоустий та тяжкоязикий (4:10)</a:t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Я буду з устами твоїми, і буду навчати тебе, що ти маєш говорити (4:12)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І запалав гнів Господній на Мойсея, і Він сказав: Чи ж не Аарон твій брат, Левит? (4:14)</a:t>
            </a:r>
            <a:endParaRPr i="1"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ЗАПОВІТ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8" name="Google Shape;188;p1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ru-RU">
                <a:solidFill>
                  <a:srgbClr val="00B0F0"/>
                </a:solidFill>
              </a:rPr>
              <a:t>Підготовка</a:t>
            </a:r>
            <a:endParaRPr>
              <a:solidFill>
                <a:srgbClr val="00B0F0"/>
              </a:solidFill>
            </a:endParaRPr>
          </a:p>
        </p:txBody>
      </p:sp>
      <p:sp>
        <p:nvSpPr>
          <p:cNvPr id="195" name="Google Shape;195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"І сталося третього дня, коли ра́нок настав, — і знялися гро́ми та бли́скавки, і густа хмара над горою та сильний голос сурми! І затремтів увесь народ, що був у табо́рі... І вивів Мойсей наро́д із табо́ру назустріч Богові, і вони стали під горою. А гора Сіна́й — уся вона димува́ла через те, що Господь зійшов на неї в огні! І піднявся дим її, немов дим вапня́рки, і сильно затремтіла вся гора"</a:t>
            </a:r>
            <a:r>
              <a:rPr lang="ru-RU">
                <a:solidFill>
                  <a:srgbClr val="FFFF00"/>
                </a:solidFill>
              </a:rPr>
              <a:t> </a:t>
            </a:r>
            <a:r>
              <a:rPr i="1" lang="ru-RU">
                <a:solidFill>
                  <a:srgbClr val="FFFF00"/>
                </a:solidFill>
              </a:rPr>
              <a:t>(19:16-18).</a:t>
            </a:r>
            <a:endParaRPr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ru-RU">
                <a:solidFill>
                  <a:srgbClr val="00B0F0"/>
                </a:solidFill>
              </a:rPr>
              <a:t>Заключення Заповіту</a:t>
            </a:r>
            <a:endParaRPr>
              <a:solidFill>
                <a:srgbClr val="00B0F0"/>
              </a:solidFill>
            </a:endParaRPr>
          </a:p>
        </p:txBody>
      </p:sp>
      <p:sp>
        <p:nvSpPr>
          <p:cNvPr id="202" name="Google Shape;202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Ви бачили, що Я зробив був Єгиптові, і носив вас на крилах орлиних, і привів вас до Себе. А тепер, коли справді послухаєте Мого голосу, і будете дотримувати заповіту Мого, то станете Мені </a:t>
            </a:r>
            <a:r>
              <a:rPr i="1" lang="ru-RU">
                <a:solidFill>
                  <a:schemeClr val="lt1"/>
                </a:solidFill>
              </a:rPr>
              <a:t>власністю більше всіх народів</a:t>
            </a:r>
            <a:r>
              <a:rPr i="1" lang="ru-RU">
                <a:solidFill>
                  <a:srgbClr val="FFFF00"/>
                </a:solidFill>
              </a:rPr>
              <a:t>, бо вся земля то Моя! А ви станете Мені </a:t>
            </a:r>
            <a:r>
              <a:rPr i="1" lang="ru-RU">
                <a:solidFill>
                  <a:schemeClr val="lt1"/>
                </a:solidFill>
              </a:rPr>
              <a:t>царством священиків </a:t>
            </a:r>
            <a:r>
              <a:rPr i="1" lang="ru-RU">
                <a:solidFill>
                  <a:srgbClr val="FFFF00"/>
                </a:solidFill>
              </a:rPr>
              <a:t>та </a:t>
            </a:r>
            <a:r>
              <a:rPr i="1" lang="ru-RU">
                <a:solidFill>
                  <a:schemeClr val="lt1"/>
                </a:solidFill>
              </a:rPr>
              <a:t>народом святим </a:t>
            </a:r>
            <a:r>
              <a:rPr i="1" lang="ru-RU">
                <a:solidFill>
                  <a:srgbClr val="FFFF00"/>
                </a:solidFill>
              </a:rPr>
              <a:t>(19:4-6)</a:t>
            </a:r>
            <a:endParaRPr i="1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І відповів увесь народ разом, та й сказав: Усе, що Господь говорив, зробимо! А Мойсей </a:t>
            </a:r>
            <a:r>
              <a:rPr lang="ru-RU">
                <a:solidFill>
                  <a:srgbClr val="FFFF00"/>
                </a:solidFill>
              </a:rPr>
              <a:t>доніс слова народу до Господа (19:8)</a:t>
            </a:r>
            <a:endParaRPr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ru-RU">
                <a:solidFill>
                  <a:srgbClr val="00B0F0"/>
                </a:solidFill>
              </a:rPr>
              <a:t>Особливості Заповіту</a:t>
            </a:r>
            <a:endParaRPr/>
          </a:p>
        </p:txBody>
      </p:sp>
      <p:sp>
        <p:nvSpPr>
          <p:cNvPr id="209" name="Google Shape;209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Безумовні обіцянки Аврааму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Клятва ізраїльтян у дотриманні Заповіту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ru-RU">
                <a:solidFill>
                  <a:srgbClr val="00B0F0"/>
                </a:solidFill>
              </a:rPr>
              <a:t>Форма Заповіту</a:t>
            </a:r>
            <a:endParaRPr/>
          </a:p>
        </p:txBody>
      </p:sp>
      <p:sp>
        <p:nvSpPr>
          <p:cNvPr id="216" name="Google Shape;216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Преамбула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Історичний пролог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Умови договору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Правила зберігання тексту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Гарантії дотримання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Список свідків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Благословення і прокляття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10 кар єгипетських</a:t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10 заповідей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3" name="Google Shape;223;p2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Особливі акценти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Основна тема: Вихід з Єгипту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Ключове слово: Викуплнння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Ключовий текст: </a:t>
            </a:r>
            <a:r>
              <a:rPr i="1" lang="ru-RU">
                <a:solidFill>
                  <a:srgbClr val="FFFF00"/>
                </a:solidFill>
              </a:rPr>
              <a:t>Тому скажи синам Ізраїлевим: Я — Господь! І Я виведу вас з-під тягарів Єгипту, і визволю вас від їхньої роботи, і звільню́ вас витягненим раме́ном та великими при́судами (2 М.6:6)</a:t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Структура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1). Визволення з Єгипту і подорож до Синаю (1:1-18:27) 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Пригнічення євреїв в Єгипті 1:1-22 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Народження і ранні роки, покликання Мойсея і місія до фараона (2:1-6:27) 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10 кар і Пасха (6:28-13:16) 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Вихід з Єгипту і звільнення у Тростинного моря (13:17-15:21) 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Подорож до Синаю (15:22-18:27)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2). Заповіт біля Синаю (19:1-24:18) 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Богоявлення на Синаї (19:1-25)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Дарування Завіту (20:1-21)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Книга Завіту (20:22-23:33)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Затвердження Завіту (24:1-18)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Вказівки про скинію і поклоніння (25:1-31:18)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3). Скинія і її приналежності (25.1-27.21; 29.36-30.38) 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Священики і їх освячення (28:1-29:35)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Майстри для скинії (31:1-11)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Дотримання Суботи (31:12-18) 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4). Порушення і відновлення Завіту (32:1-34:35) 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Золоте теля (32:1-35)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Присутність Бога з Мойсеєм і народом (33:1-23)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Поновлення Завіту (34:1-35)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5). Спорудження скинії (35:1-40.38) 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Добровільні приношення (35:1-29)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Призначення майстрів (35:30-36:1)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Спорудження скинії і виготовлення оснащення (36:2-39:43)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Завершення і освячення скинії (40:1-38).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