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9"/>
  </p:notesMasterIdLst>
  <p:handoutMasterIdLst>
    <p:handoutMasterId r:id="rId20"/>
  </p:handoutMasterIdLst>
  <p:sldIdLst>
    <p:sldId id="1005" r:id="rId4"/>
    <p:sldId id="1063" r:id="rId5"/>
    <p:sldId id="1048" r:id="rId6"/>
    <p:sldId id="1187" r:id="rId7"/>
    <p:sldId id="1174" r:id="rId8"/>
    <p:sldId id="1142" r:id="rId9"/>
    <p:sldId id="1176" r:id="rId10"/>
    <p:sldId id="1161" r:id="rId11"/>
    <p:sldId id="1178" r:id="rId12"/>
    <p:sldId id="1179" r:id="rId13"/>
    <p:sldId id="1180" r:id="rId14"/>
    <p:sldId id="1181" r:id="rId15"/>
    <p:sldId id="1184" r:id="rId16"/>
    <p:sldId id="1188" r:id="rId17"/>
    <p:sldId id="1042" r:id="rId18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87"/>
            <p14:sldId id="1174"/>
            <p14:sldId id="1142"/>
            <p14:sldId id="1176"/>
            <p14:sldId id="1161"/>
            <p14:sldId id="1178"/>
            <p14:sldId id="1179"/>
            <p14:sldId id="1180"/>
            <p14:sldId id="1181"/>
            <p14:sldId id="1184"/>
            <p14:sldId id="1188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5949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Exhortación</a:t>
            </a:r>
            <a:endParaRPr lang="en-US" sz="5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844824"/>
            <a:ext cx="11377264" cy="49972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Tal como un entrenador descubre, desarrolla y entrena el potencial de aquellos a su cargo, </a:t>
            </a:r>
          </a:p>
          <a:p>
            <a:r>
              <a:rPr lang="es-MX" dirty="0">
                <a:latin typeface="Century Gothic" panose="020B0502020202020204" pitchFamily="34" charset="0"/>
              </a:rPr>
              <a:t>Pablo exhorta a Timoteo a vivir según el llamamiento que ha recibido, lo motiva a cumplir su ministerio y lo respalda con su propio ejemplo (2Timoteo 4:5-7). 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Probando y equivocándose </a:t>
            </a:r>
          </a:p>
        </p:txBody>
      </p:sp>
    </p:spTree>
    <p:extLst>
      <p:ext uri="{BB962C8B-B14F-4D97-AF65-F5344CB8AC3E}">
        <p14:creationId xmlns:p14="http://schemas.microsoft.com/office/powerpoint/2010/main" val="3882493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0" y="4077072"/>
            <a:ext cx="96243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Participación</a:t>
            </a:r>
            <a:endParaRPr lang="en-US" sz="6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600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5949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Participación</a:t>
            </a:r>
            <a:endParaRPr lang="en-US" sz="5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844824"/>
            <a:ext cx="11377264" cy="4997227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los discípulos han madurado y Pablo ya no solamente es quien edifica, sino que ahora existe una edificación mutua (Romanos 1:11-12).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Pablo ve a sus discípulos como colaboradores en el Evangelio.</a:t>
            </a:r>
          </a:p>
        </p:txBody>
      </p:sp>
    </p:spTree>
    <p:extLst>
      <p:ext uri="{BB962C8B-B14F-4D97-AF65-F5344CB8AC3E}">
        <p14:creationId xmlns:p14="http://schemas.microsoft.com/office/powerpoint/2010/main" val="1803905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8448C75B-82B1-4E28-B43D-13D51B7AF4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415" y="1206644"/>
            <a:ext cx="8427170" cy="444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807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559DAB3-7AE4-46FD-8E7C-749AE4725EBD}"/>
              </a:ext>
            </a:extLst>
          </p:cNvPr>
          <p:cNvSpPr txBox="1">
            <a:spLocks/>
          </p:cNvSpPr>
          <p:nvPr/>
        </p:nvSpPr>
        <p:spPr>
          <a:xfrm>
            <a:off x="623392" y="476672"/>
            <a:ext cx="10945216" cy="5616624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6600" b="0" dirty="0">
                <a:latin typeface="Century Gothic" panose="020B0502020202020204" pitchFamily="34" charset="0"/>
              </a:rPr>
              <a:t>Discipulado cristiano:</a:t>
            </a:r>
          </a:p>
          <a:p>
            <a:pPr algn="ctr"/>
            <a:endParaRPr lang="es-MX" sz="100" b="0" dirty="0">
              <a:latin typeface="Century Gothic" panose="020B0502020202020204" pitchFamily="34" charset="0"/>
            </a:endParaRPr>
          </a:p>
          <a:p>
            <a:pPr algn="ctr"/>
            <a:r>
              <a:rPr lang="es-MX" sz="5300" b="0" dirty="0">
                <a:latin typeface="Century Gothic" panose="020B0502020202020204" pitchFamily="34" charset="0"/>
              </a:rPr>
              <a:t>Proceso que tiene lugar dentro de una relación de honestidad y amor durante un periodo de tiempo con el propósito de llevar a los creyentes a la madurez espiritual en Cristo</a:t>
            </a:r>
            <a:endParaRPr lang="en-US" sz="67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986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Ogden, G (2006) </a:t>
            </a:r>
            <a:r>
              <a:rPr lang="es-MX" i="1" dirty="0"/>
              <a:t>Discipulado que transforma: el modelo de Jesús. </a:t>
            </a:r>
            <a:r>
              <a:rPr lang="es-MX" dirty="0"/>
              <a:t>Barcelona, España: Editorial </a:t>
            </a:r>
            <a:r>
              <a:rPr lang="es-MX" dirty="0" err="1"/>
              <a:t>Clie</a:t>
            </a:r>
            <a:r>
              <a:rPr lang="es-MX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Cambios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263352" y="3212976"/>
            <a:ext cx="8640960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El </a:t>
            </a:r>
            <a:r>
              <a:rPr lang="en-US" sz="9600" dirty="0" err="1">
                <a:latin typeface="Century Gothic" panose="020B0502020202020204" pitchFamily="34" charset="0"/>
              </a:rPr>
              <a:t>modelo</a:t>
            </a:r>
            <a:r>
              <a:rPr lang="en-US" sz="9600" dirty="0">
                <a:latin typeface="Century Gothic" panose="020B0502020202020204" pitchFamily="34" charset="0"/>
              </a:rPr>
              <a:t> de Pablo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559DAB3-7AE4-46FD-8E7C-749AE4725EBD}"/>
              </a:ext>
            </a:extLst>
          </p:cNvPr>
          <p:cNvSpPr txBox="1">
            <a:spLocks/>
          </p:cNvSpPr>
          <p:nvPr/>
        </p:nvSpPr>
        <p:spPr>
          <a:xfrm>
            <a:off x="623392" y="476672"/>
            <a:ext cx="10945216" cy="5616624"/>
          </a:xfrm>
          <a:prstGeom prst="rect">
            <a:avLst/>
          </a:prstGeom>
        </p:spPr>
        <p:txBody>
          <a:bodyPr anchor="t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600" b="0" dirty="0">
                <a:latin typeface="Century Gothic" panose="020B0502020202020204" pitchFamily="34" charset="0"/>
              </a:rPr>
              <a:t>Pablo </a:t>
            </a:r>
            <a:r>
              <a:rPr lang="en-US" sz="6600" b="0" dirty="0" err="1">
                <a:latin typeface="Century Gothic" panose="020B0502020202020204" pitchFamily="34" charset="0"/>
              </a:rPr>
              <a:t>utiliza</a:t>
            </a:r>
            <a:r>
              <a:rPr lang="en-US" sz="6600" b="0" dirty="0">
                <a:latin typeface="Century Gothic" panose="020B0502020202020204" pitchFamily="34" charset="0"/>
              </a:rPr>
              <a:t> la imagen </a:t>
            </a:r>
            <a:r>
              <a:rPr lang="en-US" sz="6600" b="0" dirty="0" err="1">
                <a:latin typeface="Century Gothic" panose="020B0502020202020204" pitchFamily="34" charset="0"/>
              </a:rPr>
              <a:t>sobre</a:t>
            </a:r>
            <a:r>
              <a:rPr lang="en-US" sz="6600" b="0" dirty="0">
                <a:latin typeface="Century Gothic" panose="020B0502020202020204" pitchFamily="34" charset="0"/>
              </a:rPr>
              <a:t> la “</a:t>
            </a:r>
            <a:r>
              <a:rPr lang="en-US" sz="6600" b="0" dirty="0" err="1">
                <a:latin typeface="Century Gothic" panose="020B0502020202020204" pitchFamily="34" charset="0"/>
              </a:rPr>
              <a:t>paternidad</a:t>
            </a:r>
            <a:r>
              <a:rPr lang="en-US" sz="6600" b="0" dirty="0">
                <a:latin typeface="Century Gothic" panose="020B0502020202020204" pitchFamily="34" charset="0"/>
              </a:rPr>
              <a:t>” y “</a:t>
            </a:r>
            <a:r>
              <a:rPr lang="en-US" sz="6600" b="0" dirty="0" err="1">
                <a:latin typeface="Century Gothic" panose="020B0502020202020204" pitchFamily="34" charset="0"/>
              </a:rPr>
              <a:t>maternidad</a:t>
            </a:r>
            <a:r>
              <a:rPr lang="en-US" sz="6600" b="0" dirty="0">
                <a:latin typeface="Century Gothic" panose="020B0502020202020204" pitchFamily="34" charset="0"/>
              </a:rPr>
              <a:t>” </a:t>
            </a:r>
            <a:r>
              <a:rPr lang="en-US" sz="6600" b="0" dirty="0" err="1">
                <a:latin typeface="Century Gothic" panose="020B0502020202020204" pitchFamily="34" charset="0"/>
              </a:rPr>
              <a:t>espiritual</a:t>
            </a:r>
            <a:endParaRPr lang="en-US" sz="6600" b="0" dirty="0">
              <a:latin typeface="Century Gothic" panose="020B0502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6600" b="0" dirty="0">
                <a:latin typeface="Century Gothic" panose="020B0502020202020204" pitchFamily="34" charset="0"/>
              </a:rPr>
              <a:t>Llama “</a:t>
            </a:r>
            <a:r>
              <a:rPr lang="en-US" sz="6600" b="0" dirty="0" err="1">
                <a:latin typeface="Century Gothic" panose="020B0502020202020204" pitchFamily="34" charset="0"/>
              </a:rPr>
              <a:t>hijos</a:t>
            </a:r>
            <a:r>
              <a:rPr lang="en-US" sz="6600" b="0" dirty="0">
                <a:latin typeface="Century Gothic" panose="020B0502020202020204" pitchFamily="34" charset="0"/>
              </a:rPr>
              <a:t>” a sus </a:t>
            </a:r>
            <a:r>
              <a:rPr lang="en-US" sz="6600" b="0" dirty="0" err="1">
                <a:latin typeface="Century Gothic" panose="020B0502020202020204" pitchFamily="34" charset="0"/>
              </a:rPr>
              <a:t>discípulos</a:t>
            </a:r>
            <a:endParaRPr lang="en-US" sz="6600" b="0" dirty="0">
              <a:latin typeface="Century Gothic" panose="020B0502020202020204" pitchFamily="34" charset="0"/>
            </a:endParaRPr>
          </a:p>
          <a:p>
            <a:pPr algn="ctr">
              <a:lnSpc>
                <a:spcPct val="120000"/>
              </a:lnSpc>
            </a:pPr>
            <a:endParaRPr lang="en-US" sz="6600" b="0" dirty="0">
              <a:latin typeface="Century Gothic" panose="020B0502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6600" b="0" dirty="0" err="1">
                <a:latin typeface="Century Gothic" panose="020B0502020202020204" pitchFamily="34" charset="0"/>
              </a:rPr>
              <a:t>Su</a:t>
            </a:r>
            <a:r>
              <a:rPr lang="en-US" sz="6600" b="0" dirty="0">
                <a:latin typeface="Century Gothic" panose="020B0502020202020204" pitchFamily="34" charset="0"/>
              </a:rPr>
              <a:t> </a:t>
            </a:r>
            <a:r>
              <a:rPr lang="en-US" sz="6600" b="0" dirty="0" err="1">
                <a:latin typeface="Century Gothic" panose="020B0502020202020204" pitchFamily="34" charset="0"/>
              </a:rPr>
              <a:t>objetivo</a:t>
            </a:r>
            <a:r>
              <a:rPr lang="en-US" sz="6600" b="0" dirty="0">
                <a:latin typeface="Century Gothic" panose="020B0502020202020204" pitchFamily="34" charset="0"/>
              </a:rPr>
              <a:t> es </a:t>
            </a:r>
            <a:r>
              <a:rPr lang="es-MX" sz="6600" b="0" dirty="0">
                <a:latin typeface="Century Gothic" panose="020B0502020202020204" pitchFamily="34" charset="0"/>
              </a:rPr>
              <a:t>presentar perfecto en Cristo Jesús a todo hombre (Col 1:28)</a:t>
            </a:r>
            <a:endParaRPr lang="en-US" sz="6600" b="0" dirty="0">
              <a:latin typeface="Century Gothic" panose="020B0502020202020204" pitchFamily="34" charset="0"/>
            </a:endParaRPr>
          </a:p>
          <a:p>
            <a:pPr algn="ctr"/>
            <a:endParaRPr lang="en-US" sz="80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7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263352" y="4077072"/>
            <a:ext cx="780374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Imitación</a:t>
            </a:r>
            <a:endParaRPr lang="en-US" sz="71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5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608" y="188640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Imitación</a:t>
            </a:r>
            <a:r>
              <a:rPr lang="en-US" sz="6000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endParaRPr lang="en-US" sz="649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377264" cy="4608512"/>
          </a:xfrm>
        </p:spPr>
        <p:txBody>
          <a:bodyPr>
            <a:normAutofit lnSpcReduction="10000"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Como padre espiritual Pablo hace un llamamiento a que lo imiten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1 Corintios 4:16; 11:1; Filipenses 3:17; 1Tesalonicenses 1:6-7; 2 Tesalonicenses 3:7, 9</a:t>
            </a:r>
          </a:p>
          <a:p>
            <a:pPr marL="0" indent="0">
              <a:buNone/>
            </a:pPr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Sed imitadores de mí, como yo de Cristo</a:t>
            </a:r>
          </a:p>
          <a:p>
            <a:pPr marL="0" indent="0">
              <a:buNone/>
            </a:pPr>
            <a:r>
              <a:rPr lang="es-MX" sz="3200" dirty="0">
                <a:latin typeface="Century Gothic" panose="020B0502020202020204" pitchFamily="34" charset="0"/>
              </a:rPr>
              <a:t>La forma en que el vivía la vida en Cristo                                podía servirles de modelo.</a:t>
            </a:r>
          </a:p>
        </p:txBody>
      </p:sp>
    </p:spTree>
    <p:extLst>
      <p:ext uri="{BB962C8B-B14F-4D97-AF65-F5344CB8AC3E}">
        <p14:creationId xmlns:p14="http://schemas.microsoft.com/office/powerpoint/2010/main" val="23950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263352" y="4077072"/>
            <a:ext cx="780374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Identificación</a:t>
            </a:r>
            <a:endParaRPr lang="en-US" sz="6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08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15949"/>
            <a:ext cx="9073008" cy="1584176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Identificación</a:t>
            </a:r>
            <a:r>
              <a:rPr lang="en-US" sz="6000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endParaRPr lang="en-US" sz="5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844824"/>
            <a:ext cx="11377264" cy="4332139"/>
          </a:xfrm>
        </p:spPr>
        <p:txBody>
          <a:bodyPr>
            <a:normAutofit/>
          </a:bodyPr>
          <a:lstStyle/>
          <a:p>
            <a:r>
              <a:rPr lang="es-MX" sz="3200" dirty="0">
                <a:latin typeface="Century Gothic" panose="020B0502020202020204" pitchFamily="34" charset="0"/>
              </a:rPr>
              <a:t>Pablo invierte tiempo y esfuerzo hacia quienes </a:t>
            </a:r>
            <a:r>
              <a:rPr lang="es-MX" sz="3200" dirty="0" err="1">
                <a:latin typeface="Century Gothic" panose="020B0502020202020204" pitchFamily="34" charset="0"/>
              </a:rPr>
              <a:t>discipula</a:t>
            </a:r>
            <a:r>
              <a:rPr lang="es-MX" sz="3200" dirty="0">
                <a:latin typeface="Century Gothic" panose="020B0502020202020204" pitchFamily="34" charset="0"/>
              </a:rPr>
              <a:t>, se identifica con ellos, y les explica aún lo importante que ellos son para él (Gálatas 4:19; 1Tesalonisenses 2:7,8,11,12).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Pablo se acerca a ellos, se quedaba con ellos, convivía, se daba a ellos, y no solo llegaba a dar un mensaje y se iba.</a:t>
            </a:r>
          </a:p>
        </p:txBody>
      </p:sp>
    </p:spTree>
    <p:extLst>
      <p:ext uri="{BB962C8B-B14F-4D97-AF65-F5344CB8AC3E}">
        <p14:creationId xmlns:p14="http://schemas.microsoft.com/office/powerpoint/2010/main" val="267953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>
            <a:extLst>
              <a:ext uri="{FF2B5EF4-FFF2-40B4-BE49-F238E27FC236}">
                <a16:creationId xmlns:a16="http://schemas.microsoft.com/office/drawing/2014/main" id="{55B2321F-C83F-4C1B-ABF9-E4F13F4C00DC}"/>
              </a:ext>
            </a:extLst>
          </p:cNvPr>
          <p:cNvSpPr txBox="1"/>
          <p:nvPr/>
        </p:nvSpPr>
        <p:spPr>
          <a:xfrm>
            <a:off x="0" y="4077072"/>
            <a:ext cx="96243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Exhortación</a:t>
            </a:r>
            <a:endParaRPr lang="en-US" sz="60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70026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76608</TotalTime>
  <Words>311</Words>
  <Application>Microsoft Office PowerPoint</Application>
  <PresentationFormat>Panorámica</PresentationFormat>
  <Paragraphs>33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Presentación de PowerPoint</vt:lpstr>
      <vt:lpstr>Presentación de PowerPoint</vt:lpstr>
      <vt:lpstr>Imitación </vt:lpstr>
      <vt:lpstr>Presentación de PowerPoint</vt:lpstr>
      <vt:lpstr>Identificación </vt:lpstr>
      <vt:lpstr>Presentación de PowerPoint</vt:lpstr>
      <vt:lpstr>Exhortación</vt:lpstr>
      <vt:lpstr>Presentación de PowerPoint</vt:lpstr>
      <vt:lpstr>Participación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124</cp:revision>
  <dcterms:created xsi:type="dcterms:W3CDTF">2011-05-09T14:18:21Z</dcterms:created>
  <dcterms:modified xsi:type="dcterms:W3CDTF">2021-10-26T17:05:22Z</dcterms:modified>
  <cp:category>Templates</cp:category>
</cp:coreProperties>
</file>