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9" r:id="rId3"/>
    <p:sldId id="279" r:id="rId4"/>
    <p:sldId id="296" r:id="rId5"/>
    <p:sldId id="290" r:id="rId6"/>
    <p:sldId id="294" r:id="rId7"/>
    <p:sldId id="282" r:id="rId8"/>
    <p:sldId id="278" r:id="rId9"/>
  </p:sldIdLst>
  <p:sldSz cx="9144000" cy="5143500" type="screen16x9"/>
  <p:notesSz cx="6858000" cy="9144000"/>
  <p:embeddedFontLst>
    <p:embeddedFont>
      <p:font typeface="Impact" pitchFamily="34" charset="0"/>
      <p:regular r:id="rId11"/>
    </p:embeddedFont>
    <p:embeddedFont>
      <p:font typeface="Roboto Slab" charset="0"/>
      <p:regular r:id="rId12"/>
      <p:bold r:id="rId13"/>
    </p:embeddedFont>
    <p:embeddedFont>
      <p:font typeface="Calibri" pitchFamily="34" charset="0"/>
      <p:regular r:id="rId14"/>
      <p:bold r:id="rId15"/>
      <p:italic r:id="rId16"/>
      <p:boldItalic r:id="rId17"/>
    </p:embeddedFont>
    <p:embeddedFont>
      <p:font typeface="Nixie One" charset="0"/>
      <p:regular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8CEBAF2-A0B9-41F5-855D-340B4F70AB4A}">
  <a:tblStyle styleId="{98CEBAF2-A0B9-41F5-855D-340B4F70AB4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0ED7BB8-C791-43B9-B544-FB8657F4FD4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60" d="100"/>
          <a:sy n="60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373296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ge2d5601ac4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5" name="Google Shape;585;ge2d5601ac4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4288500"/>
            <a:ext cx="91440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85800" y="2601425"/>
            <a:ext cx="581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4113600" y="2878750"/>
            <a:ext cx="4505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4113600" y="3983050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0" y="4288499"/>
            <a:ext cx="34743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0" y="0"/>
            <a:ext cx="34743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0" y="500626"/>
            <a:ext cx="3474300" cy="382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0" y="4493604"/>
            <a:ext cx="34743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0" y="4584075"/>
            <a:ext cx="34743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4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3398538" y="1599538"/>
            <a:ext cx="2346925" cy="19444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E3142">
                    <a:alpha val="26820"/>
                  </a:srgbClr>
                </a:solidFill>
                <a:latin typeface="Impact"/>
              </a:rPr>
              <a:t>“</a:t>
            </a:r>
          </a:p>
        </p:txBody>
      </p:sp>
      <p:sp>
        <p:nvSpPr>
          <p:cNvPr id="26" name="Google Shape;26;p4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0" y="500625"/>
            <a:ext cx="9144000" cy="7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4333125"/>
            <a:ext cx="9144000" cy="810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1556175" y="2300275"/>
            <a:ext cx="6031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>
                <a:solidFill>
                  <a:schemeClr val="lt1"/>
                </a:solidFill>
              </a:defRPr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▫"/>
              <a:defRPr sz="2000">
                <a:solidFill>
                  <a:schemeClr val="lt1"/>
                </a:solidFill>
              </a:defRPr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3pPr>
            <a:lvl4pPr marL="1828800" lvl="3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4pPr>
            <a:lvl5pPr marL="2286000" lvl="4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5pPr>
            <a:lvl6pPr marL="2743200" lvl="5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6pPr>
            <a:lvl7pPr marL="3200400" lvl="6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7pPr>
            <a:lvl8pPr marL="3657600" lvl="7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34" name="Google Shape;34;p5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5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>
              <a:spcBef>
                <a:spcPts val="60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▫"/>
              <a:defRPr sz="2800"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tyle B">
  <p:cSld name="BLANK_1_1_1">
    <p:bg>
      <p:bgPr>
        <a:solidFill>
          <a:schemeClr val="accen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/>
          <p:nvPr/>
        </p:nvSpPr>
        <p:spPr>
          <a:xfrm>
            <a:off x="0" y="4294550"/>
            <a:ext cx="9144000" cy="24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98" name="Google Shape;98;p1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55" name="Google Shape;55;p7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7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7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7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9" name="Google Shape;59;p7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0" name="Google Shape;60;p7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7"/>
          <p:cNvSpPr txBox="1">
            <a:spLocks noGrp="1"/>
          </p:cNvSpPr>
          <p:nvPr>
            <p:ph type="body" idx="1"/>
          </p:nvPr>
        </p:nvSpPr>
        <p:spPr>
          <a:xfrm>
            <a:off x="1146025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7"/>
          <p:cNvSpPr txBox="1">
            <a:spLocks noGrp="1"/>
          </p:cNvSpPr>
          <p:nvPr>
            <p:ph type="body" idx="2"/>
          </p:nvPr>
        </p:nvSpPr>
        <p:spPr>
          <a:xfrm>
            <a:off x="3679388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7"/>
          <p:cNvSpPr txBox="1">
            <a:spLocks noGrp="1"/>
          </p:cNvSpPr>
          <p:nvPr>
            <p:ph type="body" idx="3"/>
          </p:nvPr>
        </p:nvSpPr>
        <p:spPr>
          <a:xfrm>
            <a:off x="6212750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26610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8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67" name="Google Shape;67;p8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8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8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1" name="Google Shape;71;p8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" name="Google Shape;72;p8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862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8" r:id="rId5"/>
    <p:sldLayoutId id="2147483664" r:id="rId6"/>
    <p:sldLayoutId id="2147483665" r:id="rId7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>
            <a:spLocks noGrp="1"/>
          </p:cNvSpPr>
          <p:nvPr>
            <p:ph type="ctrTitle"/>
          </p:nvPr>
        </p:nvSpPr>
        <p:spPr>
          <a:xfrm>
            <a:off x="1189856" y="2211710"/>
            <a:ext cx="676652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Evangelismo: Presentando la Gracia</a:t>
            </a:r>
            <a:endParaRPr dirty="0">
              <a:latin typeface="Calibri" pitchFamily="34" charset="0"/>
            </a:endParaRPr>
          </a:p>
        </p:txBody>
      </p:sp>
      <p:grpSp>
        <p:nvGrpSpPr>
          <p:cNvPr id="106" name="Google Shape;106;p13"/>
          <p:cNvGrpSpPr/>
          <p:nvPr/>
        </p:nvGrpSpPr>
        <p:grpSpPr>
          <a:xfrm>
            <a:off x="753267" y="1029785"/>
            <a:ext cx="964541" cy="1011307"/>
            <a:chOff x="5961125" y="1623900"/>
            <a:chExt cx="427450" cy="448175"/>
          </a:xfrm>
        </p:grpSpPr>
        <p:sp>
          <p:nvSpPr>
            <p:cNvPr id="107" name="Google Shape;107;p13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135;p15"/>
          <p:cNvSpPr txBox="1">
            <a:spLocks/>
          </p:cNvSpPr>
          <p:nvPr/>
        </p:nvSpPr>
        <p:spPr>
          <a:xfrm>
            <a:off x="0" y="123478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Font typeface="Nixie One"/>
              <a:buNone/>
            </a:pP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6"/>
          <p:cNvSpPr txBox="1">
            <a:spLocks noGrp="1"/>
          </p:cNvSpPr>
          <p:nvPr>
            <p:ph type="ctrTitle"/>
          </p:nvPr>
        </p:nvSpPr>
        <p:spPr>
          <a:xfrm>
            <a:off x="3491880" y="2715766"/>
            <a:ext cx="5606464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Yo: envíado, recursos y habilidades </a:t>
            </a:r>
            <a:br>
              <a:rPr lang="en" dirty="0" smtClean="0">
                <a:latin typeface="Calibri" pitchFamily="34" charset="0"/>
              </a:rPr>
            </a:br>
            <a:endParaRPr dirty="0">
              <a:latin typeface="Calibri" pitchFamily="34" charset="0"/>
            </a:endParaRPr>
          </a:p>
        </p:txBody>
      </p:sp>
      <p:sp>
        <p:nvSpPr>
          <p:cNvPr id="143" name="Google Shape;143;p16"/>
          <p:cNvSpPr txBox="1">
            <a:spLocks noGrp="1"/>
          </p:cNvSpPr>
          <p:nvPr>
            <p:ph type="subTitle" idx="1"/>
          </p:nvPr>
        </p:nvSpPr>
        <p:spPr>
          <a:xfrm>
            <a:off x="3563888" y="3875182"/>
            <a:ext cx="5296772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Unidad IV: </a:t>
            </a:r>
            <a:r>
              <a:rPr lang="es-MX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Los</a:t>
            </a:r>
            <a: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 Participantes en la labor evangelística </a:t>
            </a:r>
            <a:endParaRPr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44" name="Google Shape;144;p16"/>
          <p:cNvSpPr txBox="1"/>
          <p:nvPr/>
        </p:nvSpPr>
        <p:spPr>
          <a:xfrm>
            <a:off x="0" y="841282"/>
            <a:ext cx="3471300" cy="38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0" dirty="0" smtClean="0">
                <a:solidFill>
                  <a:schemeClr val="accent2"/>
                </a:solidFill>
                <a:latin typeface="Calibri" pitchFamily="34" charset="0"/>
                <a:ea typeface="Roboto Slab"/>
                <a:cs typeface="Roboto Slab"/>
                <a:sym typeface="Roboto Slab"/>
              </a:rPr>
              <a:t>11</a:t>
            </a:r>
            <a:endParaRPr sz="20000" dirty="0">
              <a:solidFill>
                <a:schemeClr val="accent2"/>
              </a:solidFill>
              <a:latin typeface="Calibri" pitchFamily="34" charset="0"/>
              <a:ea typeface="Roboto Slab"/>
              <a:cs typeface="Roboto Slab"/>
              <a:sym typeface="Roboto Slab"/>
            </a:endParaRPr>
          </a:p>
        </p:txBody>
      </p:sp>
      <p:sp>
        <p:nvSpPr>
          <p:cNvPr id="145" name="Google Shape;145;p1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6" name="Google Shape;105;p13"/>
          <p:cNvSpPr txBox="1">
            <a:spLocks/>
          </p:cNvSpPr>
          <p:nvPr/>
        </p:nvSpPr>
        <p:spPr>
          <a:xfrm>
            <a:off x="685800" y="259822"/>
            <a:ext cx="2374032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s-MX" dirty="0" smtClean="0">
                <a:solidFill>
                  <a:schemeClr val="bg1"/>
                </a:solidFill>
                <a:latin typeface="Calibri" pitchFamily="34" charset="0"/>
              </a:rPr>
              <a:t>Sesión</a:t>
            </a:r>
            <a:endParaRPr lang="es-MX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"/>
          <p:cNvSpPr txBox="1">
            <a:spLocks noGrp="1"/>
          </p:cNvSpPr>
          <p:nvPr>
            <p:ph type="body" idx="1"/>
          </p:nvPr>
        </p:nvSpPr>
        <p:spPr>
          <a:xfrm>
            <a:off x="539552" y="2254682"/>
            <a:ext cx="8495928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None/>
            </a:pPr>
            <a:r>
              <a:rPr lang="es-MX" dirty="0" smtClean="0">
                <a:latin typeface="Calibri" pitchFamily="34" charset="0"/>
              </a:rPr>
              <a:t>Porque </a:t>
            </a:r>
            <a:r>
              <a:rPr lang="es-MX" dirty="0">
                <a:latin typeface="Calibri" pitchFamily="34" charset="0"/>
              </a:rPr>
              <a:t>no nos predicamos a nosotros mismos, sino a Jesucristo como Señor, y a nosotros como vuestros siervos por amor de </a:t>
            </a:r>
            <a:r>
              <a:rPr lang="es-MX" dirty="0" smtClean="0">
                <a:latin typeface="Calibri" pitchFamily="34" charset="0"/>
              </a:rPr>
              <a:t>Jesús. Porque </a:t>
            </a:r>
            <a:r>
              <a:rPr lang="es-MX" dirty="0">
                <a:latin typeface="Calibri" pitchFamily="34" charset="0"/>
              </a:rPr>
              <a:t>Dios, que mandó que de las tinieblas resplandeciese la luz, es el que resplandeció en nuestros corazones, para iluminación del conocimiento de la gloria de Dios en la faz de </a:t>
            </a:r>
            <a:r>
              <a:rPr lang="es-MX" dirty="0" smtClean="0">
                <a:latin typeface="Calibri" pitchFamily="34" charset="0"/>
              </a:rPr>
              <a:t>Jesucristo. </a:t>
            </a:r>
            <a:r>
              <a:rPr lang="es-MX" dirty="0">
                <a:latin typeface="Calibri" pitchFamily="34" charset="0"/>
              </a:rPr>
              <a:t>Pero tenemos este tesoro en vasos de barro, para que la excelencia del poder sea de Dios, y no de nosotros, </a:t>
            </a:r>
            <a:endParaRPr dirty="0">
              <a:latin typeface="Calibri" pitchFamily="34" charset="0"/>
            </a:endParaRPr>
          </a:p>
        </p:txBody>
      </p:sp>
      <p:sp>
        <p:nvSpPr>
          <p:cNvPr id="151" name="Google Shape;151;p1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5" name="Google Shape;135;p15"/>
          <p:cNvSpPr txBox="1">
            <a:spLocks/>
          </p:cNvSpPr>
          <p:nvPr/>
        </p:nvSpPr>
        <p:spPr>
          <a:xfrm>
            <a:off x="4427984" y="4032448"/>
            <a:ext cx="4716016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000" dirty="0" smtClean="0">
                <a:solidFill>
                  <a:schemeClr val="bg1"/>
                </a:solidFill>
                <a:latin typeface="Calibri" pitchFamily="34" charset="0"/>
              </a:rPr>
              <a:t>2° </a:t>
            </a:r>
            <a:r>
              <a:rPr lang="en-US" sz="1000" dirty="0" err="1" smtClean="0">
                <a:solidFill>
                  <a:schemeClr val="bg1"/>
                </a:solidFill>
                <a:latin typeface="Calibri" pitchFamily="34" charset="0"/>
              </a:rPr>
              <a:t>Corintios</a:t>
            </a:r>
            <a:r>
              <a:rPr lang="en-US" sz="1000" dirty="0" smtClean="0">
                <a:solidFill>
                  <a:schemeClr val="bg1"/>
                </a:solidFill>
                <a:latin typeface="Calibri" pitchFamily="34" charset="0"/>
              </a:rPr>
              <a:t> 4:5-7</a:t>
            </a: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20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Participantes en el evangelismo</a:t>
            </a:r>
            <a:endParaRPr dirty="0">
              <a:latin typeface="Calibri" pitchFamily="34" charset="0"/>
            </a:endParaRPr>
          </a:p>
        </p:txBody>
      </p:sp>
      <p:sp>
        <p:nvSpPr>
          <p:cNvPr id="204" name="Google Shape;204;p21"/>
          <p:cNvSpPr txBox="1">
            <a:spLocks noGrp="1"/>
          </p:cNvSpPr>
          <p:nvPr>
            <p:ph type="body" idx="1"/>
          </p:nvPr>
        </p:nvSpPr>
        <p:spPr>
          <a:xfrm>
            <a:off x="323528" y="1773300"/>
            <a:ext cx="2832025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b="1" dirty="0" smtClean="0">
                <a:latin typeface="Calibri" pitchFamily="34" charset="0"/>
              </a:rPr>
              <a:t>Dios</a:t>
            </a:r>
            <a:endParaRPr b="1" dirty="0">
              <a:latin typeface="Calibri" pitchFamily="34" charset="0"/>
            </a:endParaRPr>
          </a:p>
          <a:p>
            <a:r>
              <a:rPr lang="es-MX" dirty="0" smtClean="0">
                <a:latin typeface="Calibri" pitchFamily="34" charset="0"/>
              </a:rPr>
              <a:t>Creador y sustentador</a:t>
            </a:r>
          </a:p>
          <a:p>
            <a:r>
              <a:rPr lang="es-MX" dirty="0" smtClean="0">
                <a:latin typeface="Calibri" pitchFamily="34" charset="0"/>
              </a:rPr>
              <a:t>Reconciliador</a:t>
            </a:r>
          </a:p>
          <a:p>
            <a:r>
              <a:rPr lang="es-MX" dirty="0" smtClean="0">
                <a:latin typeface="Calibri" pitchFamily="34" charset="0"/>
              </a:rPr>
              <a:t>Salvador </a:t>
            </a:r>
          </a:p>
          <a:p>
            <a:r>
              <a:rPr lang="es-MX" dirty="0" err="1" smtClean="0">
                <a:latin typeface="Calibri" pitchFamily="34" charset="0"/>
              </a:rPr>
              <a:t>Enviador</a:t>
            </a:r>
            <a:endParaRPr lang="es-MX" dirty="0">
              <a:latin typeface="Calibri" pitchFamily="34" charset="0"/>
            </a:endParaRPr>
          </a:p>
          <a:p>
            <a:r>
              <a:rPr lang="es-MX" dirty="0" smtClean="0">
                <a:latin typeface="Calibri" pitchFamily="34" charset="0"/>
              </a:rPr>
              <a:t>Capacitador</a:t>
            </a:r>
          </a:p>
          <a:p>
            <a:r>
              <a:rPr lang="es-MX" dirty="0" smtClean="0">
                <a:latin typeface="Calibri" pitchFamily="34" charset="0"/>
              </a:rPr>
              <a:t>Consolador </a:t>
            </a:r>
            <a:endParaRPr lang="es-MX" dirty="0">
              <a:latin typeface="Calibri" pitchFamily="34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>
              <a:latin typeface="Calibri" pitchFamily="34" charset="0"/>
            </a:endParaRPr>
          </a:p>
        </p:txBody>
      </p:sp>
      <p:sp>
        <p:nvSpPr>
          <p:cNvPr id="205" name="Google Shape;205;p21"/>
          <p:cNvSpPr txBox="1">
            <a:spLocks noGrp="1"/>
          </p:cNvSpPr>
          <p:nvPr>
            <p:ph type="body" idx="2"/>
          </p:nvPr>
        </p:nvSpPr>
        <p:spPr>
          <a:xfrm>
            <a:off x="3558768" y="1773300"/>
            <a:ext cx="25254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b="1" dirty="0" smtClean="0">
                <a:latin typeface="Calibri" pitchFamily="34" charset="0"/>
              </a:rPr>
              <a:t>Iglesia </a:t>
            </a:r>
            <a:endParaRPr b="1" dirty="0" smtClean="0">
              <a:latin typeface="Calibri" pitchFamily="34" charset="0"/>
            </a:endParaRPr>
          </a:p>
          <a:p>
            <a:pPr marL="285750" indent="-285750"/>
            <a:r>
              <a:rPr lang="es-MX" dirty="0" smtClean="0">
                <a:latin typeface="Calibri" pitchFamily="34" charset="0"/>
              </a:rPr>
              <a:t>Capacitadora</a:t>
            </a:r>
          </a:p>
          <a:p>
            <a:pPr marL="285750" indent="-285750"/>
            <a:r>
              <a:rPr lang="es-MX" dirty="0" smtClean="0">
                <a:latin typeface="Calibri" pitchFamily="34" charset="0"/>
              </a:rPr>
              <a:t>Acompañante </a:t>
            </a:r>
          </a:p>
          <a:p>
            <a:pPr marL="285750" indent="-285750"/>
            <a:r>
              <a:rPr lang="es-MX" dirty="0" smtClean="0">
                <a:latin typeface="Calibri" pitchFamily="34" charset="0"/>
              </a:rPr>
              <a:t>Fortalecedora </a:t>
            </a:r>
          </a:p>
          <a:p>
            <a:pPr marL="285750" indent="-285750"/>
            <a:r>
              <a:rPr lang="es-MX" dirty="0" smtClean="0">
                <a:latin typeface="Calibri" pitchFamily="34" charset="0"/>
              </a:rPr>
              <a:t> Empática</a:t>
            </a:r>
          </a:p>
          <a:p>
            <a:pPr marL="285750" indent="-285750"/>
            <a:endParaRPr lang="es-MX" dirty="0" smtClean="0">
              <a:latin typeface="Calibri" pitchFamily="34" charset="0"/>
            </a:endParaRPr>
          </a:p>
          <a:p>
            <a:pPr marL="285750" indent="-285750"/>
            <a:endParaRPr dirty="0">
              <a:latin typeface="Calibri" pitchFamily="34" charset="0"/>
            </a:endParaRPr>
          </a:p>
        </p:txBody>
      </p:sp>
      <p:grpSp>
        <p:nvGrpSpPr>
          <p:cNvPr id="207" name="Google Shape;207;p21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208" name="Google Shape;208;p21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1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1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1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1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1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4" name="Google Shape;214;p2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15" name="Google Shape;205;p21"/>
          <p:cNvSpPr txBox="1">
            <a:spLocks noGrp="1"/>
          </p:cNvSpPr>
          <p:nvPr>
            <p:ph type="body" idx="2"/>
          </p:nvPr>
        </p:nvSpPr>
        <p:spPr>
          <a:xfrm>
            <a:off x="6295072" y="1795314"/>
            <a:ext cx="2669416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b="1" dirty="0" smtClean="0">
                <a:latin typeface="Calibri" pitchFamily="34" charset="0"/>
              </a:rPr>
              <a:t>Yo</a:t>
            </a:r>
            <a:endParaRPr b="1" dirty="0" smtClean="0">
              <a:latin typeface="Calibri" pitchFamily="34" charset="0"/>
            </a:endParaRPr>
          </a:p>
          <a:p>
            <a:pPr marL="285750" indent="-285750"/>
            <a:r>
              <a:rPr lang="es-MX" dirty="0" smtClean="0">
                <a:latin typeface="Calibri" pitchFamily="34" charset="0"/>
              </a:rPr>
              <a:t>Enviado</a:t>
            </a:r>
          </a:p>
          <a:p>
            <a:pPr marL="285750" indent="-285750"/>
            <a:r>
              <a:rPr lang="es-MX" dirty="0" smtClean="0">
                <a:latin typeface="Calibri" pitchFamily="34" charset="0"/>
              </a:rPr>
              <a:t>Receptor del evangelio</a:t>
            </a:r>
          </a:p>
          <a:p>
            <a:pPr marL="285750" indent="-285750"/>
            <a:r>
              <a:rPr lang="es-MX" dirty="0" smtClean="0">
                <a:latin typeface="Calibri" pitchFamily="34" charset="0"/>
              </a:rPr>
              <a:t>Creyente </a:t>
            </a:r>
          </a:p>
          <a:p>
            <a:pPr marL="285750" indent="-285750"/>
            <a:r>
              <a:rPr lang="es-MX" dirty="0" smtClean="0">
                <a:latin typeface="Calibri" pitchFamily="34" charset="0"/>
              </a:rPr>
              <a:t>Conocedor</a:t>
            </a:r>
          </a:p>
          <a:p>
            <a:pPr marL="285750" indent="-285750"/>
            <a:r>
              <a:rPr lang="es-MX" dirty="0" smtClean="0">
                <a:latin typeface="Calibri" pitchFamily="34" charset="0"/>
              </a:rPr>
              <a:t>Capacitado</a:t>
            </a:r>
          </a:p>
          <a:p>
            <a:pPr marL="285750" indent="-285750"/>
            <a:r>
              <a:rPr lang="es-MX" dirty="0" smtClean="0">
                <a:latin typeface="Calibri" pitchFamily="34" charset="0"/>
              </a:rPr>
              <a:t>Hábil</a:t>
            </a:r>
            <a:endParaRPr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529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Conocimiento personal</a:t>
            </a:r>
            <a:endParaRPr dirty="0">
              <a:latin typeface="Calibri" pitchFamily="34" charset="0"/>
            </a:endParaRPr>
          </a:p>
        </p:txBody>
      </p:sp>
      <p:grpSp>
        <p:nvGrpSpPr>
          <p:cNvPr id="207" name="Google Shape;207;p21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208" name="Google Shape;208;p21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1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1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1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1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1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4" name="Google Shape;214;p2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1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5" name="Google Shape;157;p18"/>
          <p:cNvSpPr txBox="1">
            <a:spLocks/>
          </p:cNvSpPr>
          <p:nvPr/>
        </p:nvSpPr>
        <p:spPr>
          <a:xfrm>
            <a:off x="596174" y="1707654"/>
            <a:ext cx="3791766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es-MX" sz="2400" dirty="0" smtClean="0">
              <a:solidFill>
                <a:schemeClr val="accent1"/>
              </a:solidFill>
              <a:latin typeface="Calibri" pitchFamily="34" charset="0"/>
            </a:endParaRPr>
          </a:p>
          <a:p>
            <a:pPr algn="ctr"/>
            <a:r>
              <a:rPr lang="es-MX" sz="2400" dirty="0" smtClean="0">
                <a:solidFill>
                  <a:schemeClr val="accent1"/>
                </a:solidFill>
                <a:latin typeface="Calibri" pitchFamily="34" charset="0"/>
              </a:rPr>
              <a:t>¿De qué sirve conocer nuestras habilidades y limitaciones?</a:t>
            </a:r>
          </a:p>
          <a:p>
            <a:pPr algn="ctr"/>
            <a:endParaRPr lang="es-MX" sz="2400" dirty="0">
              <a:solidFill>
                <a:schemeClr val="accent1"/>
              </a:solidFill>
              <a:latin typeface="Calibri" pitchFamily="34" charset="0"/>
            </a:endParaRPr>
          </a:p>
          <a:p>
            <a:pPr algn="ctr"/>
            <a:r>
              <a:rPr lang="es-MX" sz="2400" dirty="0" smtClean="0">
                <a:solidFill>
                  <a:schemeClr val="accent1"/>
                </a:solidFill>
                <a:latin typeface="Calibri" pitchFamily="34" charset="0"/>
              </a:rPr>
              <a:t>Nunca para gloriarnos, sino para ir y cumplir la misión de una mejor manera</a:t>
            </a:r>
          </a:p>
          <a:p>
            <a:pPr algn="ctr"/>
            <a:endParaRPr lang="es-MX" sz="2400" dirty="0">
              <a:solidFill>
                <a:schemeClr val="accent1"/>
              </a:solidFill>
              <a:latin typeface="Calibri" pitchFamily="34" charset="0"/>
            </a:endParaRPr>
          </a:p>
          <a:p>
            <a:pPr algn="ctr"/>
            <a:endParaRPr lang="es-MX" sz="2400" dirty="0" smtClean="0">
              <a:solidFill>
                <a:schemeClr val="accent1"/>
              </a:solidFill>
              <a:latin typeface="Calibri" pitchFamily="34" charset="0"/>
            </a:endParaRPr>
          </a:p>
          <a:p>
            <a:pPr marL="342900" indent="-342900" algn="ctr">
              <a:buFont typeface="Arial" pitchFamily="34" charset="0"/>
              <a:buChar char="•"/>
            </a:pPr>
            <a:endParaRPr lang="es-MX" sz="2400" dirty="0" smtClean="0">
              <a:solidFill>
                <a:schemeClr val="accent1"/>
              </a:solidFill>
              <a:latin typeface="Calibri" pitchFamily="34" charset="0"/>
            </a:endParaRPr>
          </a:p>
        </p:txBody>
      </p:sp>
      <p:grpSp>
        <p:nvGrpSpPr>
          <p:cNvPr id="35" name="Google Shape;1237;p49"/>
          <p:cNvGrpSpPr/>
          <p:nvPr/>
        </p:nvGrpSpPr>
        <p:grpSpPr>
          <a:xfrm>
            <a:off x="5076056" y="463417"/>
            <a:ext cx="3600408" cy="4485862"/>
            <a:chOff x="1582665" y="1011072"/>
            <a:chExt cx="584040" cy="720221"/>
          </a:xfrm>
        </p:grpSpPr>
        <p:sp>
          <p:nvSpPr>
            <p:cNvPr id="36" name="Google Shape;1238;p49"/>
            <p:cNvSpPr/>
            <p:nvPr/>
          </p:nvSpPr>
          <p:spPr>
            <a:xfrm>
              <a:off x="1638485" y="1571653"/>
              <a:ext cx="449564" cy="159640"/>
            </a:xfrm>
            <a:custGeom>
              <a:avLst/>
              <a:gdLst/>
              <a:ahLst/>
              <a:cxnLst/>
              <a:rect l="l" t="t" r="r" b="b"/>
              <a:pathLst>
                <a:path w="767" h="273" extrusionOk="0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1239;p49"/>
            <p:cNvSpPr/>
            <p:nvPr/>
          </p:nvSpPr>
          <p:spPr>
            <a:xfrm>
              <a:off x="1590507" y="1435245"/>
              <a:ext cx="515072" cy="136407"/>
            </a:xfrm>
            <a:custGeom>
              <a:avLst/>
              <a:gdLst/>
              <a:ahLst/>
              <a:cxnLst/>
              <a:rect l="l" t="t" r="r" b="b"/>
              <a:pathLst>
                <a:path w="879" h="233" extrusionOk="0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1240;p49"/>
            <p:cNvSpPr/>
            <p:nvPr/>
          </p:nvSpPr>
          <p:spPr>
            <a:xfrm>
              <a:off x="1582665" y="1299068"/>
              <a:ext cx="576890" cy="136177"/>
            </a:xfrm>
            <a:custGeom>
              <a:avLst/>
              <a:gdLst/>
              <a:ahLst/>
              <a:cxnLst/>
              <a:rect l="l" t="t" r="r" b="b"/>
              <a:pathLst>
                <a:path w="984" h="233" extrusionOk="0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1241;p49"/>
            <p:cNvSpPr/>
            <p:nvPr/>
          </p:nvSpPr>
          <p:spPr>
            <a:xfrm>
              <a:off x="1665934" y="1011072"/>
              <a:ext cx="484393" cy="151589"/>
            </a:xfrm>
            <a:custGeom>
              <a:avLst/>
              <a:gdLst/>
              <a:ahLst/>
              <a:cxnLst/>
              <a:rect l="l" t="t" r="r" b="b"/>
              <a:pathLst>
                <a:path w="826" h="259" extrusionOk="0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1242;p49"/>
            <p:cNvSpPr/>
            <p:nvPr/>
          </p:nvSpPr>
          <p:spPr>
            <a:xfrm>
              <a:off x="1639639" y="1162661"/>
              <a:ext cx="527066" cy="136407"/>
            </a:xfrm>
            <a:custGeom>
              <a:avLst/>
              <a:gdLst/>
              <a:ahLst/>
              <a:cxnLst/>
              <a:rect l="l" t="t" r="r" b="b"/>
              <a:pathLst>
                <a:path w="899" h="233" extrusionOk="0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" name="Google Shape;203;p21"/>
          <p:cNvSpPr txBox="1">
            <a:spLocks/>
          </p:cNvSpPr>
          <p:nvPr/>
        </p:nvSpPr>
        <p:spPr>
          <a:xfrm>
            <a:off x="5753077" y="555526"/>
            <a:ext cx="2563339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Conocimiento del evangelio</a:t>
            </a:r>
          </a:p>
        </p:txBody>
      </p:sp>
      <p:sp>
        <p:nvSpPr>
          <p:cNvPr id="41" name="Google Shape;203;p21"/>
          <p:cNvSpPr txBox="1">
            <a:spLocks/>
          </p:cNvSpPr>
          <p:nvPr/>
        </p:nvSpPr>
        <p:spPr>
          <a:xfrm>
            <a:off x="5825085" y="1327026"/>
            <a:ext cx="2563339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Fe y espiritualidad</a:t>
            </a:r>
          </a:p>
        </p:txBody>
      </p:sp>
      <p:sp>
        <p:nvSpPr>
          <p:cNvPr id="42" name="Google Shape;203;p21"/>
          <p:cNvSpPr txBox="1">
            <a:spLocks/>
          </p:cNvSpPr>
          <p:nvPr/>
        </p:nvSpPr>
        <p:spPr>
          <a:xfrm>
            <a:off x="5537053" y="2139702"/>
            <a:ext cx="2563339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Dones y ministerios</a:t>
            </a:r>
          </a:p>
        </p:txBody>
      </p:sp>
      <p:sp>
        <p:nvSpPr>
          <p:cNvPr id="43" name="Google Shape;203;p21"/>
          <p:cNvSpPr txBox="1">
            <a:spLocks/>
          </p:cNvSpPr>
          <p:nvPr/>
        </p:nvSpPr>
        <p:spPr>
          <a:xfrm>
            <a:off x="5537053" y="3003798"/>
            <a:ext cx="2563339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Habilidades personales</a:t>
            </a:r>
          </a:p>
        </p:txBody>
      </p:sp>
      <p:sp>
        <p:nvSpPr>
          <p:cNvPr id="44" name="Google Shape;203;p21"/>
          <p:cNvSpPr txBox="1">
            <a:spLocks/>
          </p:cNvSpPr>
          <p:nvPr/>
        </p:nvSpPr>
        <p:spPr>
          <a:xfrm>
            <a:off x="5905477" y="3795886"/>
            <a:ext cx="2563339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Experiencia </a:t>
            </a:r>
            <a:br>
              <a:rPr lang="es-MX" dirty="0" smtClean="0">
                <a:latin typeface="Calibri" pitchFamily="34" charset="0"/>
              </a:rPr>
            </a:br>
            <a:r>
              <a:rPr lang="es-MX" dirty="0" smtClean="0">
                <a:latin typeface="Calibri" pitchFamily="34" charset="0"/>
              </a:rPr>
              <a:t>personal</a:t>
            </a:r>
          </a:p>
        </p:txBody>
      </p:sp>
    </p:spTree>
    <p:extLst>
      <p:ext uri="{BB962C8B-B14F-4D97-AF65-F5344CB8AC3E}">
        <p14:creationId xmlns:p14="http://schemas.microsoft.com/office/powerpoint/2010/main" val="215762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44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 dirty="0" smtClean="0">
                <a:latin typeface="Calibri" pitchFamily="34" charset="0"/>
              </a:rPr>
              <a:t>Evangelismo y el Yo</a:t>
            </a:r>
            <a:endParaRPr b="0" dirty="0">
              <a:latin typeface="Calibri" pitchFamily="34" charset="0"/>
            </a:endParaRPr>
          </a:p>
        </p:txBody>
      </p:sp>
      <p:sp>
        <p:nvSpPr>
          <p:cNvPr id="588" name="Google Shape;588;p4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609" name="Google Shape;609;p44"/>
          <p:cNvSpPr/>
          <p:nvPr/>
        </p:nvSpPr>
        <p:spPr>
          <a:xfrm>
            <a:off x="402114" y="902029"/>
            <a:ext cx="286082" cy="286082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8" name="Google Shape;220;p22"/>
          <p:cNvSpPr txBox="1">
            <a:spLocks/>
          </p:cNvSpPr>
          <p:nvPr/>
        </p:nvSpPr>
        <p:spPr>
          <a:xfrm>
            <a:off x="4608512" y="1783298"/>
            <a:ext cx="4427984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MX" sz="2400" dirty="0" smtClean="0">
                <a:latin typeface="Calibri" pitchFamily="34" charset="0"/>
              </a:rPr>
              <a:t>Inseguridades</a:t>
            </a:r>
          </a:p>
          <a:p>
            <a:pPr marL="342900" indent="-342900" algn="ctr">
              <a:buFont typeface="Arial" pitchFamily="34" charset="0"/>
              <a:buChar char="•"/>
            </a:pPr>
            <a:endParaRPr lang="es-MX" sz="2400" dirty="0" smtClean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Ayudan a crear estrategias</a:t>
            </a: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Son complementadas por la iglesia</a:t>
            </a: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Son oportunidad de mejorar</a:t>
            </a: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Son muestra de nuestra humanidad</a:t>
            </a: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Demuestran la dependencia de Dios</a:t>
            </a:r>
          </a:p>
        </p:txBody>
      </p:sp>
      <p:sp>
        <p:nvSpPr>
          <p:cNvPr id="9" name="Google Shape;220;p22"/>
          <p:cNvSpPr txBox="1">
            <a:spLocks/>
          </p:cNvSpPr>
          <p:nvPr/>
        </p:nvSpPr>
        <p:spPr>
          <a:xfrm>
            <a:off x="395536" y="1779662"/>
            <a:ext cx="4176464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MX" sz="2400" dirty="0" smtClean="0">
                <a:latin typeface="Calibri" pitchFamily="34" charset="0"/>
              </a:rPr>
              <a:t>Seguridades</a:t>
            </a:r>
          </a:p>
          <a:p>
            <a:pPr algn="ctr"/>
            <a:endParaRPr lang="es-MX" sz="2400" dirty="0" smtClean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Afirman el valor para evangelizar</a:t>
            </a: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Son apoyo personal</a:t>
            </a: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Son de apoyo a otros</a:t>
            </a: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Facilitan la labor</a:t>
            </a: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Son vistas por los demás</a:t>
            </a:r>
          </a:p>
          <a:p>
            <a:pPr indent="-457200">
              <a:buFont typeface="Arial" pitchFamily="34" charset="0"/>
              <a:buChar char="•"/>
            </a:pPr>
            <a:endParaRPr lang="es-MX" sz="2000" dirty="0" smtClean="0">
              <a:latin typeface="Calibri" pitchFamily="34" charset="0"/>
            </a:endParaRPr>
          </a:p>
          <a:p>
            <a:pPr indent="-457200">
              <a:buFont typeface="Arial"/>
              <a:buAutoNum type="arabicPeriod"/>
            </a:pPr>
            <a:endParaRPr lang="es-MX" sz="2000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97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2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289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Dedique unos momentos…</a:t>
            </a:r>
            <a:endParaRPr dirty="0">
              <a:latin typeface="Calibri" pitchFamily="34" charset="0"/>
            </a:endParaRPr>
          </a:p>
        </p:txBody>
      </p:sp>
      <p:sp>
        <p:nvSpPr>
          <p:cNvPr id="220" name="Google Shape;220;p22"/>
          <p:cNvSpPr txBox="1">
            <a:spLocks noGrp="1"/>
          </p:cNvSpPr>
          <p:nvPr>
            <p:ph type="body" idx="1"/>
          </p:nvPr>
        </p:nvSpPr>
        <p:spPr>
          <a:xfrm>
            <a:off x="4572000" y="1063218"/>
            <a:ext cx="46085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r>
              <a:rPr lang="es-MX" sz="2000" dirty="0" smtClean="0">
                <a:latin typeface="Calibri" pitchFamily="34" charset="0"/>
              </a:rPr>
              <a:t>¿Cuáles son sus cualidades, virtudes y fortalezas para evangelizar?</a:t>
            </a:r>
          </a:p>
          <a:p>
            <a:pPr marL="0" indent="0" algn="ctr">
              <a:buNone/>
            </a:pPr>
            <a:endParaRPr lang="es-MX" sz="2000" dirty="0">
              <a:latin typeface="Calibri" pitchFamily="34" charset="0"/>
            </a:endParaRPr>
          </a:p>
          <a:p>
            <a:pPr marL="0" indent="0" algn="ctr">
              <a:buNone/>
            </a:pPr>
            <a:r>
              <a:rPr lang="es-MX" sz="2000" dirty="0" smtClean="0">
                <a:latin typeface="Calibri" pitchFamily="34" charset="0"/>
              </a:rPr>
              <a:t>¿Cómo le ayudan en el cumplimiento de la labor evangelística y ayuda a otros a cumplir la gran comisión?</a:t>
            </a:r>
          </a:p>
          <a:p>
            <a:pPr marL="0" indent="0" algn="ctr">
              <a:buNone/>
            </a:pPr>
            <a:endParaRPr lang="es-MX" sz="2000" dirty="0">
              <a:latin typeface="Calibri" pitchFamily="34" charset="0"/>
            </a:endParaRPr>
          </a:p>
          <a:p>
            <a:pPr marL="0" indent="0" algn="ctr">
              <a:buNone/>
            </a:pPr>
            <a:r>
              <a:rPr lang="es-MX" sz="2000" dirty="0" smtClean="0">
                <a:latin typeface="Calibri" pitchFamily="34" charset="0"/>
              </a:rPr>
              <a:t>¿Cuáles son sus debilidades e inseguridades ante el evangelismo?</a:t>
            </a:r>
          </a:p>
        </p:txBody>
      </p:sp>
      <p:pic>
        <p:nvPicPr>
          <p:cNvPr id="221" name="Google Shape;221;p22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1563638"/>
            <a:ext cx="4320480" cy="357986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2" name="Google Shape;222;p22"/>
          <p:cNvGrpSpPr/>
          <p:nvPr/>
        </p:nvGrpSpPr>
        <p:grpSpPr>
          <a:xfrm>
            <a:off x="371633" y="913341"/>
            <a:ext cx="316516" cy="263466"/>
            <a:chOff x="1247825" y="322750"/>
            <a:chExt cx="443300" cy="369000"/>
          </a:xfrm>
        </p:grpSpPr>
        <p:sp>
          <p:nvSpPr>
            <p:cNvPr id="223" name="Google Shape;223;p22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l" t="t" r="r" b="b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2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l" t="t" r="r" b="b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2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l" t="t" r="r" b="b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l" t="t" r="r" b="b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2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l" t="t" r="r" b="b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8" name="Google Shape;228;p2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0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4" name="Google Shape;135;p15"/>
          <p:cNvSpPr txBox="1">
            <a:spLocks/>
          </p:cNvSpPr>
          <p:nvPr/>
        </p:nvSpPr>
        <p:spPr>
          <a:xfrm>
            <a:off x="4644008" y="4876006"/>
            <a:ext cx="4608512" cy="13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None/>
            </a:pP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Photo by </a:t>
            </a:r>
            <a:r>
              <a:rPr lang="en-US" sz="1000" dirty="0" err="1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Zac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 Durant </a:t>
            </a:r>
            <a:r>
              <a:rPr lang="en-US" sz="100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on https://unsplash.com/photos/_6HzPU9Hyfg</a:t>
            </a:r>
            <a:endParaRPr lang="en-US" sz="1000" dirty="0" smtClean="0">
              <a:solidFill>
                <a:schemeClr val="tx2">
                  <a:lumMod val="2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3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5"/>
          <p:cNvSpPr txBox="1">
            <a:spLocks noGrp="1"/>
          </p:cNvSpPr>
          <p:nvPr>
            <p:ph type="subTitle" idx="4294967295"/>
          </p:nvPr>
        </p:nvSpPr>
        <p:spPr>
          <a:xfrm>
            <a:off x="685800" y="505225"/>
            <a:ext cx="7884600" cy="381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3600" b="1" dirty="0" smtClean="0">
                <a:solidFill>
                  <a:srgbClr val="FFFFFF"/>
                </a:solidFill>
                <a:latin typeface="Calibri" pitchFamily="34" charset="0"/>
              </a:rPr>
              <a:t>Asignación de la Unidad IV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s-MX" sz="3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Leer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los capítulos  Una cultura de evangelización (52-79) y Conectando a la iglesia con una cultura de evangelización (80-99) en el libro “La Evangelización, 9Marks” (47 páginas</a:t>
            </a: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)</a:t>
            </a:r>
            <a:endParaRPr lang="es-MX" sz="2400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05" name="Google Shape;405;p3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rwick template">
  <a:themeElements>
    <a:clrScheme name="Custom 347">
      <a:dk1>
        <a:srgbClr val="114454"/>
      </a:dk1>
      <a:lt1>
        <a:srgbClr val="FFFFFF"/>
      </a:lt1>
      <a:dk2>
        <a:srgbClr val="5F6C70"/>
      </a:dk2>
      <a:lt2>
        <a:srgbClr val="CED5D8"/>
      </a:lt2>
      <a:accent1>
        <a:srgbClr val="114454"/>
      </a:accent1>
      <a:accent2>
        <a:srgbClr val="18637B"/>
      </a:accent2>
      <a:accent3>
        <a:srgbClr val="309AAD"/>
      </a:accent3>
      <a:accent4>
        <a:srgbClr val="165751"/>
      </a:accent4>
      <a:accent5>
        <a:srgbClr val="3B8D61"/>
      </a:accent5>
      <a:accent6>
        <a:srgbClr val="94BF6E"/>
      </a:accent6>
      <a:hlink>
        <a:srgbClr val="11445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13334509</TotalTime>
  <Words>363</Words>
  <Application>Microsoft Office PowerPoint</Application>
  <PresentationFormat>Presentación en pantalla (16:9)</PresentationFormat>
  <Paragraphs>77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Arial</vt:lpstr>
      <vt:lpstr>Impact</vt:lpstr>
      <vt:lpstr>Roboto Slab</vt:lpstr>
      <vt:lpstr>Calibri</vt:lpstr>
      <vt:lpstr>Nixie One</vt:lpstr>
      <vt:lpstr>Warwick template</vt:lpstr>
      <vt:lpstr>Evangelismo: Presentando la Gracia</vt:lpstr>
      <vt:lpstr>Yo: envíado, recursos y habilidades  </vt:lpstr>
      <vt:lpstr>Presentación de PowerPoint</vt:lpstr>
      <vt:lpstr>Participantes en el evangelismo</vt:lpstr>
      <vt:lpstr>Conocimiento personal</vt:lpstr>
      <vt:lpstr>Evangelismo y el Yo</vt:lpstr>
      <vt:lpstr>Dedique unos momentos…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Evangelismo: Presentando la Gracia</dc:title>
  <dc:creator>Jefté Cepeda</dc:creator>
  <cp:lastModifiedBy>Jefté Cepeda</cp:lastModifiedBy>
  <cp:revision>85</cp:revision>
  <dcterms:modified xsi:type="dcterms:W3CDTF">2021-09-28T13:04:38Z</dcterms:modified>
</cp:coreProperties>
</file>