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9" r:id="rId3"/>
    <p:sldId id="279" r:id="rId4"/>
    <p:sldId id="296" r:id="rId5"/>
    <p:sldId id="290" r:id="rId6"/>
    <p:sldId id="294" r:id="rId7"/>
    <p:sldId id="282" r:id="rId8"/>
    <p:sldId id="278" r:id="rId9"/>
  </p:sldIdLst>
  <p:sldSz cx="9144000" cy="5143500" type="screen16x9"/>
  <p:notesSz cx="6858000" cy="9144000"/>
  <p:embeddedFontLst>
    <p:embeddedFont>
      <p:font typeface="Impact" pitchFamily="34" charset="0"/>
      <p:regular r:id="rId11"/>
    </p:embeddedFont>
    <p:embeddedFont>
      <p:font typeface="Roboto Slab" charset="0"/>
      <p:regular r:id="rId12"/>
      <p:bold r:id="rId13"/>
    </p:embeddedFont>
    <p:embeddedFont>
      <p:font typeface="Calibri" pitchFamily="34" charset="0"/>
      <p:regular r:id="rId14"/>
      <p:bold r:id="rId15"/>
      <p:italic r:id="rId16"/>
      <p:boldItalic r:id="rId17"/>
    </p:embeddedFont>
    <p:embeddedFont>
      <p:font typeface="Nixie One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37329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ge2d5601ac4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Google Shape;585;ge2d5601ac4_0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4288500"/>
            <a:ext cx="91440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2601425"/>
            <a:ext cx="5810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accent4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3398538" y="1599538"/>
            <a:ext cx="2346925" cy="19444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E3142">
                    <a:alpha val="26820"/>
                  </a:srgbClr>
                </a:solidFill>
                <a:latin typeface="Impact"/>
              </a:rPr>
              <a:t>“</a:t>
            </a:r>
          </a:p>
        </p:txBody>
      </p:sp>
      <p:sp>
        <p:nvSpPr>
          <p:cNvPr id="26" name="Google Shape;26;p4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7" name="Google Shape;27;p4"/>
          <p:cNvSpPr/>
          <p:nvPr/>
        </p:nvSpPr>
        <p:spPr>
          <a:xfrm>
            <a:off x="0" y="500625"/>
            <a:ext cx="9144000" cy="73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0" y="3962800"/>
            <a:ext cx="9144000" cy="370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0" y="4333125"/>
            <a:ext cx="9144000" cy="810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1556175" y="2300275"/>
            <a:ext cx="6031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55600" algn="ctr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Char char="▪"/>
              <a:defRPr sz="2000">
                <a:solidFill>
                  <a:schemeClr val="lt1"/>
                </a:solidFill>
              </a:defRPr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▫"/>
              <a:defRPr sz="2000">
                <a:solidFill>
                  <a:schemeClr val="lt1"/>
                </a:solidFill>
              </a:defRPr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000">
                <a:solidFill>
                  <a:schemeClr val="lt1"/>
                </a:solidFill>
              </a:defRPr>
            </a:lvl3pPr>
            <a:lvl4pPr marL="1828800" lvl="3" indent="-3556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000">
                <a:solidFill>
                  <a:schemeClr val="lt1"/>
                </a:solidFill>
              </a:defRPr>
            </a:lvl4pPr>
            <a:lvl5pPr marL="2286000" lvl="4" indent="-3556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000">
                <a:solidFill>
                  <a:schemeClr val="lt1"/>
                </a:solidFill>
              </a:defRPr>
            </a:lvl5pPr>
            <a:lvl6pPr marL="2743200" lvl="5" indent="-3556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000">
                <a:solidFill>
                  <a:schemeClr val="lt1"/>
                </a:solidFill>
              </a:defRPr>
            </a:lvl6pPr>
            <a:lvl7pPr marL="3200400" lvl="6" indent="-3556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000">
                <a:solidFill>
                  <a:schemeClr val="lt1"/>
                </a:solidFill>
              </a:defRPr>
            </a:lvl7pPr>
            <a:lvl8pPr marL="3657600" lvl="7" indent="-3556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000">
                <a:solidFill>
                  <a:schemeClr val="lt1"/>
                </a:solidFill>
              </a:defRPr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34" name="Google Shape;34;p5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5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>
              <a:spcBef>
                <a:spcPts val="600"/>
              </a:spcBef>
              <a:spcAft>
                <a:spcPts val="0"/>
              </a:spcAft>
              <a:buSzPts val="2800"/>
              <a:buChar char="▪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marL="1828800" lvl="3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marL="2286000" lvl="4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marL="2743200" lvl="5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marL="3200400" lvl="6" indent="-406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marL="3657600" lvl="7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marL="4114800" lvl="8" indent="-4064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tyle B">
  <p:cSld name="BLANK_1_1_1">
    <p:bg>
      <p:bgPr>
        <a:solidFill>
          <a:schemeClr val="accen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/>
          <p:nvPr/>
        </p:nvSpPr>
        <p:spPr>
          <a:xfrm>
            <a:off x="0" y="4294550"/>
            <a:ext cx="9144000" cy="241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2"/>
          <p:cNvSpPr/>
          <p:nvPr/>
        </p:nvSpPr>
        <p:spPr>
          <a:xfrm>
            <a:off x="0" y="0"/>
            <a:ext cx="91440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98" name="Google Shape;98;p12"/>
          <p:cNvSpPr/>
          <p:nvPr/>
        </p:nvSpPr>
        <p:spPr>
          <a:xfrm>
            <a:off x="0" y="4493605"/>
            <a:ext cx="91440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2"/>
          <p:cNvSpPr/>
          <p:nvPr/>
        </p:nvSpPr>
        <p:spPr>
          <a:xfrm>
            <a:off x="0" y="4584075"/>
            <a:ext cx="91440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55" name="Google Shape;55;p7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7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7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7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9" name="Google Shape;59;p7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1146025" y="1773300"/>
            <a:ext cx="24099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body" idx="2"/>
          </p:nvPr>
        </p:nvSpPr>
        <p:spPr>
          <a:xfrm>
            <a:off x="3679388" y="1773300"/>
            <a:ext cx="24099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body" idx="3"/>
          </p:nvPr>
        </p:nvSpPr>
        <p:spPr>
          <a:xfrm>
            <a:off x="6212750" y="1773300"/>
            <a:ext cx="24099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661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386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8" r:id="rId5"/>
    <p:sldLayoutId id="2147483664" r:id="rId6"/>
    <p:sldLayoutId id="2147483665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>
            <a:spLocks noGrp="1"/>
          </p:cNvSpPr>
          <p:nvPr>
            <p:ph type="ctrTitle"/>
          </p:nvPr>
        </p:nvSpPr>
        <p:spPr>
          <a:xfrm>
            <a:off x="1189856" y="2211710"/>
            <a:ext cx="676652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Calibri" pitchFamily="34" charset="0"/>
              </a:rPr>
              <a:t>Evangelismo: Presentando la Gracia</a:t>
            </a:r>
            <a:endParaRPr dirty="0">
              <a:latin typeface="Calibri" pitchFamily="34" charset="0"/>
            </a:endParaRPr>
          </a:p>
        </p:txBody>
      </p:sp>
      <p:grpSp>
        <p:nvGrpSpPr>
          <p:cNvPr id="106" name="Google Shape;106;p13"/>
          <p:cNvGrpSpPr/>
          <p:nvPr/>
        </p:nvGrpSpPr>
        <p:grpSpPr>
          <a:xfrm>
            <a:off x="753267" y="1029785"/>
            <a:ext cx="964541" cy="1011307"/>
            <a:chOff x="5961125" y="1623900"/>
            <a:chExt cx="427450" cy="448175"/>
          </a:xfrm>
        </p:grpSpPr>
        <p:sp>
          <p:nvSpPr>
            <p:cNvPr id="107" name="Google Shape;107;p13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3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905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" name="Google Shape;135;p15"/>
          <p:cNvSpPr txBox="1">
            <a:spLocks/>
          </p:cNvSpPr>
          <p:nvPr/>
        </p:nvSpPr>
        <p:spPr>
          <a:xfrm>
            <a:off x="0" y="123478"/>
            <a:ext cx="3383360" cy="55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indent="0">
              <a:buFont typeface="Nixie One"/>
              <a:buNone/>
            </a:pPr>
            <a:r>
              <a:rPr lang="en-US" sz="1600" b="1" dirty="0" err="1" smtClean="0">
                <a:solidFill>
                  <a:srgbClr val="FFFFFF"/>
                </a:solidFill>
                <a:latin typeface="Calibri" pitchFamily="34" charset="0"/>
              </a:rPr>
              <a:t>Instituto</a:t>
            </a:r>
            <a:r>
              <a:rPr lang="en-US" sz="1600" b="1" dirty="0" smtClean="0">
                <a:solidFill>
                  <a:srgbClr val="FFFFFF"/>
                </a:solidFill>
                <a:latin typeface="Calibri" pitchFamily="34" charset="0"/>
              </a:rPr>
              <a:t> de </a:t>
            </a:r>
            <a:r>
              <a:rPr lang="en-US" sz="1600" b="1" dirty="0" err="1" smtClean="0">
                <a:solidFill>
                  <a:srgbClr val="FFFFFF"/>
                </a:solidFill>
                <a:latin typeface="Calibri" pitchFamily="34" charset="0"/>
              </a:rPr>
              <a:t>Líderes</a:t>
            </a:r>
            <a:r>
              <a:rPr lang="en-US" sz="1600" b="1" dirty="0" smtClean="0">
                <a:solidFill>
                  <a:srgbClr val="FFFFFF"/>
                </a:solidFill>
                <a:latin typeface="Calibri" pitchFamily="34" charset="0"/>
              </a:rPr>
              <a:t> </a:t>
            </a:r>
            <a:r>
              <a:rPr lang="en-US" sz="1600" b="1" dirty="0" err="1" smtClean="0">
                <a:solidFill>
                  <a:srgbClr val="FFFFFF"/>
                </a:solidFill>
                <a:latin typeface="Calibri" pitchFamily="34" charset="0"/>
              </a:rPr>
              <a:t>Cristianos</a:t>
            </a:r>
            <a:endParaRPr lang="en-US" sz="1600" b="1" dirty="0" smtClean="0">
              <a:solidFill>
                <a:srgbClr val="FFFFFF"/>
              </a:solidFill>
              <a:latin typeface="Calibri" pitchFamily="34" charset="0"/>
            </a:endParaRPr>
          </a:p>
          <a:p>
            <a:pPr marL="0" indent="0" algn="r">
              <a:buFont typeface="Nixie One"/>
              <a:buNone/>
            </a:pPr>
            <a:endParaRPr lang="en-US" sz="1600" b="1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 txBox="1">
            <a:spLocks noGrp="1"/>
          </p:cNvSpPr>
          <p:nvPr>
            <p:ph type="ctrTitle"/>
          </p:nvPr>
        </p:nvSpPr>
        <p:spPr>
          <a:xfrm>
            <a:off x="3491880" y="2715766"/>
            <a:ext cx="5606464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Calibri" pitchFamily="34" charset="0"/>
              </a:rPr>
              <a:t>Yo: envíado, recursos y habilidades </a:t>
            </a:r>
            <a:br>
              <a:rPr lang="en" dirty="0" smtClean="0">
                <a:latin typeface="Calibri" pitchFamily="34" charset="0"/>
              </a:rPr>
            </a:br>
            <a:endParaRPr dirty="0">
              <a:latin typeface="Calibri" pitchFamily="34" charset="0"/>
            </a:endParaRPr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xfrm>
            <a:off x="3563888" y="3875182"/>
            <a:ext cx="5296772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Unidad IV: </a:t>
            </a:r>
            <a:r>
              <a:rPr lang="es-MX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Los</a:t>
            </a:r>
            <a:r>
              <a:rPr lang="en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Participantes en la labor evangelística </a:t>
            </a:r>
            <a:endParaRPr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44" name="Google Shape;144;p16"/>
          <p:cNvSpPr txBox="1"/>
          <p:nvPr/>
        </p:nvSpPr>
        <p:spPr>
          <a:xfrm>
            <a:off x="0" y="841282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0" dirty="0" smtClean="0">
                <a:solidFill>
                  <a:schemeClr val="accent2"/>
                </a:solidFill>
                <a:latin typeface="Calibri" pitchFamily="34" charset="0"/>
                <a:ea typeface="Roboto Slab"/>
                <a:cs typeface="Roboto Slab"/>
                <a:sym typeface="Roboto Slab"/>
              </a:rPr>
              <a:t>11</a:t>
            </a:r>
            <a:endParaRPr sz="20000" dirty="0">
              <a:solidFill>
                <a:schemeClr val="accent2"/>
              </a:solidFill>
              <a:latin typeface="Calibri" pitchFamily="34" charset="0"/>
              <a:ea typeface="Roboto Slab"/>
              <a:cs typeface="Roboto Slab"/>
              <a:sym typeface="Roboto Slab"/>
            </a:endParaRPr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6" name="Google Shape;105;p13"/>
          <p:cNvSpPr txBox="1">
            <a:spLocks/>
          </p:cNvSpPr>
          <p:nvPr/>
        </p:nvSpPr>
        <p:spPr>
          <a:xfrm>
            <a:off x="685800" y="259822"/>
            <a:ext cx="2374032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Roboto Slab"/>
              <a:buNone/>
              <a:defRPr sz="4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Roboto Slab"/>
              <a:buNone/>
              <a:defRPr sz="4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Roboto Slab"/>
              <a:buNone/>
              <a:defRPr sz="4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Roboto Slab"/>
              <a:buNone/>
              <a:defRPr sz="4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Roboto Slab"/>
              <a:buNone/>
              <a:defRPr sz="4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Roboto Slab"/>
              <a:buNone/>
              <a:defRPr sz="4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Roboto Slab"/>
              <a:buNone/>
              <a:defRPr sz="4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Roboto Slab"/>
              <a:buNone/>
              <a:defRPr sz="4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Roboto Slab"/>
              <a:buNone/>
              <a:defRPr sz="4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es-MX" dirty="0" smtClean="0">
                <a:solidFill>
                  <a:schemeClr val="bg1"/>
                </a:solidFill>
                <a:latin typeface="Calibri" pitchFamily="34" charset="0"/>
              </a:rPr>
              <a:t>Sesión</a:t>
            </a:r>
            <a:endParaRPr lang="es-MX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Google Shape;135;p15"/>
          <p:cNvSpPr txBox="1">
            <a:spLocks/>
          </p:cNvSpPr>
          <p:nvPr/>
        </p:nvSpPr>
        <p:spPr>
          <a:xfrm>
            <a:off x="5652120" y="51053"/>
            <a:ext cx="3383360" cy="55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indent="0" algn="r">
              <a:buFont typeface="Nixie One"/>
              <a:buNone/>
            </a:pPr>
            <a:r>
              <a:rPr lang="en-US" sz="1600" b="1" dirty="0" err="1" smtClean="0">
                <a:solidFill>
                  <a:schemeClr val="accent2"/>
                </a:solidFill>
                <a:latin typeface="Calibri" pitchFamily="34" charset="0"/>
              </a:rPr>
              <a:t>Instituto</a:t>
            </a:r>
            <a:r>
              <a:rPr lang="en-US" sz="1600" b="1" dirty="0" smtClean="0">
                <a:solidFill>
                  <a:schemeClr val="accent2"/>
                </a:solidFill>
                <a:latin typeface="Calibri" pitchFamily="34" charset="0"/>
              </a:rPr>
              <a:t> de </a:t>
            </a:r>
            <a:r>
              <a:rPr lang="en-US" sz="1600" b="1" dirty="0" err="1" smtClean="0">
                <a:solidFill>
                  <a:schemeClr val="accent2"/>
                </a:solidFill>
                <a:latin typeface="Calibri" pitchFamily="34" charset="0"/>
              </a:rPr>
              <a:t>Líderes</a:t>
            </a:r>
            <a:r>
              <a:rPr lang="en-US" sz="1600" b="1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latin typeface="Calibri" pitchFamily="34" charset="0"/>
              </a:rPr>
              <a:t>Cristianos</a:t>
            </a:r>
            <a:endParaRPr lang="en-US" sz="1600" b="1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marL="0" indent="0" algn="r">
              <a:buFont typeface="Nixie One"/>
              <a:buNone/>
            </a:pPr>
            <a:endParaRPr lang="en-US" sz="1600" b="1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"/>
          <p:cNvSpPr txBox="1">
            <a:spLocks noGrp="1"/>
          </p:cNvSpPr>
          <p:nvPr>
            <p:ph type="body" idx="1"/>
          </p:nvPr>
        </p:nvSpPr>
        <p:spPr>
          <a:xfrm>
            <a:off x="539552" y="2254682"/>
            <a:ext cx="8495928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None/>
            </a:pPr>
            <a:r>
              <a:rPr lang="es-MX" dirty="0" smtClean="0">
                <a:latin typeface="Calibri" pitchFamily="34" charset="0"/>
              </a:rPr>
              <a:t>Porque </a:t>
            </a:r>
            <a:r>
              <a:rPr lang="es-MX" dirty="0">
                <a:latin typeface="Calibri" pitchFamily="34" charset="0"/>
              </a:rPr>
              <a:t>no nos predicamos a nosotros mismos, sino a Jesucristo como Señor, y a nosotros como vuestros siervos por amor de </a:t>
            </a:r>
            <a:r>
              <a:rPr lang="es-MX" dirty="0" smtClean="0">
                <a:latin typeface="Calibri" pitchFamily="34" charset="0"/>
              </a:rPr>
              <a:t>Jesús. Porque </a:t>
            </a:r>
            <a:r>
              <a:rPr lang="es-MX" dirty="0">
                <a:latin typeface="Calibri" pitchFamily="34" charset="0"/>
              </a:rPr>
              <a:t>Dios, que mandó que de las tinieblas resplandeciese la luz, es el que resplandeció en nuestros corazones, para iluminación del conocimiento de la gloria de Dios en la faz de </a:t>
            </a:r>
            <a:r>
              <a:rPr lang="es-MX" dirty="0" smtClean="0">
                <a:latin typeface="Calibri" pitchFamily="34" charset="0"/>
              </a:rPr>
              <a:t>Jesucristo. </a:t>
            </a:r>
            <a:r>
              <a:rPr lang="es-MX" dirty="0">
                <a:latin typeface="Calibri" pitchFamily="34" charset="0"/>
              </a:rPr>
              <a:t>Pero tenemos este tesoro en vasos de barro, para que la excelencia del poder sea de Dios, y no de nosotros, </a:t>
            </a:r>
            <a:endParaRPr dirty="0">
              <a:latin typeface="Calibri" pitchFamily="34" charset="0"/>
            </a:endParaRPr>
          </a:p>
        </p:txBody>
      </p:sp>
      <p:sp>
        <p:nvSpPr>
          <p:cNvPr id="151" name="Google Shape;151;p17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4" name="Google Shape;135;p15"/>
          <p:cNvSpPr txBox="1">
            <a:spLocks/>
          </p:cNvSpPr>
          <p:nvPr/>
        </p:nvSpPr>
        <p:spPr>
          <a:xfrm>
            <a:off x="5652120" y="51053"/>
            <a:ext cx="3383360" cy="55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indent="0" algn="r">
              <a:buFont typeface="Nixie One"/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</a:rPr>
              <a:t>Instituto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 de </a:t>
            </a:r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</a:rPr>
              <a:t>Líderes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</a:rPr>
              <a:t>Cristianos</a:t>
            </a:r>
            <a:endParaRPr lang="en-US" sz="16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0" indent="0" algn="r">
              <a:buFont typeface="Nixie One"/>
              <a:buNone/>
            </a:pPr>
            <a:endParaRPr lang="en-US" sz="1600" b="1" dirty="0" smtClean="0">
              <a:solidFill>
                <a:srgbClr val="FFFFFF"/>
              </a:solidFill>
            </a:endParaRPr>
          </a:p>
        </p:txBody>
      </p:sp>
      <p:sp>
        <p:nvSpPr>
          <p:cNvPr id="5" name="Google Shape;135;p15"/>
          <p:cNvSpPr txBox="1">
            <a:spLocks/>
          </p:cNvSpPr>
          <p:nvPr/>
        </p:nvSpPr>
        <p:spPr>
          <a:xfrm>
            <a:off x="4427984" y="4032448"/>
            <a:ext cx="4716016" cy="55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indent="0" algn="r">
              <a:buFont typeface="Nixie One"/>
              <a:buNone/>
            </a:pP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2° </a:t>
            </a:r>
            <a:r>
              <a:rPr lang="en-US" sz="1000" dirty="0" err="1" smtClean="0">
                <a:solidFill>
                  <a:schemeClr val="bg1"/>
                </a:solidFill>
                <a:latin typeface="Calibri" pitchFamily="34" charset="0"/>
              </a:rPr>
              <a:t>Corintios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 4:5-7</a:t>
            </a:r>
          </a:p>
          <a:p>
            <a:pPr marL="0" indent="0" algn="r">
              <a:buFont typeface="Nixie One"/>
              <a:buNone/>
            </a:pPr>
            <a:endParaRPr lang="en-US" sz="16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0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Calibri" pitchFamily="34" charset="0"/>
              </a:rPr>
              <a:t>Participantes en el evangelismo</a:t>
            </a:r>
            <a:endParaRPr dirty="0">
              <a:latin typeface="Calibri" pitchFamily="34" charset="0"/>
            </a:endParaRPr>
          </a:p>
        </p:txBody>
      </p:sp>
      <p:sp>
        <p:nvSpPr>
          <p:cNvPr id="204" name="Google Shape;204;p21"/>
          <p:cNvSpPr txBox="1">
            <a:spLocks noGrp="1"/>
          </p:cNvSpPr>
          <p:nvPr>
            <p:ph type="body" idx="1"/>
          </p:nvPr>
        </p:nvSpPr>
        <p:spPr>
          <a:xfrm>
            <a:off x="323528" y="1773300"/>
            <a:ext cx="2832025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MX" b="1" dirty="0" smtClean="0">
                <a:latin typeface="Calibri" pitchFamily="34" charset="0"/>
              </a:rPr>
              <a:t>Dios</a:t>
            </a:r>
            <a:endParaRPr b="1" dirty="0">
              <a:latin typeface="Calibri" pitchFamily="34" charset="0"/>
            </a:endParaRPr>
          </a:p>
          <a:p>
            <a:r>
              <a:rPr lang="es-MX" dirty="0" smtClean="0">
                <a:latin typeface="Calibri" pitchFamily="34" charset="0"/>
              </a:rPr>
              <a:t>Creador y sustentador</a:t>
            </a:r>
          </a:p>
          <a:p>
            <a:r>
              <a:rPr lang="es-MX" dirty="0" smtClean="0">
                <a:latin typeface="Calibri" pitchFamily="34" charset="0"/>
              </a:rPr>
              <a:t>Reconciliador</a:t>
            </a:r>
          </a:p>
          <a:p>
            <a:r>
              <a:rPr lang="es-MX" dirty="0" smtClean="0">
                <a:latin typeface="Calibri" pitchFamily="34" charset="0"/>
              </a:rPr>
              <a:t>Salvador </a:t>
            </a:r>
          </a:p>
          <a:p>
            <a:r>
              <a:rPr lang="es-MX" dirty="0" err="1" smtClean="0">
                <a:latin typeface="Calibri" pitchFamily="34" charset="0"/>
              </a:rPr>
              <a:t>Enviador</a:t>
            </a:r>
            <a:endParaRPr lang="es-MX" dirty="0">
              <a:latin typeface="Calibri" pitchFamily="34" charset="0"/>
            </a:endParaRPr>
          </a:p>
          <a:p>
            <a:r>
              <a:rPr lang="es-MX" dirty="0" smtClean="0">
                <a:latin typeface="Calibri" pitchFamily="34" charset="0"/>
              </a:rPr>
              <a:t>Capacitador</a:t>
            </a:r>
          </a:p>
          <a:p>
            <a:r>
              <a:rPr lang="es-MX" dirty="0" smtClean="0">
                <a:latin typeface="Calibri" pitchFamily="34" charset="0"/>
              </a:rPr>
              <a:t>Consolador </a:t>
            </a:r>
            <a:endParaRPr lang="es-MX" dirty="0">
              <a:latin typeface="Calibri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>
              <a:latin typeface="Calibri" pitchFamily="34" charset="0"/>
            </a:endParaRPr>
          </a:p>
        </p:txBody>
      </p:sp>
      <p:sp>
        <p:nvSpPr>
          <p:cNvPr id="205" name="Google Shape;205;p21"/>
          <p:cNvSpPr txBox="1">
            <a:spLocks noGrp="1"/>
          </p:cNvSpPr>
          <p:nvPr>
            <p:ph type="body" idx="2"/>
          </p:nvPr>
        </p:nvSpPr>
        <p:spPr>
          <a:xfrm>
            <a:off x="3558768" y="1773300"/>
            <a:ext cx="25254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MX" b="1" dirty="0" smtClean="0">
                <a:latin typeface="Calibri" pitchFamily="34" charset="0"/>
              </a:rPr>
              <a:t>Iglesia </a:t>
            </a:r>
            <a:endParaRPr b="1" dirty="0" smtClean="0">
              <a:latin typeface="Calibri" pitchFamily="34" charset="0"/>
            </a:endParaRPr>
          </a:p>
          <a:p>
            <a:pPr marL="285750" indent="-285750"/>
            <a:r>
              <a:rPr lang="es-MX" dirty="0" smtClean="0">
                <a:latin typeface="Calibri" pitchFamily="34" charset="0"/>
              </a:rPr>
              <a:t>Capacitadora</a:t>
            </a:r>
          </a:p>
          <a:p>
            <a:pPr marL="285750" indent="-285750"/>
            <a:r>
              <a:rPr lang="es-MX" dirty="0" smtClean="0">
                <a:latin typeface="Calibri" pitchFamily="34" charset="0"/>
              </a:rPr>
              <a:t>Acompañante </a:t>
            </a:r>
          </a:p>
          <a:p>
            <a:pPr marL="285750" indent="-285750"/>
            <a:r>
              <a:rPr lang="es-MX" dirty="0" smtClean="0">
                <a:latin typeface="Calibri" pitchFamily="34" charset="0"/>
              </a:rPr>
              <a:t>Fortalecedora </a:t>
            </a:r>
          </a:p>
          <a:p>
            <a:pPr marL="285750" indent="-285750"/>
            <a:r>
              <a:rPr lang="es-MX" dirty="0" smtClean="0">
                <a:latin typeface="Calibri" pitchFamily="34" charset="0"/>
              </a:rPr>
              <a:t> Empática</a:t>
            </a:r>
          </a:p>
          <a:p>
            <a:pPr marL="285750" indent="-285750"/>
            <a:endParaRPr lang="es-MX" dirty="0" smtClean="0">
              <a:latin typeface="Calibri" pitchFamily="34" charset="0"/>
            </a:endParaRPr>
          </a:p>
          <a:p>
            <a:pPr marL="285750" indent="-285750"/>
            <a:endParaRPr dirty="0">
              <a:latin typeface="Calibri" pitchFamily="34" charset="0"/>
            </a:endParaRPr>
          </a:p>
        </p:txBody>
      </p:sp>
      <p:grpSp>
        <p:nvGrpSpPr>
          <p:cNvPr id="207" name="Google Shape;207;p21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208" name="Google Shape;208;p21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1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1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1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1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1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4" name="Google Shape;214;p2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5" name="Google Shape;205;p21"/>
          <p:cNvSpPr txBox="1">
            <a:spLocks noGrp="1"/>
          </p:cNvSpPr>
          <p:nvPr>
            <p:ph type="body" idx="2"/>
          </p:nvPr>
        </p:nvSpPr>
        <p:spPr>
          <a:xfrm>
            <a:off x="6295072" y="1795314"/>
            <a:ext cx="2669416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MX" b="1" dirty="0" smtClean="0">
                <a:latin typeface="Calibri" pitchFamily="34" charset="0"/>
              </a:rPr>
              <a:t>Yo</a:t>
            </a:r>
            <a:endParaRPr b="1" dirty="0" smtClean="0">
              <a:latin typeface="Calibri" pitchFamily="34" charset="0"/>
            </a:endParaRPr>
          </a:p>
          <a:p>
            <a:pPr marL="285750" indent="-285750"/>
            <a:r>
              <a:rPr lang="es-MX" dirty="0" smtClean="0">
                <a:latin typeface="Calibri" pitchFamily="34" charset="0"/>
              </a:rPr>
              <a:t>Enviado</a:t>
            </a:r>
          </a:p>
          <a:p>
            <a:pPr marL="285750" indent="-285750"/>
            <a:r>
              <a:rPr lang="es-MX" dirty="0" smtClean="0">
                <a:latin typeface="Calibri" pitchFamily="34" charset="0"/>
              </a:rPr>
              <a:t>Receptor del evangelio</a:t>
            </a:r>
          </a:p>
          <a:p>
            <a:pPr marL="285750" indent="-285750"/>
            <a:r>
              <a:rPr lang="es-MX" dirty="0" smtClean="0">
                <a:latin typeface="Calibri" pitchFamily="34" charset="0"/>
              </a:rPr>
              <a:t>Creyente </a:t>
            </a:r>
          </a:p>
          <a:p>
            <a:pPr marL="285750" indent="-285750"/>
            <a:r>
              <a:rPr lang="es-MX" dirty="0" smtClean="0">
                <a:latin typeface="Calibri" pitchFamily="34" charset="0"/>
              </a:rPr>
              <a:t>Conocedor</a:t>
            </a:r>
          </a:p>
          <a:p>
            <a:pPr marL="285750" indent="-285750"/>
            <a:r>
              <a:rPr lang="es-MX" dirty="0" smtClean="0">
                <a:latin typeface="Calibri" pitchFamily="34" charset="0"/>
              </a:rPr>
              <a:t>Capacitado</a:t>
            </a:r>
          </a:p>
          <a:p>
            <a:pPr marL="285750" indent="-285750"/>
            <a:r>
              <a:rPr lang="es-MX" dirty="0" smtClean="0">
                <a:latin typeface="Calibri" pitchFamily="34" charset="0"/>
              </a:rPr>
              <a:t>Hábil</a:t>
            </a:r>
            <a:endParaRPr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5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>
                <a:latin typeface="Calibri" pitchFamily="34" charset="0"/>
              </a:rPr>
              <a:t>Conocimiento personal</a:t>
            </a:r>
            <a:endParaRPr dirty="0">
              <a:latin typeface="Calibri" pitchFamily="34" charset="0"/>
            </a:endParaRPr>
          </a:p>
        </p:txBody>
      </p:sp>
      <p:grpSp>
        <p:nvGrpSpPr>
          <p:cNvPr id="207" name="Google Shape;207;p21"/>
          <p:cNvGrpSpPr/>
          <p:nvPr/>
        </p:nvGrpSpPr>
        <p:grpSpPr>
          <a:xfrm>
            <a:off x="333623" y="861852"/>
            <a:ext cx="366458" cy="366437"/>
            <a:chOff x="1923675" y="1633650"/>
            <a:chExt cx="436000" cy="435975"/>
          </a:xfrm>
        </p:grpSpPr>
        <p:sp>
          <p:nvSpPr>
            <p:cNvPr id="208" name="Google Shape;208;p21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l" t="t" r="r" b="b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1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1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l" t="t" r="r" b="b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1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l" t="t" r="r" b="b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1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l" t="t" r="r" b="b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1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l" t="t" r="r" b="b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4" name="Google Shape;214;p2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4" name="Google Shape;135;p15"/>
          <p:cNvSpPr txBox="1">
            <a:spLocks/>
          </p:cNvSpPr>
          <p:nvPr/>
        </p:nvSpPr>
        <p:spPr>
          <a:xfrm>
            <a:off x="5652120" y="51053"/>
            <a:ext cx="3383360" cy="55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indent="0" algn="r">
              <a:buFont typeface="Nixie One"/>
              <a:buNone/>
            </a:pPr>
            <a:r>
              <a:rPr lang="en-US" sz="1600" b="1" dirty="0" err="1" smtClean="0">
                <a:solidFill>
                  <a:schemeClr val="accent2"/>
                </a:solidFill>
                <a:latin typeface="Calibri" pitchFamily="34" charset="0"/>
              </a:rPr>
              <a:t>Instituto</a:t>
            </a:r>
            <a:r>
              <a:rPr lang="en-US" sz="1600" b="1" dirty="0" smtClean="0">
                <a:solidFill>
                  <a:schemeClr val="accent2"/>
                </a:solidFill>
                <a:latin typeface="Calibri" pitchFamily="34" charset="0"/>
              </a:rPr>
              <a:t> de </a:t>
            </a:r>
            <a:r>
              <a:rPr lang="en-US" sz="1600" b="1" dirty="0" err="1" smtClean="0">
                <a:solidFill>
                  <a:schemeClr val="accent2"/>
                </a:solidFill>
                <a:latin typeface="Calibri" pitchFamily="34" charset="0"/>
              </a:rPr>
              <a:t>Líderes</a:t>
            </a:r>
            <a:r>
              <a:rPr lang="en-US" sz="1600" b="1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latin typeface="Calibri" pitchFamily="34" charset="0"/>
              </a:rPr>
              <a:t>Cristianos</a:t>
            </a:r>
            <a:endParaRPr lang="en-US" sz="1600" b="1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marL="0" indent="0" algn="r">
              <a:buFont typeface="Nixie One"/>
              <a:buNone/>
            </a:pPr>
            <a:endParaRPr lang="en-US" sz="1600" b="1" dirty="0" smtClean="0">
              <a:solidFill>
                <a:srgbClr val="FFFFFF"/>
              </a:solidFill>
            </a:endParaRPr>
          </a:p>
        </p:txBody>
      </p:sp>
      <p:sp>
        <p:nvSpPr>
          <p:cNvPr id="15" name="Google Shape;157;p18"/>
          <p:cNvSpPr txBox="1">
            <a:spLocks/>
          </p:cNvSpPr>
          <p:nvPr/>
        </p:nvSpPr>
        <p:spPr>
          <a:xfrm>
            <a:off x="596174" y="1707654"/>
            <a:ext cx="3791766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lang="es-MX" sz="240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algn="ctr"/>
            <a:r>
              <a:rPr lang="es-MX" sz="2400" dirty="0" smtClean="0">
                <a:solidFill>
                  <a:schemeClr val="accent1"/>
                </a:solidFill>
                <a:latin typeface="Calibri" pitchFamily="34" charset="0"/>
              </a:rPr>
              <a:t>¿De qué sirve conocer nuestras habilidades y limitaciones?</a:t>
            </a:r>
          </a:p>
          <a:p>
            <a:pPr algn="ctr"/>
            <a:endParaRPr lang="es-MX" sz="2400" dirty="0">
              <a:solidFill>
                <a:schemeClr val="accent1"/>
              </a:solidFill>
              <a:latin typeface="Calibri" pitchFamily="34" charset="0"/>
            </a:endParaRPr>
          </a:p>
          <a:p>
            <a:pPr algn="ctr"/>
            <a:r>
              <a:rPr lang="es-MX" sz="2400" dirty="0" smtClean="0">
                <a:solidFill>
                  <a:schemeClr val="accent1"/>
                </a:solidFill>
                <a:latin typeface="Calibri" pitchFamily="34" charset="0"/>
              </a:rPr>
              <a:t>Nunca para gloriarnos, sino para ir y cumplir la misión de una mejor manera</a:t>
            </a:r>
          </a:p>
          <a:p>
            <a:pPr algn="ctr"/>
            <a:endParaRPr lang="es-MX" sz="2400" dirty="0">
              <a:solidFill>
                <a:schemeClr val="accent1"/>
              </a:solidFill>
              <a:latin typeface="Calibri" pitchFamily="34" charset="0"/>
            </a:endParaRPr>
          </a:p>
          <a:p>
            <a:pPr algn="ctr"/>
            <a:endParaRPr lang="es-MX" sz="240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marL="342900" indent="-342900" algn="ctr">
              <a:buFont typeface="Arial" pitchFamily="34" charset="0"/>
              <a:buChar char="•"/>
            </a:pPr>
            <a:endParaRPr lang="es-MX" sz="2400" dirty="0" smtClean="0">
              <a:solidFill>
                <a:schemeClr val="accent1"/>
              </a:solidFill>
              <a:latin typeface="Calibri" pitchFamily="34" charset="0"/>
            </a:endParaRPr>
          </a:p>
        </p:txBody>
      </p:sp>
      <p:grpSp>
        <p:nvGrpSpPr>
          <p:cNvPr id="35" name="Google Shape;1237;p49"/>
          <p:cNvGrpSpPr/>
          <p:nvPr/>
        </p:nvGrpSpPr>
        <p:grpSpPr>
          <a:xfrm>
            <a:off x="5076056" y="463417"/>
            <a:ext cx="3600408" cy="4485862"/>
            <a:chOff x="1582665" y="1011072"/>
            <a:chExt cx="584040" cy="720221"/>
          </a:xfrm>
        </p:grpSpPr>
        <p:sp>
          <p:nvSpPr>
            <p:cNvPr id="36" name="Google Shape;1238;p49"/>
            <p:cNvSpPr/>
            <p:nvPr/>
          </p:nvSpPr>
          <p:spPr>
            <a:xfrm>
              <a:off x="1638485" y="1571653"/>
              <a:ext cx="449564" cy="159640"/>
            </a:xfrm>
            <a:custGeom>
              <a:avLst/>
              <a:gdLst/>
              <a:ahLst/>
              <a:cxnLst/>
              <a:rect l="l" t="t" r="r" b="b"/>
              <a:pathLst>
                <a:path w="767" h="273" extrusionOk="0">
                  <a:moveTo>
                    <a:pt x="8" y="71"/>
                  </a:moveTo>
                  <a:cubicBezTo>
                    <a:pt x="26" y="131"/>
                    <a:pt x="228" y="66"/>
                    <a:pt x="244" y="81"/>
                  </a:cubicBezTo>
                  <a:cubicBezTo>
                    <a:pt x="269" y="104"/>
                    <a:pt x="240" y="171"/>
                    <a:pt x="254" y="194"/>
                  </a:cubicBezTo>
                  <a:cubicBezTo>
                    <a:pt x="274" y="228"/>
                    <a:pt x="588" y="273"/>
                    <a:pt x="743" y="165"/>
                  </a:cubicBezTo>
                  <a:cubicBezTo>
                    <a:pt x="767" y="149"/>
                    <a:pt x="749" y="103"/>
                    <a:pt x="751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0" y="17"/>
                    <a:pt x="0" y="43"/>
                    <a:pt x="8" y="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1239;p49"/>
            <p:cNvSpPr/>
            <p:nvPr/>
          </p:nvSpPr>
          <p:spPr>
            <a:xfrm>
              <a:off x="1590507" y="1435245"/>
              <a:ext cx="515072" cy="136407"/>
            </a:xfrm>
            <a:custGeom>
              <a:avLst/>
              <a:gdLst/>
              <a:ahLst/>
              <a:cxnLst/>
              <a:rect l="l" t="t" r="r" b="b"/>
              <a:pathLst>
                <a:path w="879" h="233" extrusionOk="0">
                  <a:moveTo>
                    <a:pt x="75" y="52"/>
                  </a:moveTo>
                  <a:cubicBezTo>
                    <a:pt x="81" y="64"/>
                    <a:pt x="64" y="89"/>
                    <a:pt x="66" y="104"/>
                  </a:cubicBezTo>
                  <a:cubicBezTo>
                    <a:pt x="68" y="117"/>
                    <a:pt x="105" y="132"/>
                    <a:pt x="105" y="132"/>
                  </a:cubicBezTo>
                  <a:cubicBezTo>
                    <a:pt x="105" y="132"/>
                    <a:pt x="78" y="157"/>
                    <a:pt x="77" y="169"/>
                  </a:cubicBezTo>
                  <a:cubicBezTo>
                    <a:pt x="76" y="182"/>
                    <a:pt x="101" y="204"/>
                    <a:pt x="101" y="218"/>
                  </a:cubicBezTo>
                  <a:cubicBezTo>
                    <a:pt x="102" y="221"/>
                    <a:pt x="100" y="227"/>
                    <a:pt x="98" y="233"/>
                  </a:cubicBezTo>
                  <a:cubicBezTo>
                    <a:pt x="833" y="233"/>
                    <a:pt x="833" y="233"/>
                    <a:pt x="833" y="233"/>
                  </a:cubicBezTo>
                  <a:cubicBezTo>
                    <a:pt x="834" y="202"/>
                    <a:pt x="837" y="167"/>
                    <a:pt x="843" y="126"/>
                  </a:cubicBezTo>
                  <a:cubicBezTo>
                    <a:pt x="850" y="80"/>
                    <a:pt x="863" y="39"/>
                    <a:pt x="87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20"/>
                    <a:pt x="65" y="34"/>
                    <a:pt x="75" y="5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1240;p49"/>
            <p:cNvSpPr/>
            <p:nvPr/>
          </p:nvSpPr>
          <p:spPr>
            <a:xfrm>
              <a:off x="1582665" y="1299068"/>
              <a:ext cx="576890" cy="136177"/>
            </a:xfrm>
            <a:custGeom>
              <a:avLst/>
              <a:gdLst/>
              <a:ahLst/>
              <a:cxnLst/>
              <a:rect l="l" t="t" r="r" b="b"/>
              <a:pathLst>
                <a:path w="984" h="233" extrusionOk="0">
                  <a:moveTo>
                    <a:pt x="984" y="0"/>
                  </a:moveTo>
                  <a:cubicBezTo>
                    <a:pt x="119" y="0"/>
                    <a:pt x="119" y="0"/>
                    <a:pt x="119" y="0"/>
                  </a:cubicBezTo>
                  <a:cubicBezTo>
                    <a:pt x="121" y="7"/>
                    <a:pt x="122" y="14"/>
                    <a:pt x="121" y="20"/>
                  </a:cubicBezTo>
                  <a:cubicBezTo>
                    <a:pt x="115" y="71"/>
                    <a:pt x="3" y="151"/>
                    <a:pt x="1" y="207"/>
                  </a:cubicBezTo>
                  <a:cubicBezTo>
                    <a:pt x="0" y="217"/>
                    <a:pt x="5" y="225"/>
                    <a:pt x="13" y="233"/>
                  </a:cubicBezTo>
                  <a:cubicBezTo>
                    <a:pt x="892" y="233"/>
                    <a:pt x="892" y="233"/>
                    <a:pt x="892" y="233"/>
                  </a:cubicBezTo>
                  <a:cubicBezTo>
                    <a:pt x="910" y="190"/>
                    <a:pt x="932" y="150"/>
                    <a:pt x="954" y="106"/>
                  </a:cubicBezTo>
                  <a:cubicBezTo>
                    <a:pt x="965" y="83"/>
                    <a:pt x="977" y="45"/>
                    <a:pt x="9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1241;p49"/>
            <p:cNvSpPr/>
            <p:nvPr/>
          </p:nvSpPr>
          <p:spPr>
            <a:xfrm>
              <a:off x="1665934" y="1011072"/>
              <a:ext cx="484393" cy="151589"/>
            </a:xfrm>
            <a:custGeom>
              <a:avLst/>
              <a:gdLst/>
              <a:ahLst/>
              <a:cxnLst/>
              <a:rect l="l" t="t" r="r" b="b"/>
              <a:pathLst>
                <a:path w="826" h="259" extrusionOk="0">
                  <a:moveTo>
                    <a:pt x="691" y="105"/>
                  </a:moveTo>
                  <a:cubicBezTo>
                    <a:pt x="485" y="0"/>
                    <a:pt x="280" y="20"/>
                    <a:pt x="171" y="77"/>
                  </a:cubicBezTo>
                  <a:cubicBezTo>
                    <a:pt x="84" y="123"/>
                    <a:pt x="31" y="190"/>
                    <a:pt x="0" y="259"/>
                  </a:cubicBezTo>
                  <a:cubicBezTo>
                    <a:pt x="826" y="259"/>
                    <a:pt x="826" y="259"/>
                    <a:pt x="826" y="259"/>
                  </a:cubicBezTo>
                  <a:cubicBezTo>
                    <a:pt x="803" y="196"/>
                    <a:pt x="762" y="140"/>
                    <a:pt x="691" y="10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1242;p49"/>
            <p:cNvSpPr/>
            <p:nvPr/>
          </p:nvSpPr>
          <p:spPr>
            <a:xfrm>
              <a:off x="1639639" y="1162661"/>
              <a:ext cx="527066" cy="136407"/>
            </a:xfrm>
            <a:custGeom>
              <a:avLst/>
              <a:gdLst/>
              <a:ahLst/>
              <a:cxnLst/>
              <a:rect l="l" t="t" r="r" b="b"/>
              <a:pathLst>
                <a:path w="899" h="233" extrusionOk="0">
                  <a:moveTo>
                    <a:pt x="871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20" y="53"/>
                    <a:pt x="9" y="106"/>
                    <a:pt x="4" y="150"/>
                  </a:cubicBezTo>
                  <a:cubicBezTo>
                    <a:pt x="0" y="184"/>
                    <a:pt x="15" y="210"/>
                    <a:pt x="22" y="233"/>
                  </a:cubicBezTo>
                  <a:cubicBezTo>
                    <a:pt x="887" y="233"/>
                    <a:pt x="887" y="233"/>
                    <a:pt x="887" y="233"/>
                  </a:cubicBezTo>
                  <a:cubicBezTo>
                    <a:pt x="898" y="163"/>
                    <a:pt x="899" y="77"/>
                    <a:pt x="8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" name="Google Shape;203;p21"/>
          <p:cNvSpPr txBox="1">
            <a:spLocks/>
          </p:cNvSpPr>
          <p:nvPr/>
        </p:nvSpPr>
        <p:spPr>
          <a:xfrm>
            <a:off x="5753077" y="555526"/>
            <a:ext cx="2563339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s-MX" dirty="0" smtClean="0">
                <a:latin typeface="Calibri" pitchFamily="34" charset="0"/>
              </a:rPr>
              <a:t>Conocimiento del evangelio</a:t>
            </a:r>
          </a:p>
        </p:txBody>
      </p:sp>
      <p:sp>
        <p:nvSpPr>
          <p:cNvPr id="41" name="Google Shape;203;p21"/>
          <p:cNvSpPr txBox="1">
            <a:spLocks/>
          </p:cNvSpPr>
          <p:nvPr/>
        </p:nvSpPr>
        <p:spPr>
          <a:xfrm>
            <a:off x="5825085" y="1327026"/>
            <a:ext cx="2563339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s-MX" dirty="0" smtClean="0">
                <a:latin typeface="Calibri" pitchFamily="34" charset="0"/>
              </a:rPr>
              <a:t>Fe y espiritualidad</a:t>
            </a:r>
          </a:p>
        </p:txBody>
      </p:sp>
      <p:sp>
        <p:nvSpPr>
          <p:cNvPr id="42" name="Google Shape;203;p21"/>
          <p:cNvSpPr txBox="1">
            <a:spLocks/>
          </p:cNvSpPr>
          <p:nvPr/>
        </p:nvSpPr>
        <p:spPr>
          <a:xfrm>
            <a:off x="5537053" y="2139702"/>
            <a:ext cx="2563339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s-MX" dirty="0" smtClean="0">
                <a:latin typeface="Calibri" pitchFamily="34" charset="0"/>
              </a:rPr>
              <a:t>Dones y ministerios</a:t>
            </a:r>
          </a:p>
        </p:txBody>
      </p:sp>
      <p:sp>
        <p:nvSpPr>
          <p:cNvPr id="43" name="Google Shape;203;p21"/>
          <p:cNvSpPr txBox="1">
            <a:spLocks/>
          </p:cNvSpPr>
          <p:nvPr/>
        </p:nvSpPr>
        <p:spPr>
          <a:xfrm>
            <a:off x="5537053" y="3003798"/>
            <a:ext cx="2563339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s-MX" dirty="0" smtClean="0">
                <a:latin typeface="Calibri" pitchFamily="34" charset="0"/>
              </a:rPr>
              <a:t>Habilidades personales</a:t>
            </a:r>
          </a:p>
        </p:txBody>
      </p:sp>
      <p:sp>
        <p:nvSpPr>
          <p:cNvPr id="44" name="Google Shape;203;p21"/>
          <p:cNvSpPr txBox="1">
            <a:spLocks/>
          </p:cNvSpPr>
          <p:nvPr/>
        </p:nvSpPr>
        <p:spPr>
          <a:xfrm>
            <a:off x="5905477" y="3795886"/>
            <a:ext cx="2563339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 i="0" u="none" strike="noStrike" cap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s-MX" dirty="0" smtClean="0">
                <a:latin typeface="Calibri" pitchFamily="34" charset="0"/>
              </a:rPr>
              <a:t>Experiencia </a:t>
            </a:r>
            <a:br>
              <a:rPr lang="es-MX" dirty="0" smtClean="0">
                <a:latin typeface="Calibri" pitchFamily="34" charset="0"/>
              </a:rPr>
            </a:br>
            <a:r>
              <a:rPr lang="es-MX" dirty="0" smtClean="0">
                <a:latin typeface="Calibri" pitchFamily="34" charset="0"/>
              </a:rPr>
              <a:t>personal</a:t>
            </a:r>
          </a:p>
        </p:txBody>
      </p:sp>
    </p:spTree>
    <p:extLst>
      <p:ext uri="{BB962C8B-B14F-4D97-AF65-F5344CB8AC3E}">
        <p14:creationId xmlns:p14="http://schemas.microsoft.com/office/powerpoint/2010/main" val="215762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44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 smtClean="0">
                <a:latin typeface="Calibri" pitchFamily="34" charset="0"/>
              </a:rPr>
              <a:t>Evangelismo y el Yo</a:t>
            </a:r>
            <a:endParaRPr b="0" dirty="0">
              <a:latin typeface="Calibri" pitchFamily="34" charset="0"/>
            </a:endParaRPr>
          </a:p>
        </p:txBody>
      </p:sp>
      <p:sp>
        <p:nvSpPr>
          <p:cNvPr id="588" name="Google Shape;588;p44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609" name="Google Shape;609;p44"/>
          <p:cNvSpPr/>
          <p:nvPr/>
        </p:nvSpPr>
        <p:spPr>
          <a:xfrm>
            <a:off x="402114" y="902029"/>
            <a:ext cx="286082" cy="286082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135;p15"/>
          <p:cNvSpPr txBox="1">
            <a:spLocks/>
          </p:cNvSpPr>
          <p:nvPr/>
        </p:nvSpPr>
        <p:spPr>
          <a:xfrm>
            <a:off x="5652120" y="51053"/>
            <a:ext cx="3383360" cy="55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indent="0" algn="r">
              <a:buFont typeface="Nixie One"/>
              <a:buNone/>
            </a:pPr>
            <a:r>
              <a:rPr lang="en-US" sz="1600" b="1" dirty="0" err="1" smtClean="0">
                <a:solidFill>
                  <a:schemeClr val="accent2"/>
                </a:solidFill>
                <a:latin typeface="Calibri" pitchFamily="34" charset="0"/>
              </a:rPr>
              <a:t>Instituto</a:t>
            </a:r>
            <a:r>
              <a:rPr lang="en-US" sz="1600" b="1" dirty="0" smtClean="0">
                <a:solidFill>
                  <a:schemeClr val="accent2"/>
                </a:solidFill>
                <a:latin typeface="Calibri" pitchFamily="34" charset="0"/>
              </a:rPr>
              <a:t> de </a:t>
            </a:r>
            <a:r>
              <a:rPr lang="en-US" sz="1600" b="1" dirty="0" err="1" smtClean="0">
                <a:solidFill>
                  <a:schemeClr val="accent2"/>
                </a:solidFill>
                <a:latin typeface="Calibri" pitchFamily="34" charset="0"/>
              </a:rPr>
              <a:t>Líderes</a:t>
            </a:r>
            <a:r>
              <a:rPr lang="en-US" sz="1600" b="1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latin typeface="Calibri" pitchFamily="34" charset="0"/>
              </a:rPr>
              <a:t>Cristianos</a:t>
            </a:r>
            <a:endParaRPr lang="en-US" sz="1600" b="1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marL="0" indent="0" algn="r">
              <a:buFont typeface="Nixie One"/>
              <a:buNone/>
            </a:pPr>
            <a:endParaRPr lang="en-US" sz="1600" b="1" dirty="0" smtClean="0">
              <a:solidFill>
                <a:srgbClr val="FFFFFF"/>
              </a:solidFill>
            </a:endParaRPr>
          </a:p>
        </p:txBody>
      </p:sp>
      <p:sp>
        <p:nvSpPr>
          <p:cNvPr id="8" name="Google Shape;220;p22"/>
          <p:cNvSpPr txBox="1">
            <a:spLocks/>
          </p:cNvSpPr>
          <p:nvPr/>
        </p:nvSpPr>
        <p:spPr>
          <a:xfrm>
            <a:off x="4608512" y="1783298"/>
            <a:ext cx="4427984" cy="302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2400" dirty="0" smtClean="0">
                <a:latin typeface="Calibri" pitchFamily="34" charset="0"/>
              </a:rPr>
              <a:t>Inseguridades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es-MX" sz="2400" dirty="0" smtClean="0">
              <a:latin typeface="Calibri" pitchFamily="34" charset="0"/>
            </a:endParaRPr>
          </a:p>
          <a:p>
            <a:pPr indent="-457200">
              <a:buFont typeface="Arial" pitchFamily="34" charset="0"/>
              <a:buChar char="•"/>
            </a:pPr>
            <a:r>
              <a:rPr lang="es-MX" sz="2000" dirty="0" smtClean="0">
                <a:latin typeface="Calibri" pitchFamily="34" charset="0"/>
              </a:rPr>
              <a:t>Ayudan a crear estrategias</a:t>
            </a:r>
          </a:p>
          <a:p>
            <a:pPr indent="-457200">
              <a:buFont typeface="Arial" pitchFamily="34" charset="0"/>
              <a:buChar char="•"/>
            </a:pPr>
            <a:r>
              <a:rPr lang="es-MX" sz="2000" dirty="0" smtClean="0">
                <a:latin typeface="Calibri" pitchFamily="34" charset="0"/>
              </a:rPr>
              <a:t>Son complementadas por la iglesia</a:t>
            </a:r>
          </a:p>
          <a:p>
            <a:pPr indent="-457200">
              <a:buFont typeface="Arial" pitchFamily="34" charset="0"/>
              <a:buChar char="•"/>
            </a:pPr>
            <a:r>
              <a:rPr lang="es-MX" sz="2000" dirty="0" smtClean="0">
                <a:latin typeface="Calibri" pitchFamily="34" charset="0"/>
              </a:rPr>
              <a:t>Son oportunidad de mejorar</a:t>
            </a:r>
          </a:p>
          <a:p>
            <a:pPr indent="-457200">
              <a:buFont typeface="Arial" pitchFamily="34" charset="0"/>
              <a:buChar char="•"/>
            </a:pPr>
            <a:r>
              <a:rPr lang="es-MX" sz="2000" dirty="0" smtClean="0">
                <a:latin typeface="Calibri" pitchFamily="34" charset="0"/>
              </a:rPr>
              <a:t>Son muestra de nuestra humanidad</a:t>
            </a:r>
          </a:p>
          <a:p>
            <a:pPr indent="-457200">
              <a:buFont typeface="Arial" pitchFamily="34" charset="0"/>
              <a:buChar char="•"/>
            </a:pPr>
            <a:r>
              <a:rPr lang="es-MX" sz="2000" dirty="0" smtClean="0">
                <a:latin typeface="Calibri" pitchFamily="34" charset="0"/>
              </a:rPr>
              <a:t>Demuestran la dependencia de Dios</a:t>
            </a:r>
          </a:p>
        </p:txBody>
      </p:sp>
      <p:sp>
        <p:nvSpPr>
          <p:cNvPr id="9" name="Google Shape;220;p22"/>
          <p:cNvSpPr txBox="1">
            <a:spLocks/>
          </p:cNvSpPr>
          <p:nvPr/>
        </p:nvSpPr>
        <p:spPr>
          <a:xfrm>
            <a:off x="395536" y="1779662"/>
            <a:ext cx="4176464" cy="302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2400" dirty="0" smtClean="0">
                <a:latin typeface="Calibri" pitchFamily="34" charset="0"/>
              </a:rPr>
              <a:t>Seguridades</a:t>
            </a:r>
          </a:p>
          <a:p>
            <a:pPr algn="ctr"/>
            <a:endParaRPr lang="es-MX" sz="2400" dirty="0" smtClean="0">
              <a:latin typeface="Calibri" pitchFamily="34" charset="0"/>
            </a:endParaRPr>
          </a:p>
          <a:p>
            <a:pPr indent="-457200">
              <a:buFont typeface="Arial" pitchFamily="34" charset="0"/>
              <a:buChar char="•"/>
            </a:pPr>
            <a:r>
              <a:rPr lang="es-MX" sz="2000" dirty="0" smtClean="0">
                <a:latin typeface="Calibri" pitchFamily="34" charset="0"/>
              </a:rPr>
              <a:t>Afirman el valor para evangelizar</a:t>
            </a:r>
          </a:p>
          <a:p>
            <a:pPr indent="-457200">
              <a:buFont typeface="Arial" pitchFamily="34" charset="0"/>
              <a:buChar char="•"/>
            </a:pPr>
            <a:r>
              <a:rPr lang="es-MX" sz="2000" dirty="0" smtClean="0">
                <a:latin typeface="Calibri" pitchFamily="34" charset="0"/>
              </a:rPr>
              <a:t>Son apoyo personal</a:t>
            </a:r>
          </a:p>
          <a:p>
            <a:pPr indent="-457200">
              <a:buFont typeface="Arial" pitchFamily="34" charset="0"/>
              <a:buChar char="•"/>
            </a:pPr>
            <a:r>
              <a:rPr lang="es-MX" sz="2000" dirty="0" smtClean="0">
                <a:latin typeface="Calibri" pitchFamily="34" charset="0"/>
              </a:rPr>
              <a:t>Son de apoyo a otros</a:t>
            </a:r>
          </a:p>
          <a:p>
            <a:pPr indent="-457200">
              <a:buFont typeface="Arial" pitchFamily="34" charset="0"/>
              <a:buChar char="•"/>
            </a:pPr>
            <a:r>
              <a:rPr lang="es-MX" sz="2000" dirty="0" smtClean="0">
                <a:latin typeface="Calibri" pitchFamily="34" charset="0"/>
              </a:rPr>
              <a:t>Facilitan la labor</a:t>
            </a:r>
          </a:p>
          <a:p>
            <a:pPr indent="-457200">
              <a:buFont typeface="Arial" pitchFamily="34" charset="0"/>
              <a:buChar char="•"/>
            </a:pPr>
            <a:r>
              <a:rPr lang="es-MX" sz="2000" dirty="0" smtClean="0">
                <a:latin typeface="Calibri" pitchFamily="34" charset="0"/>
              </a:rPr>
              <a:t>Son vistas por los demás</a:t>
            </a:r>
          </a:p>
          <a:p>
            <a:pPr indent="-457200">
              <a:buFont typeface="Arial" pitchFamily="34" charset="0"/>
              <a:buChar char="•"/>
            </a:pPr>
            <a:endParaRPr lang="es-MX" sz="2000" dirty="0" smtClean="0">
              <a:latin typeface="Calibri" pitchFamily="34" charset="0"/>
            </a:endParaRPr>
          </a:p>
          <a:p>
            <a:pPr indent="-457200">
              <a:buFont typeface="Arial"/>
              <a:buAutoNum type="arabicPeriod"/>
            </a:pPr>
            <a:endParaRPr lang="es-MX" sz="20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7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2"/>
          <p:cNvSpPr txBox="1">
            <a:spLocks noGrp="1"/>
          </p:cNvSpPr>
          <p:nvPr>
            <p:ph type="title"/>
          </p:nvPr>
        </p:nvSpPr>
        <p:spPr>
          <a:xfrm>
            <a:off x="1146024" y="530725"/>
            <a:ext cx="3425289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>
                <a:latin typeface="Calibri" pitchFamily="34" charset="0"/>
              </a:rPr>
              <a:t>Dedique unos momentos…</a:t>
            </a:r>
            <a:endParaRPr dirty="0">
              <a:latin typeface="Calibri" pitchFamily="34" charset="0"/>
            </a:endParaRPr>
          </a:p>
        </p:txBody>
      </p:sp>
      <p:sp>
        <p:nvSpPr>
          <p:cNvPr id="220" name="Google Shape;220;p22"/>
          <p:cNvSpPr txBox="1">
            <a:spLocks noGrp="1"/>
          </p:cNvSpPr>
          <p:nvPr>
            <p:ph type="body" idx="1"/>
          </p:nvPr>
        </p:nvSpPr>
        <p:spPr>
          <a:xfrm>
            <a:off x="4572000" y="1063218"/>
            <a:ext cx="4608512" cy="302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s-MX" sz="2000" dirty="0" smtClean="0">
                <a:latin typeface="Calibri" pitchFamily="34" charset="0"/>
              </a:rPr>
              <a:t>¿Cuáles son sus cualidades, virtudes y fortalezas para evangelizar?</a:t>
            </a:r>
          </a:p>
          <a:p>
            <a:pPr marL="0" indent="0" algn="ctr">
              <a:buNone/>
            </a:pPr>
            <a:endParaRPr lang="es-MX" sz="2000" dirty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es-MX" sz="2000" dirty="0" smtClean="0">
                <a:latin typeface="Calibri" pitchFamily="34" charset="0"/>
              </a:rPr>
              <a:t>¿Cómo le ayudan en el cumplimiento de la labor evangelística y ayuda a otros a cumplir la gran comisión?</a:t>
            </a:r>
          </a:p>
          <a:p>
            <a:pPr marL="0" indent="0" algn="ctr">
              <a:buNone/>
            </a:pPr>
            <a:endParaRPr lang="es-MX" sz="2000" dirty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es-MX" sz="2000" dirty="0" smtClean="0">
                <a:latin typeface="Calibri" pitchFamily="34" charset="0"/>
              </a:rPr>
              <a:t>¿Cuáles son sus debilidades e inseguridades ante el evangelismo?</a:t>
            </a:r>
          </a:p>
        </p:txBody>
      </p:sp>
      <p:pic>
        <p:nvPicPr>
          <p:cNvPr id="221" name="Google Shape;221;p22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563638"/>
            <a:ext cx="4320480" cy="357986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2" name="Google Shape;222;p22"/>
          <p:cNvGrpSpPr/>
          <p:nvPr/>
        </p:nvGrpSpPr>
        <p:grpSpPr>
          <a:xfrm>
            <a:off x="371633" y="913341"/>
            <a:ext cx="316516" cy="263466"/>
            <a:chOff x="1247825" y="322750"/>
            <a:chExt cx="443300" cy="369000"/>
          </a:xfrm>
        </p:grpSpPr>
        <p:sp>
          <p:nvSpPr>
            <p:cNvPr id="223" name="Google Shape;223;p22"/>
            <p:cNvSpPr/>
            <p:nvPr/>
          </p:nvSpPr>
          <p:spPr>
            <a:xfrm>
              <a:off x="1247825" y="322750"/>
              <a:ext cx="443300" cy="369000"/>
            </a:xfrm>
            <a:custGeom>
              <a:avLst/>
              <a:gdLst/>
              <a:ahLst/>
              <a:cxnLst/>
              <a:rect l="l" t="t" r="r" b="b"/>
              <a:pathLst>
                <a:path w="17732" h="14760" fill="none" extrusionOk="0">
                  <a:moveTo>
                    <a:pt x="16952" y="2558"/>
                  </a:moveTo>
                  <a:lnTo>
                    <a:pt x="13664" y="2558"/>
                  </a:lnTo>
                  <a:lnTo>
                    <a:pt x="13226" y="755"/>
                  </a:lnTo>
                  <a:lnTo>
                    <a:pt x="13226" y="755"/>
                  </a:lnTo>
                  <a:lnTo>
                    <a:pt x="13177" y="609"/>
                  </a:lnTo>
                  <a:lnTo>
                    <a:pt x="13104" y="463"/>
                  </a:lnTo>
                  <a:lnTo>
                    <a:pt x="13006" y="317"/>
                  </a:lnTo>
                  <a:lnTo>
                    <a:pt x="12885" y="220"/>
                  </a:lnTo>
                  <a:lnTo>
                    <a:pt x="12739" y="122"/>
                  </a:lnTo>
                  <a:lnTo>
                    <a:pt x="12592" y="49"/>
                  </a:lnTo>
                  <a:lnTo>
                    <a:pt x="12446" y="0"/>
                  </a:lnTo>
                  <a:lnTo>
                    <a:pt x="12276" y="0"/>
                  </a:lnTo>
                  <a:lnTo>
                    <a:pt x="5456" y="0"/>
                  </a:lnTo>
                  <a:lnTo>
                    <a:pt x="5456" y="0"/>
                  </a:lnTo>
                  <a:lnTo>
                    <a:pt x="5286" y="0"/>
                  </a:lnTo>
                  <a:lnTo>
                    <a:pt x="5140" y="49"/>
                  </a:lnTo>
                  <a:lnTo>
                    <a:pt x="4994" y="122"/>
                  </a:lnTo>
                  <a:lnTo>
                    <a:pt x="4848" y="220"/>
                  </a:lnTo>
                  <a:lnTo>
                    <a:pt x="4726" y="317"/>
                  </a:lnTo>
                  <a:lnTo>
                    <a:pt x="4628" y="463"/>
                  </a:lnTo>
                  <a:lnTo>
                    <a:pt x="4555" y="609"/>
                  </a:lnTo>
                  <a:lnTo>
                    <a:pt x="4507" y="755"/>
                  </a:lnTo>
                  <a:lnTo>
                    <a:pt x="4068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558"/>
                  </a:lnTo>
                  <a:lnTo>
                    <a:pt x="3240" y="2460"/>
                  </a:lnTo>
                  <a:lnTo>
                    <a:pt x="3216" y="2363"/>
                  </a:lnTo>
                  <a:lnTo>
                    <a:pt x="3167" y="2290"/>
                  </a:lnTo>
                  <a:lnTo>
                    <a:pt x="3094" y="2217"/>
                  </a:lnTo>
                  <a:lnTo>
                    <a:pt x="3045" y="2144"/>
                  </a:lnTo>
                  <a:lnTo>
                    <a:pt x="2948" y="2119"/>
                  </a:lnTo>
                  <a:lnTo>
                    <a:pt x="2850" y="2071"/>
                  </a:lnTo>
                  <a:lnTo>
                    <a:pt x="2753" y="2071"/>
                  </a:lnTo>
                  <a:lnTo>
                    <a:pt x="2047" y="2071"/>
                  </a:lnTo>
                  <a:lnTo>
                    <a:pt x="2047" y="2071"/>
                  </a:lnTo>
                  <a:lnTo>
                    <a:pt x="1949" y="2071"/>
                  </a:lnTo>
                  <a:lnTo>
                    <a:pt x="1852" y="2119"/>
                  </a:lnTo>
                  <a:lnTo>
                    <a:pt x="1779" y="2144"/>
                  </a:lnTo>
                  <a:lnTo>
                    <a:pt x="1706" y="2217"/>
                  </a:lnTo>
                  <a:lnTo>
                    <a:pt x="1633" y="2290"/>
                  </a:lnTo>
                  <a:lnTo>
                    <a:pt x="1608" y="2363"/>
                  </a:lnTo>
                  <a:lnTo>
                    <a:pt x="1560" y="2460"/>
                  </a:lnTo>
                  <a:lnTo>
                    <a:pt x="1560" y="2558"/>
                  </a:lnTo>
                  <a:lnTo>
                    <a:pt x="1560" y="2558"/>
                  </a:lnTo>
                  <a:lnTo>
                    <a:pt x="780" y="2558"/>
                  </a:lnTo>
                  <a:lnTo>
                    <a:pt x="780" y="2558"/>
                  </a:lnTo>
                  <a:lnTo>
                    <a:pt x="634" y="2582"/>
                  </a:lnTo>
                  <a:lnTo>
                    <a:pt x="488" y="2631"/>
                  </a:lnTo>
                  <a:lnTo>
                    <a:pt x="342" y="2679"/>
                  </a:lnTo>
                  <a:lnTo>
                    <a:pt x="220" y="2777"/>
                  </a:lnTo>
                  <a:lnTo>
                    <a:pt x="123" y="2899"/>
                  </a:lnTo>
                  <a:lnTo>
                    <a:pt x="74" y="3045"/>
                  </a:lnTo>
                  <a:lnTo>
                    <a:pt x="25" y="3191"/>
                  </a:lnTo>
                  <a:lnTo>
                    <a:pt x="1" y="3337"/>
                  </a:lnTo>
                  <a:lnTo>
                    <a:pt x="1" y="13980"/>
                  </a:lnTo>
                  <a:lnTo>
                    <a:pt x="1" y="13980"/>
                  </a:lnTo>
                  <a:lnTo>
                    <a:pt x="25" y="14151"/>
                  </a:lnTo>
                  <a:lnTo>
                    <a:pt x="74" y="14297"/>
                  </a:lnTo>
                  <a:lnTo>
                    <a:pt x="123" y="14418"/>
                  </a:lnTo>
                  <a:lnTo>
                    <a:pt x="220" y="14540"/>
                  </a:lnTo>
                  <a:lnTo>
                    <a:pt x="342" y="14638"/>
                  </a:lnTo>
                  <a:lnTo>
                    <a:pt x="488" y="14711"/>
                  </a:lnTo>
                  <a:lnTo>
                    <a:pt x="634" y="14759"/>
                  </a:lnTo>
                  <a:lnTo>
                    <a:pt x="780" y="14759"/>
                  </a:lnTo>
                  <a:lnTo>
                    <a:pt x="16952" y="14759"/>
                  </a:lnTo>
                  <a:lnTo>
                    <a:pt x="16952" y="14759"/>
                  </a:lnTo>
                  <a:lnTo>
                    <a:pt x="17098" y="14759"/>
                  </a:lnTo>
                  <a:lnTo>
                    <a:pt x="17244" y="14711"/>
                  </a:lnTo>
                  <a:lnTo>
                    <a:pt x="17390" y="14638"/>
                  </a:lnTo>
                  <a:lnTo>
                    <a:pt x="17512" y="14540"/>
                  </a:lnTo>
                  <a:lnTo>
                    <a:pt x="17610" y="14418"/>
                  </a:lnTo>
                  <a:lnTo>
                    <a:pt x="17658" y="14297"/>
                  </a:lnTo>
                  <a:lnTo>
                    <a:pt x="17707" y="14151"/>
                  </a:lnTo>
                  <a:lnTo>
                    <a:pt x="17731" y="13980"/>
                  </a:lnTo>
                  <a:lnTo>
                    <a:pt x="17731" y="3337"/>
                  </a:lnTo>
                  <a:lnTo>
                    <a:pt x="17731" y="3337"/>
                  </a:lnTo>
                  <a:lnTo>
                    <a:pt x="17707" y="3191"/>
                  </a:lnTo>
                  <a:lnTo>
                    <a:pt x="17658" y="3045"/>
                  </a:lnTo>
                  <a:lnTo>
                    <a:pt x="17610" y="2899"/>
                  </a:lnTo>
                  <a:lnTo>
                    <a:pt x="17512" y="2777"/>
                  </a:lnTo>
                  <a:lnTo>
                    <a:pt x="17390" y="2679"/>
                  </a:lnTo>
                  <a:lnTo>
                    <a:pt x="17244" y="2631"/>
                  </a:lnTo>
                  <a:lnTo>
                    <a:pt x="17098" y="2582"/>
                  </a:lnTo>
                  <a:lnTo>
                    <a:pt x="16952" y="2558"/>
                  </a:lnTo>
                  <a:lnTo>
                    <a:pt x="16952" y="2558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2"/>
            <p:cNvSpPr/>
            <p:nvPr/>
          </p:nvSpPr>
          <p:spPr>
            <a:xfrm>
              <a:off x="1398225" y="386675"/>
              <a:ext cx="142500" cy="25"/>
            </a:xfrm>
            <a:custGeom>
              <a:avLst/>
              <a:gdLst/>
              <a:ahLst/>
              <a:cxnLst/>
              <a:rect l="l" t="t" r="r" b="b"/>
              <a:pathLst>
                <a:path w="5700" h="1" fill="none" extrusionOk="0">
                  <a:moveTo>
                    <a:pt x="5700" y="1"/>
                  </a:move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2"/>
            <p:cNvSpPr/>
            <p:nvPr/>
          </p:nvSpPr>
          <p:spPr>
            <a:xfrm>
              <a:off x="1370225" y="450000"/>
              <a:ext cx="198500" cy="197900"/>
            </a:xfrm>
            <a:custGeom>
              <a:avLst/>
              <a:gdLst/>
              <a:ahLst/>
              <a:cxnLst/>
              <a:rect l="l" t="t" r="r" b="b"/>
              <a:pathLst>
                <a:path w="7940" h="7916" fill="none" extrusionOk="0">
                  <a:moveTo>
                    <a:pt x="3970" y="7916"/>
                  </a:moveTo>
                  <a:lnTo>
                    <a:pt x="3970" y="7916"/>
                  </a:lnTo>
                  <a:lnTo>
                    <a:pt x="3556" y="7892"/>
                  </a:lnTo>
                  <a:lnTo>
                    <a:pt x="3166" y="7843"/>
                  </a:lnTo>
                  <a:lnTo>
                    <a:pt x="2801" y="7745"/>
                  </a:lnTo>
                  <a:lnTo>
                    <a:pt x="2436" y="7624"/>
                  </a:lnTo>
                  <a:lnTo>
                    <a:pt x="2070" y="7453"/>
                  </a:lnTo>
                  <a:lnTo>
                    <a:pt x="1754" y="7258"/>
                  </a:lnTo>
                  <a:lnTo>
                    <a:pt x="1462" y="7015"/>
                  </a:lnTo>
                  <a:lnTo>
                    <a:pt x="1169" y="6771"/>
                  </a:lnTo>
                  <a:lnTo>
                    <a:pt x="901" y="6479"/>
                  </a:lnTo>
                  <a:lnTo>
                    <a:pt x="682" y="6187"/>
                  </a:lnTo>
                  <a:lnTo>
                    <a:pt x="487" y="5846"/>
                  </a:lnTo>
                  <a:lnTo>
                    <a:pt x="317" y="5505"/>
                  </a:lnTo>
                  <a:lnTo>
                    <a:pt x="195" y="5139"/>
                  </a:lnTo>
                  <a:lnTo>
                    <a:pt x="98" y="4750"/>
                  </a:lnTo>
                  <a:lnTo>
                    <a:pt x="25" y="4360"/>
                  </a:lnTo>
                  <a:lnTo>
                    <a:pt x="0" y="3970"/>
                  </a:lnTo>
                  <a:lnTo>
                    <a:pt x="0" y="3970"/>
                  </a:lnTo>
                  <a:lnTo>
                    <a:pt x="25" y="3556"/>
                  </a:lnTo>
                  <a:lnTo>
                    <a:pt x="98" y="3167"/>
                  </a:lnTo>
                  <a:lnTo>
                    <a:pt x="195" y="2777"/>
                  </a:lnTo>
                  <a:lnTo>
                    <a:pt x="317" y="2412"/>
                  </a:lnTo>
                  <a:lnTo>
                    <a:pt x="487" y="2071"/>
                  </a:lnTo>
                  <a:lnTo>
                    <a:pt x="682" y="1754"/>
                  </a:lnTo>
                  <a:lnTo>
                    <a:pt x="901" y="1437"/>
                  </a:lnTo>
                  <a:lnTo>
                    <a:pt x="1169" y="1170"/>
                  </a:lnTo>
                  <a:lnTo>
                    <a:pt x="1462" y="902"/>
                  </a:lnTo>
                  <a:lnTo>
                    <a:pt x="1754" y="682"/>
                  </a:lnTo>
                  <a:lnTo>
                    <a:pt x="2070" y="488"/>
                  </a:lnTo>
                  <a:lnTo>
                    <a:pt x="2436" y="317"/>
                  </a:lnTo>
                  <a:lnTo>
                    <a:pt x="2801" y="171"/>
                  </a:lnTo>
                  <a:lnTo>
                    <a:pt x="3166" y="74"/>
                  </a:lnTo>
                  <a:lnTo>
                    <a:pt x="3556" y="25"/>
                  </a:lnTo>
                  <a:lnTo>
                    <a:pt x="3970" y="1"/>
                  </a:lnTo>
                  <a:lnTo>
                    <a:pt x="3970" y="1"/>
                  </a:lnTo>
                  <a:lnTo>
                    <a:pt x="4384" y="25"/>
                  </a:lnTo>
                  <a:lnTo>
                    <a:pt x="4774" y="74"/>
                  </a:lnTo>
                  <a:lnTo>
                    <a:pt x="5139" y="171"/>
                  </a:lnTo>
                  <a:lnTo>
                    <a:pt x="5505" y="317"/>
                  </a:lnTo>
                  <a:lnTo>
                    <a:pt x="5870" y="488"/>
                  </a:lnTo>
                  <a:lnTo>
                    <a:pt x="6186" y="682"/>
                  </a:lnTo>
                  <a:lnTo>
                    <a:pt x="6479" y="902"/>
                  </a:lnTo>
                  <a:lnTo>
                    <a:pt x="6771" y="1170"/>
                  </a:lnTo>
                  <a:lnTo>
                    <a:pt x="7039" y="1437"/>
                  </a:lnTo>
                  <a:lnTo>
                    <a:pt x="7258" y="1754"/>
                  </a:lnTo>
                  <a:lnTo>
                    <a:pt x="7453" y="2071"/>
                  </a:lnTo>
                  <a:lnTo>
                    <a:pt x="7623" y="2412"/>
                  </a:lnTo>
                  <a:lnTo>
                    <a:pt x="7745" y="2777"/>
                  </a:lnTo>
                  <a:lnTo>
                    <a:pt x="7843" y="3167"/>
                  </a:lnTo>
                  <a:lnTo>
                    <a:pt x="7916" y="3556"/>
                  </a:lnTo>
                  <a:lnTo>
                    <a:pt x="7940" y="3970"/>
                  </a:lnTo>
                  <a:lnTo>
                    <a:pt x="7940" y="3970"/>
                  </a:lnTo>
                  <a:lnTo>
                    <a:pt x="7916" y="4360"/>
                  </a:lnTo>
                  <a:lnTo>
                    <a:pt x="7843" y="4750"/>
                  </a:lnTo>
                  <a:lnTo>
                    <a:pt x="7745" y="5139"/>
                  </a:lnTo>
                  <a:lnTo>
                    <a:pt x="7623" y="5505"/>
                  </a:lnTo>
                  <a:lnTo>
                    <a:pt x="7453" y="5846"/>
                  </a:lnTo>
                  <a:lnTo>
                    <a:pt x="7258" y="6187"/>
                  </a:lnTo>
                  <a:lnTo>
                    <a:pt x="7039" y="6479"/>
                  </a:lnTo>
                  <a:lnTo>
                    <a:pt x="6771" y="6771"/>
                  </a:lnTo>
                  <a:lnTo>
                    <a:pt x="6479" y="7015"/>
                  </a:lnTo>
                  <a:lnTo>
                    <a:pt x="6186" y="7258"/>
                  </a:lnTo>
                  <a:lnTo>
                    <a:pt x="5870" y="7453"/>
                  </a:lnTo>
                  <a:lnTo>
                    <a:pt x="5505" y="7624"/>
                  </a:lnTo>
                  <a:lnTo>
                    <a:pt x="5139" y="7745"/>
                  </a:lnTo>
                  <a:lnTo>
                    <a:pt x="4774" y="7843"/>
                  </a:lnTo>
                  <a:lnTo>
                    <a:pt x="4384" y="7892"/>
                  </a:lnTo>
                  <a:lnTo>
                    <a:pt x="3970" y="7916"/>
                  </a:lnTo>
                  <a:lnTo>
                    <a:pt x="3970" y="7916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2"/>
            <p:cNvSpPr/>
            <p:nvPr/>
          </p:nvSpPr>
          <p:spPr>
            <a:xfrm>
              <a:off x="1403100" y="482875"/>
              <a:ext cx="132750" cy="132150"/>
            </a:xfrm>
            <a:custGeom>
              <a:avLst/>
              <a:gdLst/>
              <a:ahLst/>
              <a:cxnLst/>
              <a:rect l="l" t="t" r="r" b="b"/>
              <a:pathLst>
                <a:path w="5310" h="5286" fill="none" extrusionOk="0">
                  <a:moveTo>
                    <a:pt x="2655" y="5286"/>
                  </a:moveTo>
                  <a:lnTo>
                    <a:pt x="2655" y="5286"/>
                  </a:lnTo>
                  <a:lnTo>
                    <a:pt x="2387" y="5286"/>
                  </a:lnTo>
                  <a:lnTo>
                    <a:pt x="2119" y="5237"/>
                  </a:lnTo>
                  <a:lnTo>
                    <a:pt x="1876" y="5164"/>
                  </a:lnTo>
                  <a:lnTo>
                    <a:pt x="1632" y="5091"/>
                  </a:lnTo>
                  <a:lnTo>
                    <a:pt x="1389" y="4969"/>
                  </a:lnTo>
                  <a:lnTo>
                    <a:pt x="1169" y="4847"/>
                  </a:lnTo>
                  <a:lnTo>
                    <a:pt x="975" y="4677"/>
                  </a:lnTo>
                  <a:lnTo>
                    <a:pt x="780" y="4506"/>
                  </a:lnTo>
                  <a:lnTo>
                    <a:pt x="609" y="4336"/>
                  </a:lnTo>
                  <a:lnTo>
                    <a:pt x="463" y="4117"/>
                  </a:lnTo>
                  <a:lnTo>
                    <a:pt x="317" y="3897"/>
                  </a:lnTo>
                  <a:lnTo>
                    <a:pt x="220" y="3678"/>
                  </a:lnTo>
                  <a:lnTo>
                    <a:pt x="122" y="3435"/>
                  </a:lnTo>
                  <a:lnTo>
                    <a:pt x="74" y="3191"/>
                  </a:lnTo>
                  <a:lnTo>
                    <a:pt x="25" y="2923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25" y="2387"/>
                  </a:lnTo>
                  <a:lnTo>
                    <a:pt x="74" y="2120"/>
                  </a:lnTo>
                  <a:lnTo>
                    <a:pt x="122" y="1852"/>
                  </a:lnTo>
                  <a:lnTo>
                    <a:pt x="220" y="1608"/>
                  </a:lnTo>
                  <a:lnTo>
                    <a:pt x="317" y="1389"/>
                  </a:lnTo>
                  <a:lnTo>
                    <a:pt x="463" y="1170"/>
                  </a:lnTo>
                  <a:lnTo>
                    <a:pt x="609" y="975"/>
                  </a:lnTo>
                  <a:lnTo>
                    <a:pt x="780" y="780"/>
                  </a:lnTo>
                  <a:lnTo>
                    <a:pt x="975" y="610"/>
                  </a:lnTo>
                  <a:lnTo>
                    <a:pt x="1169" y="463"/>
                  </a:lnTo>
                  <a:lnTo>
                    <a:pt x="1389" y="317"/>
                  </a:lnTo>
                  <a:lnTo>
                    <a:pt x="1632" y="220"/>
                  </a:lnTo>
                  <a:lnTo>
                    <a:pt x="1876" y="122"/>
                  </a:lnTo>
                  <a:lnTo>
                    <a:pt x="2119" y="49"/>
                  </a:lnTo>
                  <a:lnTo>
                    <a:pt x="2387" y="25"/>
                  </a:lnTo>
                  <a:lnTo>
                    <a:pt x="2655" y="1"/>
                  </a:lnTo>
                  <a:lnTo>
                    <a:pt x="2655" y="1"/>
                  </a:lnTo>
                  <a:lnTo>
                    <a:pt x="2923" y="25"/>
                  </a:lnTo>
                  <a:lnTo>
                    <a:pt x="3191" y="49"/>
                  </a:lnTo>
                  <a:lnTo>
                    <a:pt x="3435" y="122"/>
                  </a:lnTo>
                  <a:lnTo>
                    <a:pt x="3678" y="220"/>
                  </a:lnTo>
                  <a:lnTo>
                    <a:pt x="3922" y="317"/>
                  </a:lnTo>
                  <a:lnTo>
                    <a:pt x="4141" y="463"/>
                  </a:lnTo>
                  <a:lnTo>
                    <a:pt x="4336" y="610"/>
                  </a:lnTo>
                  <a:lnTo>
                    <a:pt x="4530" y="780"/>
                  </a:lnTo>
                  <a:lnTo>
                    <a:pt x="4701" y="975"/>
                  </a:lnTo>
                  <a:lnTo>
                    <a:pt x="4847" y="1170"/>
                  </a:lnTo>
                  <a:lnTo>
                    <a:pt x="4993" y="1389"/>
                  </a:lnTo>
                  <a:lnTo>
                    <a:pt x="5091" y="1608"/>
                  </a:lnTo>
                  <a:lnTo>
                    <a:pt x="5188" y="1852"/>
                  </a:lnTo>
                  <a:lnTo>
                    <a:pt x="5237" y="2120"/>
                  </a:lnTo>
                  <a:lnTo>
                    <a:pt x="5285" y="2387"/>
                  </a:lnTo>
                  <a:lnTo>
                    <a:pt x="5310" y="2655"/>
                  </a:lnTo>
                  <a:lnTo>
                    <a:pt x="5310" y="2655"/>
                  </a:lnTo>
                  <a:lnTo>
                    <a:pt x="5285" y="2923"/>
                  </a:lnTo>
                  <a:lnTo>
                    <a:pt x="5237" y="3191"/>
                  </a:lnTo>
                  <a:lnTo>
                    <a:pt x="5188" y="3435"/>
                  </a:lnTo>
                  <a:lnTo>
                    <a:pt x="5091" y="3678"/>
                  </a:lnTo>
                  <a:lnTo>
                    <a:pt x="4993" y="3897"/>
                  </a:lnTo>
                  <a:lnTo>
                    <a:pt x="4847" y="4117"/>
                  </a:lnTo>
                  <a:lnTo>
                    <a:pt x="4701" y="4336"/>
                  </a:lnTo>
                  <a:lnTo>
                    <a:pt x="4530" y="4506"/>
                  </a:lnTo>
                  <a:lnTo>
                    <a:pt x="4336" y="4677"/>
                  </a:lnTo>
                  <a:lnTo>
                    <a:pt x="4141" y="4847"/>
                  </a:lnTo>
                  <a:lnTo>
                    <a:pt x="3922" y="4969"/>
                  </a:lnTo>
                  <a:lnTo>
                    <a:pt x="3678" y="5091"/>
                  </a:lnTo>
                  <a:lnTo>
                    <a:pt x="3435" y="5164"/>
                  </a:lnTo>
                  <a:lnTo>
                    <a:pt x="3191" y="5237"/>
                  </a:lnTo>
                  <a:lnTo>
                    <a:pt x="2923" y="5286"/>
                  </a:lnTo>
                  <a:lnTo>
                    <a:pt x="2655" y="5286"/>
                  </a:lnTo>
                  <a:lnTo>
                    <a:pt x="2655" y="5286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2"/>
            <p:cNvSpPr/>
            <p:nvPr/>
          </p:nvSpPr>
          <p:spPr>
            <a:xfrm>
              <a:off x="1588800" y="435400"/>
              <a:ext cx="66400" cy="43850"/>
            </a:xfrm>
            <a:custGeom>
              <a:avLst/>
              <a:gdLst/>
              <a:ahLst/>
              <a:cxnLst/>
              <a:rect l="l" t="t" r="r" b="b"/>
              <a:pathLst>
                <a:path w="2656" h="1754" fill="none" extrusionOk="0">
                  <a:moveTo>
                    <a:pt x="2655" y="1266"/>
                  </a:moveTo>
                  <a:lnTo>
                    <a:pt x="2655" y="1266"/>
                  </a:lnTo>
                  <a:lnTo>
                    <a:pt x="2655" y="1364"/>
                  </a:lnTo>
                  <a:lnTo>
                    <a:pt x="2631" y="1461"/>
                  </a:lnTo>
                  <a:lnTo>
                    <a:pt x="2582" y="1534"/>
                  </a:lnTo>
                  <a:lnTo>
                    <a:pt x="2509" y="1607"/>
                  </a:lnTo>
                  <a:lnTo>
                    <a:pt x="2461" y="1680"/>
                  </a:lnTo>
                  <a:lnTo>
                    <a:pt x="2363" y="1705"/>
                  </a:lnTo>
                  <a:lnTo>
                    <a:pt x="2266" y="1754"/>
                  </a:lnTo>
                  <a:lnTo>
                    <a:pt x="2168" y="1754"/>
                  </a:lnTo>
                  <a:lnTo>
                    <a:pt x="488" y="1754"/>
                  </a:lnTo>
                  <a:lnTo>
                    <a:pt x="488" y="1754"/>
                  </a:lnTo>
                  <a:lnTo>
                    <a:pt x="390" y="1754"/>
                  </a:lnTo>
                  <a:lnTo>
                    <a:pt x="293" y="1705"/>
                  </a:lnTo>
                  <a:lnTo>
                    <a:pt x="220" y="1680"/>
                  </a:lnTo>
                  <a:lnTo>
                    <a:pt x="147" y="1607"/>
                  </a:lnTo>
                  <a:lnTo>
                    <a:pt x="74" y="1534"/>
                  </a:lnTo>
                  <a:lnTo>
                    <a:pt x="49" y="1461"/>
                  </a:lnTo>
                  <a:lnTo>
                    <a:pt x="1" y="1364"/>
                  </a:lnTo>
                  <a:lnTo>
                    <a:pt x="1" y="1266"/>
                  </a:lnTo>
                  <a:lnTo>
                    <a:pt x="1" y="487"/>
                  </a:lnTo>
                  <a:lnTo>
                    <a:pt x="1" y="487"/>
                  </a:lnTo>
                  <a:lnTo>
                    <a:pt x="1" y="390"/>
                  </a:lnTo>
                  <a:lnTo>
                    <a:pt x="49" y="292"/>
                  </a:lnTo>
                  <a:lnTo>
                    <a:pt x="74" y="219"/>
                  </a:lnTo>
                  <a:lnTo>
                    <a:pt x="147" y="146"/>
                  </a:lnTo>
                  <a:lnTo>
                    <a:pt x="220" y="73"/>
                  </a:lnTo>
                  <a:lnTo>
                    <a:pt x="293" y="49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2168" y="0"/>
                  </a:lnTo>
                  <a:lnTo>
                    <a:pt x="2168" y="0"/>
                  </a:lnTo>
                  <a:lnTo>
                    <a:pt x="2266" y="0"/>
                  </a:lnTo>
                  <a:lnTo>
                    <a:pt x="2363" y="49"/>
                  </a:lnTo>
                  <a:lnTo>
                    <a:pt x="2461" y="73"/>
                  </a:lnTo>
                  <a:lnTo>
                    <a:pt x="2509" y="146"/>
                  </a:lnTo>
                  <a:lnTo>
                    <a:pt x="2582" y="219"/>
                  </a:lnTo>
                  <a:lnTo>
                    <a:pt x="2631" y="292"/>
                  </a:lnTo>
                  <a:lnTo>
                    <a:pt x="2655" y="390"/>
                  </a:lnTo>
                  <a:lnTo>
                    <a:pt x="2655" y="487"/>
                  </a:lnTo>
                  <a:lnTo>
                    <a:pt x="2655" y="1266"/>
                  </a:ln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8" name="Google Shape;228;p22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2" name="Google Shape;135;p15"/>
          <p:cNvSpPr txBox="1">
            <a:spLocks/>
          </p:cNvSpPr>
          <p:nvPr/>
        </p:nvSpPr>
        <p:spPr>
          <a:xfrm>
            <a:off x="5652120" y="0"/>
            <a:ext cx="3383360" cy="55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indent="0" algn="r">
              <a:buFont typeface="Nixie One"/>
              <a:buNone/>
            </a:pPr>
            <a:r>
              <a:rPr lang="en-US" sz="1600" b="1" dirty="0" err="1" smtClean="0">
                <a:solidFill>
                  <a:schemeClr val="accent2"/>
                </a:solidFill>
                <a:latin typeface="Calibri" pitchFamily="34" charset="0"/>
              </a:rPr>
              <a:t>Instituto</a:t>
            </a:r>
            <a:r>
              <a:rPr lang="en-US" sz="1600" b="1" dirty="0" smtClean="0">
                <a:solidFill>
                  <a:schemeClr val="accent2"/>
                </a:solidFill>
                <a:latin typeface="Calibri" pitchFamily="34" charset="0"/>
              </a:rPr>
              <a:t> de </a:t>
            </a:r>
            <a:r>
              <a:rPr lang="en-US" sz="1600" b="1" dirty="0" err="1" smtClean="0">
                <a:solidFill>
                  <a:schemeClr val="accent2"/>
                </a:solidFill>
                <a:latin typeface="Calibri" pitchFamily="34" charset="0"/>
              </a:rPr>
              <a:t>Líderes</a:t>
            </a:r>
            <a:r>
              <a:rPr lang="en-US" sz="1600" b="1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latin typeface="Calibri" pitchFamily="34" charset="0"/>
              </a:rPr>
              <a:t>Cristianos</a:t>
            </a:r>
            <a:endParaRPr lang="en-US" sz="1600" b="1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marL="0" indent="0" algn="r">
              <a:buFont typeface="Nixie One"/>
              <a:buNone/>
            </a:pPr>
            <a:endParaRPr lang="en-US" sz="1600" b="1" dirty="0" smtClean="0">
              <a:solidFill>
                <a:srgbClr val="FFFFFF"/>
              </a:solidFill>
            </a:endParaRPr>
          </a:p>
        </p:txBody>
      </p:sp>
      <p:sp>
        <p:nvSpPr>
          <p:cNvPr id="14" name="Google Shape;135;p15"/>
          <p:cNvSpPr txBox="1">
            <a:spLocks/>
          </p:cNvSpPr>
          <p:nvPr/>
        </p:nvSpPr>
        <p:spPr>
          <a:xfrm>
            <a:off x="4644008" y="4876006"/>
            <a:ext cx="4608512" cy="138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indent="0">
              <a:buNone/>
            </a:pPr>
            <a:r>
              <a:rPr lang="en-US" sz="1000" dirty="0" smtClean="0">
                <a:solidFill>
                  <a:schemeClr val="tx2">
                    <a:lumMod val="25000"/>
                  </a:schemeClr>
                </a:solidFill>
                <a:latin typeface="Calibri" pitchFamily="34" charset="0"/>
              </a:rPr>
              <a:t>Photo by </a:t>
            </a:r>
            <a:r>
              <a:rPr lang="en-US" sz="1000" dirty="0" err="1" smtClean="0">
                <a:solidFill>
                  <a:schemeClr val="tx2">
                    <a:lumMod val="25000"/>
                  </a:schemeClr>
                </a:solidFill>
                <a:latin typeface="Calibri" pitchFamily="34" charset="0"/>
              </a:rPr>
              <a:t>Zac</a:t>
            </a:r>
            <a:r>
              <a:rPr lang="en-US" sz="1000" dirty="0" smtClean="0">
                <a:solidFill>
                  <a:schemeClr val="tx2">
                    <a:lumMod val="25000"/>
                  </a:schemeClr>
                </a:solidFill>
                <a:latin typeface="Calibri" pitchFamily="34" charset="0"/>
              </a:rPr>
              <a:t> Durant </a:t>
            </a:r>
            <a:r>
              <a:rPr lang="en-US" sz="1000">
                <a:solidFill>
                  <a:schemeClr val="tx2">
                    <a:lumMod val="25000"/>
                  </a:schemeClr>
                </a:solidFill>
                <a:latin typeface="Calibri" pitchFamily="34" charset="0"/>
              </a:rPr>
              <a:t>on https://unsplash.com/photos/_6HzPU9Hyfg</a:t>
            </a:r>
            <a:endParaRPr lang="en-US" sz="1000" dirty="0" smtClean="0">
              <a:solidFill>
                <a:schemeClr val="tx2">
                  <a:lumMod val="2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3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35"/>
          <p:cNvSpPr txBox="1">
            <a:spLocks noGrp="1"/>
          </p:cNvSpPr>
          <p:nvPr>
            <p:ph type="subTitle" idx="4294967295"/>
          </p:nvPr>
        </p:nvSpPr>
        <p:spPr>
          <a:xfrm>
            <a:off x="685800" y="505225"/>
            <a:ext cx="7884600" cy="38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3600" b="1" dirty="0" smtClean="0">
                <a:solidFill>
                  <a:srgbClr val="FFFFFF"/>
                </a:solidFill>
                <a:latin typeface="Calibri" pitchFamily="34" charset="0"/>
              </a:rPr>
              <a:t>Asignación de la Unidad IV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3600" b="1" dirty="0" smtClean="0">
              <a:solidFill>
                <a:srgbClr val="FFFFFF"/>
              </a:solidFill>
              <a:latin typeface="Calibri" pitchFamily="34" charset="0"/>
            </a:endParaRPr>
          </a:p>
          <a:p>
            <a:pPr marL="342900" lvl="0" indent="-342900">
              <a:spcBef>
                <a:spcPts val="0"/>
              </a:spcBef>
              <a:buClr>
                <a:schemeClr val="dk1"/>
              </a:buClr>
              <a:buSzPts val="1100"/>
              <a:buFontTx/>
              <a:buChar char="-"/>
            </a:pPr>
            <a:r>
              <a:rPr lang="es-MX" sz="2400" dirty="0" smtClean="0">
                <a:solidFill>
                  <a:srgbClr val="FFFFFF"/>
                </a:solidFill>
                <a:latin typeface="Calibri" pitchFamily="34" charset="0"/>
              </a:rPr>
              <a:t>Leer </a:t>
            </a:r>
            <a:r>
              <a:rPr lang="es-MX" sz="2400" dirty="0">
                <a:solidFill>
                  <a:srgbClr val="FFFFFF"/>
                </a:solidFill>
                <a:latin typeface="Calibri" pitchFamily="34" charset="0"/>
              </a:rPr>
              <a:t>los capítulos  Una cultura de evangelización (52-79) y Conectando a la iglesia con una cultura de evangelización (80-99) en el libro “La Evangelización, 9Marks” (47 páginas</a:t>
            </a:r>
            <a:r>
              <a:rPr lang="es-MX" sz="2400" dirty="0" smtClean="0">
                <a:solidFill>
                  <a:srgbClr val="FFFFFF"/>
                </a:solidFill>
                <a:latin typeface="Calibri" pitchFamily="34" charset="0"/>
              </a:rPr>
              <a:t>)</a:t>
            </a:r>
            <a:endParaRPr lang="es-MX" sz="24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05" name="Google Shape;405;p35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4" name="Google Shape;135;p15"/>
          <p:cNvSpPr txBox="1">
            <a:spLocks/>
          </p:cNvSpPr>
          <p:nvPr/>
        </p:nvSpPr>
        <p:spPr>
          <a:xfrm>
            <a:off x="5652120" y="51053"/>
            <a:ext cx="3383360" cy="55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 b="0" i="0" u="none" strike="noStrike" cap="none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indent="0" algn="r">
              <a:buFont typeface="Nixie One"/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</a:rPr>
              <a:t>Instituto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 de </a:t>
            </a:r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</a:rPr>
              <a:t>Líderes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Calibri" pitchFamily="34" charset="0"/>
              </a:rPr>
              <a:t>Cristianos</a:t>
            </a:r>
            <a:endParaRPr lang="en-US" sz="16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0" indent="0" algn="r">
              <a:buFont typeface="Nixie One"/>
              <a:buNone/>
            </a:pPr>
            <a:endParaRPr lang="en-US" sz="1600" b="1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13334509</TotalTime>
  <Words>363</Words>
  <Application>Microsoft Office PowerPoint</Application>
  <PresentationFormat>Presentación en pantalla (16:9)</PresentationFormat>
  <Paragraphs>77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Impact</vt:lpstr>
      <vt:lpstr>Roboto Slab</vt:lpstr>
      <vt:lpstr>Calibri</vt:lpstr>
      <vt:lpstr>Nixie One</vt:lpstr>
      <vt:lpstr>Warwick template</vt:lpstr>
      <vt:lpstr>Evangelismo: Presentando la Gracia</vt:lpstr>
      <vt:lpstr>Yo: envíado, recursos y habilidades  </vt:lpstr>
      <vt:lpstr>Presentación de PowerPoint</vt:lpstr>
      <vt:lpstr>Participantes en el evangelismo</vt:lpstr>
      <vt:lpstr>Conocimiento personal</vt:lpstr>
      <vt:lpstr>Evangelismo y el Yo</vt:lpstr>
      <vt:lpstr>Dedique unos momentos…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Evangelismo: Presentando la Gracia</dc:title>
  <dc:creator>Jefté Cepeda</dc:creator>
  <cp:lastModifiedBy>Jefté Cepeda</cp:lastModifiedBy>
  <cp:revision>85</cp:revision>
  <dcterms:modified xsi:type="dcterms:W3CDTF">2021-09-28T13:04:38Z</dcterms:modified>
</cp:coreProperties>
</file>