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1" r:id="rId5"/>
    <p:sldId id="292" r:id="rId6"/>
    <p:sldId id="289" r:id="rId7"/>
    <p:sldId id="280" r:id="rId8"/>
    <p:sldId id="288" r:id="rId9"/>
    <p:sldId id="282" r:id="rId10"/>
    <p:sldId id="290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  <p:sldLayoutId id="214748366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capítulo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«La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Evangelización en manos de pecadores: Lecciones del libro de los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Hechos»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(103-118) en el libro “La Evangelización” (15 págs.)  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H</a:t>
            </a:r>
            <a:r>
              <a:rPr lang="es-MX" dirty="0" smtClean="0">
                <a:latin typeface="Calibri" pitchFamily="34" charset="0"/>
              </a:rPr>
              <a:t>u</a:t>
            </a:r>
            <a:r>
              <a:rPr lang="en" dirty="0" smtClean="0">
                <a:latin typeface="Calibri" pitchFamily="34" charset="0"/>
              </a:rPr>
              <a:t>mildad e Integridad: Un mensaje coherente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Habilidades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y Valores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        para el evangelismo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21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«¡Ay </a:t>
            </a:r>
            <a:r>
              <a:rPr lang="es-MX" dirty="0">
                <a:latin typeface="Calibri" pitchFamily="34" charset="0"/>
              </a:rPr>
              <a:t>de ustedes, maestros de la ley y fariseos, hipócritas!, que son como sepulcros blanqueados. Por fuera lucen hermosos, pero por dentro están llenos de huesos de muertos y de </a:t>
            </a:r>
            <a:r>
              <a:rPr lang="es-MX" dirty="0" smtClean="0">
                <a:latin typeface="Calibri" pitchFamily="34" charset="0"/>
              </a:rPr>
              <a:t>podredumbre. Así </a:t>
            </a:r>
            <a:r>
              <a:rPr lang="es-MX" dirty="0">
                <a:latin typeface="Calibri" pitchFamily="34" charset="0"/>
              </a:rPr>
              <a:t>también ustedes, por fuera dan la impresión de ser justos, pero por dentro están llenos de hipocresía y de </a:t>
            </a:r>
            <a:r>
              <a:rPr lang="es-MX" dirty="0" smtClean="0">
                <a:latin typeface="Calibri" pitchFamily="34" charset="0"/>
              </a:rPr>
              <a:t>maldad. «¡</a:t>
            </a:r>
            <a:r>
              <a:rPr lang="es-MX" dirty="0">
                <a:latin typeface="Calibri" pitchFamily="34" charset="0"/>
              </a:rPr>
              <a:t>Ay de ustedes, maestros de la ley y fariseos, hipócritas! Construyen sepulcros para los profetas y adornan los monumentos de los justos</a:t>
            </a:r>
            <a:r>
              <a:rPr lang="es-MX" dirty="0" smtClean="0">
                <a:latin typeface="Calibri" pitchFamily="34" charset="0"/>
              </a:rPr>
              <a:t>. </a:t>
            </a:r>
            <a:r>
              <a:rPr lang="es-MX" dirty="0">
                <a:latin typeface="Calibri" pitchFamily="34" charset="0"/>
              </a:rPr>
              <a:t>Y dicen: “Si hubiéramos vivido nosotros en los días de nuestros antepasados, no habríamos sido cómplices de ellos para derramar la sangre de los profetas</a:t>
            </a:r>
            <a:r>
              <a:rPr lang="es-MX" dirty="0" smtClean="0">
                <a:latin typeface="Calibri" pitchFamily="34" charset="0"/>
              </a:rPr>
              <a:t>”.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Mateo 23:27-29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52 Conector recto"/>
          <p:cNvCxnSpPr/>
          <p:nvPr/>
        </p:nvCxnSpPr>
        <p:spPr>
          <a:xfrm flipV="1">
            <a:off x="1712686" y="321982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 flipH="1">
            <a:off x="2092076" y="4613403"/>
            <a:ext cx="1543820" cy="777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flipV="1">
            <a:off x="7728534" y="4026469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flipH="1">
            <a:off x="5075548" y="462118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 flipH="1">
            <a:off x="6660232" y="2155417"/>
            <a:ext cx="1086063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 flipH="1">
            <a:off x="4211960" y="215426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Google Shape;1446;p49"/>
          <p:cNvSpPr txBox="1"/>
          <p:nvPr/>
        </p:nvSpPr>
        <p:spPr>
          <a:xfrm>
            <a:off x="2823334" y="1880838"/>
            <a:ext cx="1440000" cy="5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445;p49"/>
          <p:cNvSpPr txBox="1"/>
          <p:nvPr/>
        </p:nvSpPr>
        <p:spPr>
          <a:xfrm>
            <a:off x="5244769" y="1888098"/>
            <a:ext cx="1440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03;p21"/>
          <p:cNvSpPr txBox="1">
            <a:spLocks/>
          </p:cNvSpPr>
          <p:nvPr/>
        </p:nvSpPr>
        <p:spPr>
          <a:xfrm>
            <a:off x="4845856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3. Canal</a:t>
            </a:r>
          </a:p>
        </p:txBody>
      </p:sp>
      <p:sp>
        <p:nvSpPr>
          <p:cNvPr id="28" name="Google Shape;203;p21"/>
          <p:cNvSpPr txBox="1">
            <a:spLocks/>
          </p:cNvSpPr>
          <p:nvPr/>
        </p:nvSpPr>
        <p:spPr>
          <a:xfrm>
            <a:off x="2411760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2. Mensaje</a:t>
            </a:r>
          </a:p>
        </p:txBody>
      </p:sp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Proceso de Comunicación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2" name="Google Shape;777;p48"/>
          <p:cNvSpPr/>
          <p:nvPr/>
        </p:nvSpPr>
        <p:spPr>
          <a:xfrm>
            <a:off x="1996968" y="3651870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869;p48"/>
          <p:cNvSpPr/>
          <p:nvPr/>
        </p:nvSpPr>
        <p:spPr>
          <a:xfrm>
            <a:off x="7139166" y="2871316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69;p48"/>
          <p:cNvSpPr/>
          <p:nvPr/>
        </p:nvSpPr>
        <p:spPr>
          <a:xfrm>
            <a:off x="1124000" y="3760631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77;p48"/>
          <p:cNvSpPr/>
          <p:nvPr/>
        </p:nvSpPr>
        <p:spPr>
          <a:xfrm flipH="1">
            <a:off x="6659216" y="2700444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448;p49"/>
          <p:cNvSpPr txBox="1"/>
          <p:nvPr/>
        </p:nvSpPr>
        <p:spPr>
          <a:xfrm>
            <a:off x="539552" y="2744269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448;p49"/>
          <p:cNvSpPr txBox="1"/>
          <p:nvPr/>
        </p:nvSpPr>
        <p:spPr>
          <a:xfrm>
            <a:off x="6155668" y="4351362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03;p21"/>
          <p:cNvSpPr txBox="1">
            <a:spLocks/>
          </p:cNvSpPr>
          <p:nvPr/>
        </p:nvSpPr>
        <p:spPr>
          <a:xfrm>
            <a:off x="597384" y="247915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1. Emisor</a:t>
            </a: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214008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4. Receptor</a:t>
            </a:r>
          </a:p>
        </p:txBody>
      </p:sp>
      <p:sp>
        <p:nvSpPr>
          <p:cNvPr id="31" name="Google Shape;1445;p49"/>
          <p:cNvSpPr txBox="1"/>
          <p:nvPr/>
        </p:nvSpPr>
        <p:spPr>
          <a:xfrm>
            <a:off x="3602761" y="4315782"/>
            <a:ext cx="1520606" cy="53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3275856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5. Respuesta</a:t>
            </a:r>
          </a:p>
        </p:txBody>
      </p:sp>
      <p:cxnSp>
        <p:nvCxnSpPr>
          <p:cNvPr id="34" name="33 Conector recto"/>
          <p:cNvCxnSpPr/>
          <p:nvPr/>
        </p:nvCxnSpPr>
        <p:spPr>
          <a:xfrm flipH="1">
            <a:off x="1691680" y="2154260"/>
            <a:ext cx="1131654" cy="1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2 Conector recto"/>
          <p:cNvCxnSpPr/>
          <p:nvPr/>
        </p:nvCxnSpPr>
        <p:spPr>
          <a:xfrm flipV="1">
            <a:off x="1712686" y="2154262"/>
            <a:ext cx="0" cy="59000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 flipV="1">
            <a:off x="7728534" y="213970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3" name="Google Shape;1445;p49"/>
          <p:cNvSpPr txBox="1"/>
          <p:nvPr/>
        </p:nvSpPr>
        <p:spPr>
          <a:xfrm>
            <a:off x="4034809" y="3019638"/>
            <a:ext cx="1440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203;p21"/>
          <p:cNvSpPr txBox="1">
            <a:spLocks/>
          </p:cNvSpPr>
          <p:nvPr/>
        </p:nvSpPr>
        <p:spPr>
          <a:xfrm>
            <a:off x="3635896" y="276718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>
                <a:latin typeface="Calibri" pitchFamily="34" charset="0"/>
              </a:rPr>
              <a:t>6</a:t>
            </a:r>
            <a:r>
              <a:rPr lang="es-MX" dirty="0" smtClean="0">
                <a:latin typeface="Calibri" pitchFamily="34" charset="0"/>
              </a:rPr>
              <a:t>. Ruido</a:t>
            </a:r>
          </a:p>
        </p:txBody>
      </p:sp>
      <p:sp>
        <p:nvSpPr>
          <p:cNvPr id="5" name="4 Forma libre"/>
          <p:cNvSpPr/>
          <p:nvPr/>
        </p:nvSpPr>
        <p:spPr>
          <a:xfrm rot="21233376">
            <a:off x="2760948" y="3475218"/>
            <a:ext cx="1188634" cy="437744"/>
          </a:xfrm>
          <a:custGeom>
            <a:avLst/>
            <a:gdLst>
              <a:gd name="connsiteX0" fmla="*/ 0 w 573932"/>
              <a:gd name="connsiteY0" fmla="*/ 437744 h 437744"/>
              <a:gd name="connsiteX1" fmla="*/ 48639 w 573932"/>
              <a:gd name="connsiteY1" fmla="*/ 175098 h 437744"/>
              <a:gd name="connsiteX2" fmla="*/ 214009 w 573932"/>
              <a:gd name="connsiteY2" fmla="*/ 369651 h 437744"/>
              <a:gd name="connsiteX3" fmla="*/ 243192 w 573932"/>
              <a:gd name="connsiteY3" fmla="*/ 126459 h 437744"/>
              <a:gd name="connsiteX4" fmla="*/ 379379 w 573932"/>
              <a:gd name="connsiteY4" fmla="*/ 291830 h 437744"/>
              <a:gd name="connsiteX5" fmla="*/ 398834 w 573932"/>
              <a:gd name="connsiteY5" fmla="*/ 38910 h 437744"/>
              <a:gd name="connsiteX6" fmla="*/ 535022 w 573932"/>
              <a:gd name="connsiteY6" fmla="*/ 223736 h 437744"/>
              <a:gd name="connsiteX7" fmla="*/ 573932 w 573932"/>
              <a:gd name="connsiteY7" fmla="*/ 0 h 4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2" h="437744">
                <a:moveTo>
                  <a:pt x="0" y="437744"/>
                </a:moveTo>
                <a:cubicBezTo>
                  <a:pt x="6485" y="312095"/>
                  <a:pt x="12971" y="186447"/>
                  <a:pt x="48639" y="175098"/>
                </a:cubicBezTo>
                <a:cubicBezTo>
                  <a:pt x="84307" y="163749"/>
                  <a:pt x="181583" y="377758"/>
                  <a:pt x="214009" y="369651"/>
                </a:cubicBezTo>
                <a:cubicBezTo>
                  <a:pt x="246435" y="361544"/>
                  <a:pt x="215630" y="139429"/>
                  <a:pt x="243192" y="126459"/>
                </a:cubicBezTo>
                <a:cubicBezTo>
                  <a:pt x="270754" y="113489"/>
                  <a:pt x="353439" y="306421"/>
                  <a:pt x="379379" y="291830"/>
                </a:cubicBezTo>
                <a:cubicBezTo>
                  <a:pt x="405319" y="277239"/>
                  <a:pt x="372894" y="50259"/>
                  <a:pt x="398834" y="38910"/>
                </a:cubicBezTo>
                <a:cubicBezTo>
                  <a:pt x="424774" y="27561"/>
                  <a:pt x="505839" y="230221"/>
                  <a:pt x="535022" y="223736"/>
                </a:cubicBezTo>
                <a:cubicBezTo>
                  <a:pt x="564205" y="217251"/>
                  <a:pt x="569068" y="108625"/>
                  <a:pt x="573932" y="0"/>
                </a:cubicBezTo>
              </a:path>
            </a:pathLst>
          </a:cu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36 Forma libre"/>
          <p:cNvSpPr/>
          <p:nvPr/>
        </p:nvSpPr>
        <p:spPr>
          <a:xfrm rot="1415884">
            <a:off x="5712066" y="3213116"/>
            <a:ext cx="1188634" cy="437744"/>
          </a:xfrm>
          <a:custGeom>
            <a:avLst/>
            <a:gdLst>
              <a:gd name="connsiteX0" fmla="*/ 0 w 573932"/>
              <a:gd name="connsiteY0" fmla="*/ 437744 h 437744"/>
              <a:gd name="connsiteX1" fmla="*/ 48639 w 573932"/>
              <a:gd name="connsiteY1" fmla="*/ 175098 h 437744"/>
              <a:gd name="connsiteX2" fmla="*/ 214009 w 573932"/>
              <a:gd name="connsiteY2" fmla="*/ 369651 h 437744"/>
              <a:gd name="connsiteX3" fmla="*/ 243192 w 573932"/>
              <a:gd name="connsiteY3" fmla="*/ 126459 h 437744"/>
              <a:gd name="connsiteX4" fmla="*/ 379379 w 573932"/>
              <a:gd name="connsiteY4" fmla="*/ 291830 h 437744"/>
              <a:gd name="connsiteX5" fmla="*/ 398834 w 573932"/>
              <a:gd name="connsiteY5" fmla="*/ 38910 h 437744"/>
              <a:gd name="connsiteX6" fmla="*/ 535022 w 573932"/>
              <a:gd name="connsiteY6" fmla="*/ 223736 h 437744"/>
              <a:gd name="connsiteX7" fmla="*/ 573932 w 573932"/>
              <a:gd name="connsiteY7" fmla="*/ 0 h 4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2" h="437744">
                <a:moveTo>
                  <a:pt x="0" y="437744"/>
                </a:moveTo>
                <a:cubicBezTo>
                  <a:pt x="6485" y="312095"/>
                  <a:pt x="12971" y="186447"/>
                  <a:pt x="48639" y="175098"/>
                </a:cubicBezTo>
                <a:cubicBezTo>
                  <a:pt x="84307" y="163749"/>
                  <a:pt x="181583" y="377758"/>
                  <a:pt x="214009" y="369651"/>
                </a:cubicBezTo>
                <a:cubicBezTo>
                  <a:pt x="246435" y="361544"/>
                  <a:pt x="215630" y="139429"/>
                  <a:pt x="243192" y="126459"/>
                </a:cubicBezTo>
                <a:cubicBezTo>
                  <a:pt x="270754" y="113489"/>
                  <a:pt x="353439" y="306421"/>
                  <a:pt x="379379" y="291830"/>
                </a:cubicBezTo>
                <a:cubicBezTo>
                  <a:pt x="405319" y="277239"/>
                  <a:pt x="372894" y="50259"/>
                  <a:pt x="398834" y="38910"/>
                </a:cubicBezTo>
                <a:cubicBezTo>
                  <a:pt x="424774" y="27561"/>
                  <a:pt x="505839" y="230221"/>
                  <a:pt x="535022" y="223736"/>
                </a:cubicBezTo>
                <a:cubicBezTo>
                  <a:pt x="564205" y="217251"/>
                  <a:pt x="569068" y="108625"/>
                  <a:pt x="573932" y="0"/>
                </a:cubicBezTo>
              </a:path>
            </a:pathLst>
          </a:cu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83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Ruido en el mensaje evangelístico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9" name="Google Shape;777;p48"/>
          <p:cNvSpPr/>
          <p:nvPr/>
        </p:nvSpPr>
        <p:spPr>
          <a:xfrm>
            <a:off x="1996968" y="3651870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869;p48"/>
          <p:cNvSpPr/>
          <p:nvPr/>
        </p:nvSpPr>
        <p:spPr>
          <a:xfrm>
            <a:off x="7545890" y="3651870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869;p48"/>
          <p:cNvSpPr/>
          <p:nvPr/>
        </p:nvSpPr>
        <p:spPr>
          <a:xfrm>
            <a:off x="1124000" y="3760631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777;p48"/>
          <p:cNvSpPr/>
          <p:nvPr/>
        </p:nvSpPr>
        <p:spPr>
          <a:xfrm flipH="1">
            <a:off x="7065940" y="3480998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708;p46"/>
          <p:cNvSpPr/>
          <p:nvPr/>
        </p:nvSpPr>
        <p:spPr>
          <a:xfrm>
            <a:off x="2540010" y="1802637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Intromisión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1" name="Google Shape;709;p46"/>
          <p:cNvSpPr/>
          <p:nvPr/>
        </p:nvSpPr>
        <p:spPr>
          <a:xfrm>
            <a:off x="3276016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</a:t>
            </a: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istracción 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3" name="Google Shape;710;p46"/>
          <p:cNvSpPr/>
          <p:nvPr/>
        </p:nvSpPr>
        <p:spPr>
          <a:xfrm>
            <a:off x="7309928" y="1349926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Disonancia 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4" name="Google Shape;711;p46"/>
          <p:cNvSpPr/>
          <p:nvPr/>
        </p:nvSpPr>
        <p:spPr>
          <a:xfrm>
            <a:off x="5064357" y="2697630"/>
            <a:ext cx="1440000" cy="144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Terminología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9" name="Google Shape;712;p46"/>
          <p:cNvSpPr/>
          <p:nvPr/>
        </p:nvSpPr>
        <p:spPr>
          <a:xfrm>
            <a:off x="5436096" y="780641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Prejuicio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" name="Google Shape;713;p46"/>
          <p:cNvSpPr/>
          <p:nvPr/>
        </p:nvSpPr>
        <p:spPr>
          <a:xfrm>
            <a:off x="472826" y="1804934"/>
            <a:ext cx="1440000" cy="144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Ruido alrededor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469776" y="1203598"/>
            <a:ext cx="604644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Disonancia cognitiva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460375" y="2868206"/>
            <a:ext cx="7529265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La mente percibe dos conceptos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contradictorios al mismo tiempo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En el evangelismo, la disonancia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más común es la predicación con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la falta del ejemplo de vida (Hipocresía)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ata:image/png;base64,iVBORw0KGgoAAAANSUhEUgAAARwAAACyCAMAAACnS4D4AAABLFBMVEX///8Rdq4AAAD7+/sAca8Nd6vk5OSkpKT5+fkQdrAKCgoQEBAXFxcUFBQICAgODg4cHBzy8vLd3d3q6upKSkrJycmurq4lJSW1tbVERETMzMx6enqfn583NzdYWFiQkJCNjY3V1dWFhYVfX18pKSlubm5oaGhaWlq/v78yMjJzc3Ozs7M+Pj6ZmZlPT08oKCgAaaQAd6QAba6ew9EpgrBFjr6HsMiz0OEAZKgkf7QVe7IQdbZ4r8zj7ejE3eLO5Otoo8Y3i7Ghzthvo86WxNiQs9Pc8fna5PBgoLySw9SsyNl0rsnF29+iw9pUlLdDh7hzscGoyeF4utUAY6x4osPC1uT///O91NClts1jrdKu1eEeh7KFsdwAWqZJiKvG0t2bwOGKscI7kq7Fz+49HdL1AAAV30lEQVR4nO1diXvayJIXJQmEbnHfNxgwEIxtiI8keBI7GTuxJzP2e2+S3cl7u////7DdkjgtULckkux8/GY+xwa1urrUdXR1VYth9thjjz322GOPPfbYY4899thjjz3+bjCMeDxuGILA/mhKMAREifXj+yOeLOTrxQwioprs5w86YEG0/5V6zVoqZ/wAsvr5bj47I8OCnOjm84Xkd6ImWZMxIyQF8jruXRVFTVRVAB10DVRVtf8EOZ+KfR+SMIxIEVOT1nTZ7F61fpjEYGoShzuf00ZZBj2tWxAl/JDUYqmVr5X7kUKhXyhXKrV8fdAw2Ye+Tedz30XOjBqasLi/RiNhUtOv1Cr4R7eebaQRNZomy/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/kUoaZAja0vFG6PUbGXWutqOPPJRl3ryzZwcZBPFYq9NanPYeceLrmMgNonaUskUk2+Wyow5ROJGdRWadlcB8KYKiXS2JGdJr2dtG7DKnYQERI2pNGSkNSjNBknajO0opm1jg1DGTAWyPYVG38xcuJUHUwYgUedU5LYPWi+sm7IUXmMcmbdYQM4fEy+KJRjQ3AqTas6bJZIjBCqL8mGG081s1X4GNBLSBuVFILoYiUiz2NMPqZqwLLP4zwYBcyj1DdMr1jOziUrVMA+9GhNIcKVVLBbJfJQ57EmzwhwCsaLkTR4afcZkDkvJHGaQaJC41K6o9To9OkfJonSdOQduCpnWeKRA7swmKUslVkggsx1Cz2IrcsVOg9IvXrLkC4rZF1rJpRnd+GKgQ3XWE8sIFKqcFZiMIhPZh623Yeo9ehbb3FlZ74ZBlrcJJ9Y3VBO0ALqSZWYTjoax6FqjI8tAHSpYuw2T1HQi32293eLnDBVQOltaUDtkQi2tA+vYlQtxqKMYyMU+VXcOt2HKDeI1wzoF6wR3AcpbLqc2HnFFeeHckwtlqCdDkdOU3a3dBHeqiwk/N1lBQ5ecxXymN+iAVmtOgb2tmHlfTB+gRtt4GYI5/aDg5x4ryEgb3GxPa5wkaHV6Gua+X0eGMH3zGUyK2yDWKj5usgqQBhu68hBUKSoeRrd4DDnChfCG+2AlEMHR4p73m6yiKYqOcuVlAZgD1SEe7IalngYSULq2q3fCbq2ui10f91hBCja4BR4c+bxHsZh31Qbwaa/6iDlBuJIWYr7pmYPdJKLk0BSfIpECXdaD23AWJeKgkAuSQLTfsA011Y9KZvDc0yXC2C8JmqIW0J51Oe1zZCZ/6WIN60BuNkWUyxUblQ41WqIvJw4jvMUpJUOBPKpOAK9K57nCTgTgnHpylJbREuUgc1zSkpcx1cTM+kcdseWbGMmvTtfdAg10aGlAz+sawPojZhsBMEf2yRwDVF9LkHUgpUMdKMiAg0vTE/0/NNWnWOVEeDaj/SBMz2wc1DLVXnxZ+dU13wrZ94PPqGpgLqCJIumu8Bw9xVp8x1YmXU30Hcir+nWVCDebyEHNHGQuzTWUocrLEQrk/FPHK9bQ92uI8yLRNiUx4rRhFEOTwTTkWWmlpQCaX43c0XwuH1qi7pOEVZRpFXLZnvt9UC1mRMwJIxxIus85HYOOUvF1h7rY8NV+DXGQ6ZjNKkp61tD0AbpgWq48yIpPoWiDLIOHbMUF6uqWoDg9WiKlpsjYE6drNyyA0hCwoVESBz7FSjg40P2Zq7oYJHPi1HGGuqYaZkPNbBgGWcIRKrRmDMLD6Ei+tE6wOqdAq3FYkOpWQ8mcOHU7pk6SlECAuqj5ad4N1FohTUGnRHO2VPXSEv4nZvMKq2k/Ic4Zurqv0aFlTYDrTmrmFCz1G5cl09epqfaEyasQRIpEl9I8rOFQ96fQV9GnfeB5VcHcTNoeX3HmmSDmBEFPU5T8NM8Fo/lsJIEyzychmmFVO6hkwCynNqCZU9dEP82DXZUbkkZnrRpWwKQC5pZObr5kCGhVk5D8rV7TlMPZjqZGJ6V2rK6r6niiZOZBVlsX+UVH8xfv7/pf/S6hCgoVOfYCqqmainPBnBQEoQoFXfW3JXfof/W7jKZKtfcuW/E+pJexzWzP3aRgVGHY7zZaHILb8GSsRTaF+9ZJmzrHtnIxmO2ExEGt+CfGv5/dkwLc1DOzXBvkhqapdPDFthQJoNl7/+wL0efGAYb/nZVCsHKF3UryFWPNskqzRJiSNrPgpUYAjk5d8/vc4753d9ZAkwxvq2BBt2xmah7YLGiif40M/i1xyV+qxjPYyfVEiCmquSnZ0swZJICctqZOFUTfKQnVABKz2nO/1CPWs7baQJ5OoLwo2jSYvJgFlJF7KDlF4agSxGpBLO07ir/F57NS1qZIHPav2A5NQ7ZoQLRYT7vsqAqpzkMAvykoGCnPG+4balkNSZYJ7xCzPYmUHZgPzzb44qAUnXoiZ04BgkiRYF94TPYWhA0FpmXyZIuErfGKitUkCXatQQ3Ug/lNcKE1ZVVJG2QlCB8lBU7l2O6wCkwdCI6Tu6Zte+pU0VhMLhmz+3VUaSGdtFWzyK+UgnBRUJetUseT4dyUep3aYCdMuVhrkVAsrVMGqbMyf43B8lYGJW+E4mCQ8pKKuAp8g1i96WXqOCqBcL+LjwRZ9w5y+b5T2SzWOvIL84PmMx3R1eaeIGWSNxtvmWWzPuvRTEXHdBslD8rLiWC0TELisJpvZrSbGuAgxIybK63mLnW+tMbR2jzkRcsbXHxYYGiqZp1vY9ZRCEU1S18740BxEk0aOVFYGqWRqUsgalitsc+rZjF6m4rqI7PABWV9OIuDDZ0c87wrOsxqdWJZcf25ubd16BoZn+VjfuKpAwBNBDhIxeeTfL0ddqkd5211LmiUpSFo0g1aRgAlsHYtUzvdaVLZc8enIshLOfXhyABxRkVS0zZsmp1rWWMb1qqCat6NuoYRYdAczAstfWBWi1iGZoeCO6zzGS/zqGusX7Q4k7fjV/OqR4fCsljFedaWcGUky9BVhmKEE/V8UMwxb1FvyWlyydqgBOwVZF9HnAFo1BaKjLV1P03VXQE7k5RVsyZSxXrbOhzAD3NmxOL+K6BIhLu5G61H2wy+hZEHBr3yiu/ELmpZiSkO40UFfTkScty0uuD/tIalWlbsachkq6zNvWZAxDq03is82z1YiBS5V99TSx7mDWsc6C2GtjLU6UazoVrlbTIQRJSdH0ksVavrkN4YJljqiZjiCGS9rAEirYMcMxuUH6wUmOZEgrnjyJtYB3l/GvJnXJ1JGh0pFMFD0jcLva7Vk38sDzWuuWZDOdspkHQF9FbEMnixQQIjO0cPI0k5zXF97sDDBkIZ+0fBHPOxCrdtuU0nJ4AuDxZc7YL4HJQVgeb8NECh3tFFTiVlG2JG5sWtCUjChpLEFk7i68zOiKtmE8+RpUxsMm14mT6I26JOPCeOL4a37vJtNo+RBsjI6Qtuh9A62ott0GY9Zqhz7yiEPbs1NWHLjbBTrAdXiW33lANZp1EfeKXmYZVIiDKo2zIctt4nadcrdwcR/9s9dk81oNr9tM+k8tSVOzKq6nU/TShalIXx4cDFfkBVbgmacwJbAD7KyV2R0z0HXweiXThVSyOnB62tykHk1BnI+SJNGKuA1NuBDZ+jaqe90qO9UIVsroa8QgmvPZO+ia0iVUZm6VIgi4Fu364j6aGezALyApYpi/URf9IKyN22zz0SXK5GEk6pQifI/E8HeE+Qfp5lFo4kAPmDKtQPfeWPFcj2HVua3wOF3JCQPG6GxUGsPP/USNUBH3sAB37EqygRZBQbSsAJI89Aeozmc7RBdn5uQrupg+prV7+mEuznxwLZAN6GOmVC6ALtLZvAbDLvqwCeKIMyE0ia5RYgW+X1+IZgE75X0SaxEsEeIOCArPcaMMNvos8W5EiY0w8me3kjCkCTulutLhNTDSQF1BnJTfpsGQGldm9CldChMNEWzVVCt9KPpFKR8gACLTJZRYXk3u0dyjUSDF0mXzoUTAOt4b0pE5q2O6mqKiTpUAbNo6VGTyMvfI6ArvUz/XovbXMn3Qq2fH8J4SLZQyuAlNgVd+qgEluqMDR0SwuwRjgci4XjO1vvxbsvHF924YASWs7VdsIetKItEo+wLquB5nZvRhuvzwj9UiEBCpC+gYKOCKsylwgxSAd6tMwmxA/r0IAEucBmOkjxNP2udNcRozI2+R1apjmMFE7TSFNG9irm24wC5Y/QkymIEPwfVOeKZMt6B9IBrfhilqZFkIlfl+OKJugUaYGFnXoUCPFyA/sGWrPtRb0amRJirArZVCDTJ7WaE+2GohLs+SBryNXN12yVMt4NTzxSBFVBPrt/nznudDLUZlR3uIpimMMiSBrIBb/xzmreZLFv9yshUZ03WN7dIkYoqKCoUA8kosemEJ/T3jI15sjQbQ3hco7dvCPSKKvYUakFFyTPHUBaho539rA65SZhxnMMfiuEvvnmvH6wLm6sK6O7Fr0akD5tFa2HM90IEMGDeJEKfhkSr2Hl4024DFEhrQCaISspQY+h3UBGQfF30upGxPOQlmDgYV1RoT8yLhK0nxPGi6JdhseNPGgSdGklFk0c6vwgAZTgDv1nTJdfg/Iu93ER/1vYDFJOg76XY4PzYoBrq1gRSVRrp9u4JqpZ8vc6Wpidt2b9QfrwYr6P8Vt0lcF6eIc7lUuDiqA1iUTxVFPLok5+zP5A8ucHLpKgMqBDfpcStTyoeAlNHnKXuaNI2KGzqzaImZP09OaBORbpc7gIaUc2ynFQZYqVUs5yWViBNh2+p3gMZuNE3UUBFV7V7Sqk6DyoPihpwmE2RZOPgiFQviun7bHg2noD7LwntKoL7n0ua9gwqDzpaRuGKpnhTqs2mSqDOttRPWmKlTfAFsD9xGzPBR6bBpVVyFY/EbDj5HQU4EvbrZY3eVjqygDZ7fC8eZWnv56WEQOZ6ETWrGQ9fkre4B9CttT1UF6wUgNdU92UMTunzUtXGwZFtiaIgWiuIKnfQMyy9rkD9PU+Sz0JrsdNsHYZqpeSu82DYre+xG2Gimo5unR923VMRr0z8EDykoS4LtFYxq5h9MKdLU2IzpPomNnqtAWms1dV9ptijI5kdrXO4EBzOSvRLmATPFRrbh0UScylagZyNtSybu3ZJDVXKtUombMy0xdndG28fsYU6gJhl0F1JFe5Mg9K9WIp7bqig5ZOZ/5XaxLd35QzKymmrp52G1TFPQqeRnrJA28sktGio12nWpuza6+Pcz9e35o0AnW5puug3E/Jy2Gp8vAOybl5NRK9CkWz9Vfr1TWCI91mjKF6A6zroMKum0umVFHrG2ZhXZmDepp8gfXstYMd93dEzJ8D3cRxH5Trmaw6zjj34nrO2xymiVeNz2e6QfKOiJmDTDdv3Ac10LbHzav+g7YGceDC4WHG/L8ZzjvcDjIva4lSpdbN52u1SqVSLvf7hUIhEomkMA4zh4eHKQvos0K/3y+Xy+i6Wi2fz3e73WazhZAmOrqMdXyaGeSeR4JHqmBS7IKmtN0YHOgDHVRRVFUVrLw+TYZZ9qMCTkAXYiwqfmWiFEXneV4AHZ85pDv25ALJmT6AhJRY+2oxKElefCq5VClFSo2e6IUyDFHRdT2dfkH0zmpn5iS99r2NrHQP0oTXbi/WFGa2AJs+QTAMIx6Ph8M4/3EB/HcYfY6+tcIjLL1ntMGwGmGviHu5eq3R9hm/i5r9H9/VHnvssccee+yxxx577LHHHnvs8f8M3B4bwfB7bAQTioZCoSjHnZ2djzje+it6ETIRxX+aP0LWb/i7qPkbH118Nf9ypUEotPj2+W0cG/xst2HQT/6cu3yFJOz1CWd9GuW50HZwiI9/f2DmhIavmTfT6THLXFkfcr+cR7e0Qex7+27XhP0IrA8aMyd6zbx7Of52yb9/xUWPkIyNjBOeG/HRIcdHQ8MhmkmhUWjEYWHiQtN3SPxO70Kh0YhDF/Ej/D3Po7nEc9GLKBflhiEu+tNMLCQFSAwQaedcCP3Cod/wtLfUA/oWSRF3YV7Gh47weNHlaBBmW1Os4jfD98wr5s0R84E74s++fLg5G/16zD083Z5H+cnkgR/dfXz7+hMfuvj6dD01nj6e3d+FHj7+59PTFRf67ekS8ex+8it3Mf7y23D6+Pnd/Zfp6IdyZAnRk9O7aYi7e+AvL+5Orx75y4fTR/7Pk+H0ZHzKndyfhE5/f0DXcY+nUW56f3p5Or3nLy3JYXBz5t9T5uqPM2Y6uUV8vfl4cnN2Z9xzwvE/Pr188+32JnTFXjO34TE3fPPt9PH95WV0PBnefHp1c3sz/GAcMyfoFrfC7TH7iXn7JHz6x5tvzE8zc7jT48ndmBuPPx3ff/p4/89f//Xlw8fr16fTN3eTr0e/X/7J3374cvf73fR2evvh/t3F+MPd+N0vJ3PmHDHjy1d/TO4nT+NvUe5rnHv56mwyHj68/683IZ4d/vHq9HLy8v3D49No9P5k9Dh5OeXHk+jNy/G74Q03ebz5jePGr4bnJ/F3Lz9Onp7+m3k8Yc62K63vB/7hePLXp9GH68l4cv3t5N/Tfz2d3v4yffryavrh+Pz33/4c3r67P45dP11P7p8ebodfRvfXx3f/Dl1ELeaEhDcce/nqt8nkl2skdcLVGTOaXEfP2ZMQN7p5+OPN6d1k+P4vxJzhzVf+7ZuhcYWZMxx/5gz+ePJ1yL8cC8MP0zefX77//PTtJWbOyU/DnLMPx+9OuKvpX8dnx28fP539en95jH7w11e3V6H7P69CjyfRd58e/vP29Jf7s0v+Lnr19n8+/xWKWswJcZ+Zt0efp0fMnfH14ih6yTBjbnLNR48ZxhhOmWubOZdP98zrER96z7x+iZhjDMe3w1c8/5753yt2aLDM4z3DsmdP3/5gHq9+IubwUWRKouihIz08io54ZGiQ7QhdhC6wXuaR6UBKOjSKYvfO8t6ORty5aVHwzIke3TCT6a/M0/2Ys9w829/hT9DciYbOTd8oGjoLmV9w59ZV+BL0UejsLHoW5U/P0SdIp309iV6dnF/9NDrHDywnkJ8YrDHmuaPV521zIGS7jfzzEZuf4o9Ntpn20f5/14R/D5jMwQ7ARYi74EPbHnh0wauVj02zxyMHacaovw2YH03Az4w9c7bg/wBNucRYT/AH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44"/>
          <a:stretch/>
        </p:blipFill>
        <p:spPr bwMode="auto">
          <a:xfrm>
            <a:off x="4700249" y="1435994"/>
            <a:ext cx="4335231" cy="250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hipocresía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La amenaza más grande al evangelismo en la Iglesia Primitiva no fue la persecución sino la tolerancia al pecado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El pecado dentro de la iglesia tenía el poder para destruir la evangelización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La evangelización eficaz es capacitada por una iglesia pura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156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Los valores en 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0" name="Google Shape;1495;p49"/>
          <p:cNvGrpSpPr/>
          <p:nvPr/>
        </p:nvGrpSpPr>
        <p:grpSpPr>
          <a:xfrm>
            <a:off x="2339752" y="1563638"/>
            <a:ext cx="4608512" cy="3528392"/>
            <a:chOff x="7050768" y="5526199"/>
            <a:chExt cx="719953" cy="647534"/>
          </a:xfrm>
        </p:grpSpPr>
        <p:sp>
          <p:nvSpPr>
            <p:cNvPr id="11" name="Google Shape;1496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497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498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99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00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501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502;p49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03;p49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04;p49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05;p49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06;p49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507;p49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2 Rectángulo"/>
          <p:cNvSpPr/>
          <p:nvPr/>
        </p:nvSpPr>
        <p:spPr>
          <a:xfrm>
            <a:off x="3326479" y="1851670"/>
            <a:ext cx="782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Respeto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148750" y="1903933"/>
            <a:ext cx="8002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Gratitud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5898250" y="3147814"/>
            <a:ext cx="10246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Honestidad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2555776" y="3147814"/>
            <a:ext cx="588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Amor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3346262" y="4496221"/>
            <a:ext cx="785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Empatía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5094248" y="4515966"/>
            <a:ext cx="9092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Paciencia </a:t>
            </a:r>
            <a:endParaRPr lang="es-MX"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308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Palabras y acciones 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426968" y="2134917"/>
            <a:ext cx="4608512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457200" lvl="1" indent="0" algn="ctr">
              <a:buNone/>
            </a:pPr>
            <a:r>
              <a:rPr lang="es-MX" sz="2400" dirty="0" smtClean="0">
                <a:latin typeface="Calibri" pitchFamily="34" charset="0"/>
              </a:rPr>
              <a:t>¿Concuerdan mis palabras con mis actitudes y acciones? 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John Noonan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https://unsplash.com/photos/QM_LE41VJJ4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6665177</TotalTime>
  <Words>345</Words>
  <Application>Microsoft Office PowerPoint</Application>
  <PresentationFormat>Presentación en pantalla (16:9)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Humildad e Integridad: Un mensaje coherente</vt:lpstr>
      <vt:lpstr>Presentación de PowerPoint</vt:lpstr>
      <vt:lpstr>Proceso de Comunicación</vt:lpstr>
      <vt:lpstr>Ruido en el mensaje evangelístico</vt:lpstr>
      <vt:lpstr>Disonancia cognitiva</vt:lpstr>
      <vt:lpstr>La hipocresía</vt:lpstr>
      <vt:lpstr>Los valores en el evangelismo</vt:lpstr>
      <vt:lpstr>Palabras y acciones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66</cp:revision>
  <dcterms:modified xsi:type="dcterms:W3CDTF">2021-09-28T14:21:22Z</dcterms:modified>
</cp:coreProperties>
</file>