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6" r:id="rId5"/>
    <p:sldId id="259" r:id="rId6"/>
    <p:sldId id="260" r:id="rId7"/>
    <p:sldId id="278" r:id="rId8"/>
    <p:sldId id="279" r:id="rId9"/>
    <p:sldId id="280" r:id="rId10"/>
    <p:sldId id="264" r:id="rId11"/>
    <p:sldId id="281" r:id="rId12"/>
    <p:sldId id="282" r:id="rId13"/>
    <p:sldId id="283" r:id="rId14"/>
    <p:sldId id="267" r:id="rId15"/>
    <p:sldId id="284" r:id="rId16"/>
    <p:sldId id="261" r:id="rId17"/>
    <p:sldId id="285" r:id="rId18"/>
    <p:sldId id="2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7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091B-E921-46BC-B591-A479E33E9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41532-D1BC-4D46-A7AF-2EB8B2A91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CD3C8-EC4D-47D0-80ED-7E9E58B0E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077C3-3C78-4C27-A6D8-261DDB7D0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65D2B-B589-4447-BD2E-84A15AD1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0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80FF-0B29-43C3-9711-601B46D82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C18743-5451-4653-9609-C79224ACD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A3926-B383-4510-87C9-21565A7E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C8324-205F-49D1-A7A8-14F3CF36C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BF29B-EF74-4116-A092-9E2E8A638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4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A49543-651B-40E5-B8A2-25C5EF28A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5DC8D-B575-48B5-9EF1-E0D4AF95D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0F3D-7426-477C-A4C9-1F0BF795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AFB2C-5755-49D4-97F0-CF83BC53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639A6-4890-48F6-87F7-AA2F06E8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6E11C-DE4A-4CF3-B194-2AE9B43C9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AFDE4-8979-41FE-9394-6DCE04C56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9B6CD-E4A6-4A7A-8AD9-5059368F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A817F-DFD0-459B-88F2-8CB9CBE84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A5BA1-6E35-440E-8A5E-CDCB938BA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0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58848-FF98-425E-BFD9-6F9C5033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3E2EA-15BB-4552-BF1B-D22147DCD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B9E42-0AE4-49AB-8B28-92242B6D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E65B7-146C-4106-BD11-B7ABEC25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445EE-4084-45D3-9DFF-69D81865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2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3829-1163-41E7-9D38-252F9583C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4D711-3281-4B15-A924-ED3755AD1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C362B-C9C7-4699-AA7F-66A0053B8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FF5BD-1D9F-4279-8C13-052B672D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7AD60-D2D0-4F81-BAD4-12962B3E5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BA346-B55C-4C61-8553-751D9549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1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56DBD-3A81-417E-AE51-A156BF38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FA3EF-30CD-44CE-8B00-F8A8D4F89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5FEBF-F329-4AA1-B72E-ECEBF0CA2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C6A9DF-6412-453A-8567-49DC5DE41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EA6FB-876A-4C57-A84C-BAC883AF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3EC5E9-9FA1-473B-B985-EAA46D69F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1C8774-5925-415D-B2DF-0DE3CF0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344C78-B5F2-4BD9-9075-46CB3A6D4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0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0433-93D1-4CFC-B3AD-01C73277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FA78D7-3F09-4D84-8C1A-CB9EBAC0E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ECDB6-F34A-432B-87B0-82D17604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F2F16-F524-4B4C-B092-83D1ACFF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5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7C52A-3F22-4B0C-863B-8ABCD43F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427B0-DDF4-4C35-B563-510BDFC0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A7E21-1458-41B6-8AF4-37FC09419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3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40119-999A-4003-B0A5-E34074CD7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87504-2F30-4039-9FCE-A2B319E91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1AF83-7CBA-4DD7-81BB-374963652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935C7-830B-407D-B269-8FBD7652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583D6-CF43-479A-9BCF-6EFA9724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E8D68-A2AF-4B56-817E-E93A3DA52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2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B294-5EB6-4464-90EE-C2C17581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8FE940-D8AB-4038-8E03-376A02FDF2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2FEA1F-DB5C-4AC2-82A8-6979085B9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76EFC-431A-4CC9-B2E9-E96E455B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1FCA5-3931-43DB-B57A-175E04B64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93FA6-C1B0-4242-9C09-3E8975995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5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7B5195-A69C-40AE-853D-A823367CB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6BE67-A3A7-49B2-BC9D-33FD09F41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87874-EEB8-40AB-B16B-01A54DCED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78FC0-AF90-410A-8F39-EB68ABCDC11F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2F1D8-771C-466C-A571-96936D8D9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35413-9597-4FDE-94F6-0DD70D41E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8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E9398-6EA7-4CD8-A512-EF06D7166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12800"/>
          </a:xfrm>
        </p:spPr>
        <p:txBody>
          <a:bodyPr>
            <a:normAutofit/>
          </a:bodyPr>
          <a:lstStyle/>
          <a:p>
            <a:r>
              <a:rPr lang="es-AR" sz="4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Unidad 11: Consejería y la ley (Presentación 32)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Consejeria">
            <a:extLst>
              <a:ext uri="{FF2B5EF4-FFF2-40B4-BE49-F238E27FC236}">
                <a16:creationId xmlns:a16="http://schemas.microsoft.com/office/drawing/2014/main" id="{9A772C4B-C876-4EB0-B294-D347A4544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30591"/>
            <a:ext cx="6191794" cy="5727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Ley">
            <a:extLst>
              <a:ext uri="{FF2B5EF4-FFF2-40B4-BE49-F238E27FC236}">
                <a16:creationId xmlns:a16="http://schemas.microsoft.com/office/drawing/2014/main" id="{97BBD4CE-29C5-470D-903F-9A79BC1EF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794" y="1171575"/>
            <a:ext cx="6078583" cy="568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584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Riesgos de proveer servicios de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Otro riesgo de proveer consejería son las falsas acusaciones de un comportamiento inapropiado. Se dan muchos falsos reclamos de gentes que están buscando demandar para obtener una ganancia financiera y ese puede ser el motivo por lo que se da todo esto y aun otros motivos Los consejeros deben ser sabios como serpientes y astutos como palomas.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de las estrategias para cuidarnos contra estos riesgos mas adelante en esta sesión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7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Riesgos de proveer servicios de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Reportes de abuso de menores es otro riesgo que viene con el aconsejar. 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consejeros reciben demandas de abuso de la gente que ellos aconsejan. Porque cada estado tienen una ley mandatorio de reportar el abuso a menores, es esencial que cada uno de los que ofrecen consejería debe saber de los requerimientos del estado y de su deber de reportar el abuso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Cubriremos la protección del menor con mas detalles en la siguiente sesión de este curso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810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Riesgos de proveer servicios de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 fontScale="92500" lnSpcReduction="20000"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Otro riesgo asociado con aconsejar es: la importancia de confidencialidad y como ya cubrí este tema en la sesión previa no discutiremos este tema en detalle sino solo como otra área de riesgo al aconsejar.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al contratar y de supervisión son los dos últimos riesgos que se dan al ofrecer servicios de consejería. La negligencia de contratar ocurre cuando un empleador, en este caso la iglesia, falla en escoger a quien pone en una posición de consejero, la iglesia puede ser demandada por dar mala consejería por un consejero laico si la iglesia sabia o debía saber de ese consejero. El chequeo de su récord y escogerlos bien protegerá a la iglesia en cuanto a la negligencia que mostramos a los nuestros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777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Riesgos de proveer servicios de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 lnSpcReduction="10000"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negligencia en la supervisión ocurre cuando una iglesia ofrece supervisión inadecuada a consejeros sin licencia.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iglesias con programas de consejería deben adoptar pólizas para situaciones de alto riesgo, como amenazas de suicidio, amenaza de dañar a otros, confesión de actividades criminales, confesiones de abuso de menores. Estas son las mas comunes pero esta lista es interminable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reducir estos riesgos deben tomarse ciertas medidas … 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834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1258"/>
            <a:ext cx="12192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Medidas a tomar para reducir el riesgo de conducta sexual inapropiada y acusaciones falsas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6139"/>
            <a:ext cx="12192000" cy="6095999"/>
          </a:xfrm>
        </p:spPr>
        <p:txBody>
          <a:bodyPr>
            <a:norm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una serie de pasos que la iglesia debe tomar para proteger la integridad de sus servicio de consejería en esta área: 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La regla de la tercera persona- No tener consejeros varones con una mujer sin una tercera persona presente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Mujeres aconsejan mujeres</a:t>
            </a:r>
          </a:p>
          <a:p>
            <a:pPr marL="0" indent="0">
              <a:buNone/>
            </a:pPr>
            <a:endParaRPr lang="es-E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290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1258"/>
            <a:ext cx="12192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Medidas a tomar para reducir el riesgo de conducta sexual inapropiada y acusaciones falsas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6139"/>
            <a:ext cx="12192000" cy="5651861"/>
          </a:xfrm>
        </p:spPr>
        <p:txBody>
          <a:bodyPr>
            <a:normAutofit/>
          </a:bodyPr>
          <a:lstStyle/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Viudas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Puerta abierta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Consejería por teléfono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video cámaras</a:t>
            </a:r>
          </a:p>
          <a:p>
            <a:pPr marL="0" indent="0">
              <a:buNone/>
            </a:pP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otras estrategias….</a:t>
            </a:r>
          </a:p>
        </p:txBody>
      </p:sp>
    </p:spTree>
    <p:extLst>
      <p:ext uri="{BB962C8B-B14F-4D97-AF65-F5344CB8AC3E}">
        <p14:creationId xmlns:p14="http://schemas.microsoft.com/office/powerpoint/2010/main" val="3341234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Otras Estrategias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62001"/>
            <a:ext cx="12192001" cy="6095999"/>
          </a:xfrm>
        </p:spPr>
        <p:txBody>
          <a:bodyPr>
            <a:noAutofit/>
          </a:bodyPr>
          <a:lstStyle/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adopta una póliza de consejería que comunica claramente las limitaciones y alcance de su ministerio de consejería</a:t>
            </a:r>
          </a:p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Evita terapias controversiales (terapia de regresión de su edad, desorden de personalidades múltiples).</a:t>
            </a:r>
          </a:p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Adopta a una póliza que establece limites para cuando la situación requiera un consejero profesional la persona sea referido</a:t>
            </a:r>
            <a:endParaRPr lang="es-E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97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Otras Estrategias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62001"/>
            <a:ext cx="12192001" cy="6095999"/>
          </a:xfrm>
        </p:spPr>
        <p:txBody>
          <a:bodyPr>
            <a:no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Verifica si la iglesia tiene a seguranza con pólizas que incluyan o cubran los servicios de consejería.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Formas de liberar a los aconsejados para que firmen y dejen saber que el consejero laico no esta actuando bajo el control o supervisión de la iglesia</a:t>
            </a:r>
          </a:p>
        </p:txBody>
      </p:sp>
    </p:spTree>
    <p:extLst>
      <p:ext uri="{BB962C8B-B14F-4D97-AF65-F5344CB8AC3E}">
        <p14:creationId xmlns:p14="http://schemas.microsoft.com/office/powerpoint/2010/main" val="1818104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1258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0641"/>
            <a:ext cx="12192000" cy="5547359"/>
          </a:xfrm>
        </p:spPr>
        <p:txBody>
          <a:bodyPr>
            <a:normAutofit fontScale="92500" lnSpcReduction="20000"/>
          </a:bodyPr>
          <a:lstStyle/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Espero que este repaso relacionado con el servicio de consejería haya provisto información que puedas considerar para ti y para la protección de las iglesias mientras persigues el llamado de Dios para tu vida</a:t>
            </a:r>
          </a:p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deseas desarrollar un programa de consejería que va mas allá de la consejería espiritual, te recomiendo que consultes con un abogado competente y que te asista a establecer pólizas que te ayudaran a reducir riesgos y te servirán mientras persigues el llamado de equipar el cuerpo de Cristo. Le si </a:t>
            </a:r>
            <a:r>
              <a:rPr lang="es-E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recomendando el articulo: “Pastor, iglesia y la ley” </a:t>
            </a:r>
            <a:r>
              <a:rPr lang="es-E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Richard More</a:t>
            </a:r>
            <a:endParaRPr lang="es-E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3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1"/>
            <a:ext cx="12192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Introducción: Declaración de la renuncia de las responsabilidades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89019"/>
            <a:ext cx="12192000" cy="5468982"/>
          </a:xfrm>
        </p:spPr>
        <p:txBody>
          <a:bodyPr>
            <a:normAutofit lnSpcReduction="10000"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Examinaremos el tema de consejería y algunos aspectos legales con respecto a la consejería.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El contenido de esta clase no debe ser considerado legalmente una guianza y confiársele como consejería legal en cualquier situación factual o objetiva. El material que se da en esta clase es un resumen del tema a tratar, si te encuentras en una situación donde el material cubierto en esta clase es un hecho para ti, puedes consultar a un abogado local competente en esta área de la ley”</a:t>
            </a:r>
          </a:p>
        </p:txBody>
      </p:sp>
    </p:spTree>
    <p:extLst>
      <p:ext uri="{BB962C8B-B14F-4D97-AF65-F5344CB8AC3E}">
        <p14:creationId xmlns:p14="http://schemas.microsoft.com/office/powerpoint/2010/main" val="3810072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Intención de esta Clase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 fontScale="85000" lnSpcReduction="10000"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Muchas iglesias ofrecen algún tipo de servicio de consejería 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mas común es que el pastor aconseja a sus miembros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Algunas iglesias ofrecen servicios de consejería solo en las tarde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Otros se concentran solo a sus miembros cuando otros se abren al publico en general y uno </a:t>
            </a:r>
            <a:r>
              <a:rPr lang="es-E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hacen como un ministerio de alcance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Algunas iglesias usan consejeros o psicólogos que son acreditados por el estado otros usan laicos que no tienen nada de entrenamiento en sus programas de consejería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intención es identificar los hechos legales que deben ser considerados por cualquier iglesia que ofrece servicios de consejería o intenta hacerlo en el futuro</a:t>
            </a:r>
            <a:endParaRPr lang="es-E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0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riesgos asociados con proveer servicios de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 lnSpcReduction="10000"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Pastores: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Eclesiástica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Conducta Sexual inapropiada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Pastores y consejeros laicos: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al aconsejar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Reportando abuso de menores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Seducir a los aconsejados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Confidencialidad, cobros o cuotas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Contratando negligentemente, negligencia en la supervisión</a:t>
            </a:r>
            <a:endParaRPr lang="es-E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8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1"/>
            <a:ext cx="12192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riesgos asociados con proveer servicios de consejería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50275"/>
            <a:ext cx="12192000" cy="6095999"/>
          </a:xfrm>
        </p:spPr>
        <p:txBody>
          <a:bodyPr>
            <a:norm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Discutiremos brevemente cada uno de estos riesgos y ofreceré el manejo del riesgo y procedimientos y pólizas para reducir el riesgo y la responsabilidad en estas áreas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 riesgos que los pastores corren al ofrecer consejería…</a:t>
            </a:r>
            <a:endParaRPr lang="es-E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728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7384"/>
            <a:ext cx="12192000" cy="762000"/>
          </a:xfrm>
        </p:spPr>
        <p:txBody>
          <a:bodyPr>
            <a:no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Eclesiástica y Conducta Sexual inapropiada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6767"/>
            <a:ext cx="12192000" cy="5521234"/>
          </a:xfrm>
        </p:spPr>
        <p:txBody>
          <a:bodyPr>
            <a:normAutofit fontScale="92500" lnSpcReduction="20000"/>
          </a:bodyPr>
          <a:lstStyle/>
          <a:p>
            <a:r>
              <a:rPr lang="es-ES" sz="4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mayoría de las cortes rechazan la negligencia como base para responsabilidad, pero la corte reconoce esta causa de acción y los pastores que se envuelven en una conducta sexual inapropiada con un adulto o un menor y están en una relación de consejería no religiosa por lo que no califica</a:t>
            </a:r>
          </a:p>
          <a:p>
            <a:r>
              <a:rPr lang="es-E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es generalmente definida como la falla de ejercitar en cierto grado de su destreza de sus deberes profesionales y termina lastimando a otros</a:t>
            </a:r>
          </a:p>
          <a:p>
            <a:endParaRPr lang="es-E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1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7384"/>
            <a:ext cx="12192000" cy="762000"/>
          </a:xfrm>
        </p:spPr>
        <p:txBody>
          <a:bodyPr>
            <a:no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Eclesiástica y Conducta Sexual inapropiada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6767"/>
            <a:ext cx="12192000" cy="5521234"/>
          </a:xfrm>
        </p:spPr>
        <p:txBody>
          <a:bodyPr>
            <a:normAutofit fontScale="77500" lnSpcReduction="20000"/>
          </a:bodyPr>
          <a:lstStyle/>
          <a:p>
            <a:r>
              <a:rPr lang="es-ES" sz="4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el pastor se presenta como consejero y se envuelve en consejería no religiosa, el estado declara que por la falta de la habilidad con cierto grado de deber profesional esta exponiéndose ya que no ha sido entrenado y se puede actuar legalmente contra el ya que esto incrementa  los riesgos de la responsabilidad. El pastor debe aconsejar en áreas donde es experto como consejería bíblica.</a:t>
            </a:r>
          </a:p>
          <a:p>
            <a:r>
              <a:rPr lang="es-E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alguien te busca para recibir consejería en hechos donde tu no tienes experiencia o entrenamiento lo correcto por hacer es referir a ese individuo con alguien que si es competente para ofrecer ese servicio y reduce el riesgo de ser demandado por negligencia en la consejería.</a:t>
            </a:r>
          </a:p>
          <a:p>
            <a:endParaRPr lang="es-E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87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7384"/>
            <a:ext cx="12192000" cy="762000"/>
          </a:xfrm>
        </p:spPr>
        <p:txBody>
          <a:bodyPr>
            <a:no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Eclesiástica y Conducta Sexual inapropiada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6767"/>
            <a:ext cx="12192000" cy="5521234"/>
          </a:xfrm>
        </p:spPr>
        <p:txBody>
          <a:bodyPr>
            <a:normAutofit fontScale="92500" lnSpcReduction="20000"/>
          </a:bodyPr>
          <a:lstStyle/>
          <a:p>
            <a:r>
              <a:rPr lang="es-ES" sz="4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Muchos ministros que ofrecen servicio de consejería, han sido demandados por envolverse en conducta sexual inapropiada- la mayoría de estos casos envuelven a un ministro varón y una mujer que están aconsejando. Típicamente después de recibir el servicio, la mujer demanda al pastor por que se le genero estrés emocional, asalto, abuso y acoso sexual. En algunos casos hasta llega a procesarse como algo criminal si la ley de ese estado criminaliza ese contexto de un pastor y el que es aconsejado</a:t>
            </a:r>
          </a:p>
          <a:p>
            <a:endParaRPr lang="es-E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63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7384"/>
            <a:ext cx="12192000" cy="762000"/>
          </a:xfrm>
        </p:spPr>
        <p:txBody>
          <a:bodyPr>
            <a:no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Negligencia Eclesiástica y Conducta Sexual inapropiada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6767"/>
            <a:ext cx="12192000" cy="5521234"/>
          </a:xfrm>
        </p:spPr>
        <p:txBody>
          <a:bodyPr>
            <a:normAutofit/>
          </a:bodyPr>
          <a:lstStyle/>
          <a:p>
            <a:r>
              <a:rPr lang="es-ES" sz="4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conducta sexual inapropiada envuelve consejeros laicos seduciendo a mujeres que aconsejan. Como estas mujeres están vulnerables, puede darse el caso que se de una tentación con mas facilidad. Si la conducta sexual inapropiada inicia danos sustanciales a la victima, la victima, la familia y la iglesia se verán grandemente afectados</a:t>
            </a:r>
          </a:p>
          <a:p>
            <a:endParaRPr lang="es-E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06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1026</Words>
  <Application>Microsoft Office PowerPoint</Application>
  <PresentationFormat>Widescreen</PresentationFormat>
  <Paragraphs>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Unidad 11: Consejería y la ley (Presentación 32)</vt:lpstr>
      <vt:lpstr>Introducción: Declaración de la renuncia de las responsabilidades</vt:lpstr>
      <vt:lpstr>Intención de esta Clase</vt:lpstr>
      <vt:lpstr>Los riesgos asociados con proveer servicios de consejería</vt:lpstr>
      <vt:lpstr>Los riesgos asociados con proveer servicios de consejería</vt:lpstr>
      <vt:lpstr>Negligencia Eclesiástica y Conducta Sexual inapropiada</vt:lpstr>
      <vt:lpstr>Negligencia Eclesiástica y Conducta Sexual inapropiada</vt:lpstr>
      <vt:lpstr>Negligencia Eclesiástica y Conducta Sexual inapropiada</vt:lpstr>
      <vt:lpstr>Negligencia Eclesiástica y Conducta Sexual inapropiada</vt:lpstr>
      <vt:lpstr>Riesgos de proveer servicios de consejería</vt:lpstr>
      <vt:lpstr>Riesgos de proveer servicios de consejería</vt:lpstr>
      <vt:lpstr>Riesgos de proveer servicios de consejería</vt:lpstr>
      <vt:lpstr>Riesgos de proveer servicios de consejería</vt:lpstr>
      <vt:lpstr>Medidas a tomar para reducir el riesgo de conducta sexual inapropiada y acusaciones falsas</vt:lpstr>
      <vt:lpstr>Medidas a tomar para reducir el riesgo de conducta sexual inapropiada y acusaciones falsas</vt:lpstr>
      <vt:lpstr>Otras Estrategias</vt:lpstr>
      <vt:lpstr>Otras Estrategias</vt:lpstr>
      <vt:lpstr>Nota final: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Encontrando Descanso en un Mundo lleno de Ansiedad</dc:title>
  <dc:creator>Aaron Moreno</dc:creator>
  <cp:lastModifiedBy>Aaron Moreno</cp:lastModifiedBy>
  <cp:revision>48</cp:revision>
  <dcterms:created xsi:type="dcterms:W3CDTF">2017-10-25T18:30:10Z</dcterms:created>
  <dcterms:modified xsi:type="dcterms:W3CDTF">2017-11-08T07:32:16Z</dcterms:modified>
</cp:coreProperties>
</file>