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63" r:id="rId5"/>
    <p:sldId id="259" r:id="rId6"/>
    <p:sldId id="264" r:id="rId7"/>
    <p:sldId id="260" r:id="rId8"/>
    <p:sldId id="261" r:id="rId9"/>
    <p:sldId id="271" r:id="rId10"/>
    <p:sldId id="262" r:id="rId11"/>
    <p:sldId id="266" r:id="rId12"/>
    <p:sldId id="265" r:id="rId13"/>
    <p:sldId id="267" r:id="rId14"/>
    <p:sldId id="268" r:id="rId15"/>
    <p:sldId id="275" r:id="rId16"/>
    <p:sldId id="269" r:id="rId17"/>
    <p:sldId id="272" r:id="rId18"/>
    <p:sldId id="273" r:id="rId19"/>
    <p:sldId id="274"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45" autoAdjust="0"/>
    <p:restoredTop sz="94660"/>
  </p:normalViewPr>
  <p:slideViewPr>
    <p:cSldViewPr>
      <p:cViewPr varScale="1">
        <p:scale>
          <a:sx n="86" d="100"/>
          <a:sy n="86" d="100"/>
        </p:scale>
        <p:origin x="-151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D9BA98-4463-4C77-851E-AC69E5ABFE58}"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E691C-4E17-45B5-A508-3A12A9EC321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9BA98-4463-4C77-851E-AC69E5ABFE58}"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E691C-4E17-45B5-A508-3A12A9EC321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9BA98-4463-4C77-851E-AC69E5ABFE58}"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E691C-4E17-45B5-A508-3A12A9EC321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9BA98-4463-4C77-851E-AC69E5ABFE58}"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E691C-4E17-45B5-A508-3A12A9EC321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D9BA98-4463-4C77-851E-AC69E5ABFE58}"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2E691C-4E17-45B5-A508-3A12A9EC321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D9BA98-4463-4C77-851E-AC69E5ABFE58}"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2E691C-4E17-45B5-A508-3A12A9EC321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D9BA98-4463-4C77-851E-AC69E5ABFE58}" type="datetimeFigureOut">
              <a:rPr lang="en-US" smtClean="0"/>
              <a:pPr/>
              <a:t>10/28/2019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2E691C-4E17-45B5-A508-3A12A9EC321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D9BA98-4463-4C77-851E-AC69E5ABFE58}" type="datetimeFigureOut">
              <a:rPr lang="en-US" smtClean="0"/>
              <a:pPr/>
              <a:t>10/28/2019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2E691C-4E17-45B5-A508-3A12A9EC32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D9BA98-4463-4C77-851E-AC69E5ABFE58}" type="datetimeFigureOut">
              <a:rPr lang="en-US" smtClean="0"/>
              <a:pPr/>
              <a:t>10/28/2019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2E691C-4E17-45B5-A508-3A12A9EC321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D9BA98-4463-4C77-851E-AC69E5ABFE58}"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2E691C-4E17-45B5-A508-3A12A9EC321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D9BA98-4463-4C77-851E-AC69E5ABFE58}"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2E691C-4E17-45B5-A508-3A12A9EC321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D9BA98-4463-4C77-851E-AC69E5ABFE58}" type="datetimeFigureOut">
              <a:rPr lang="en-US" smtClean="0"/>
              <a:pPr/>
              <a:t>10/28/2019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2E691C-4E17-45B5-A508-3A12A9EC321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See the source image"/>
          <p:cNvPicPr>
            <a:picLocks noChangeAspect="1" noChangeArrowheads="1"/>
          </p:cNvPicPr>
          <p:nvPr/>
        </p:nvPicPr>
        <p:blipFill>
          <a:blip r:embed="rId2" cstate="print">
            <a:lum bright="10000"/>
          </a:blip>
          <a:srcRect/>
          <a:stretch>
            <a:fillRect/>
          </a:stretch>
        </p:blipFill>
        <p:spPr bwMode="auto">
          <a:xfrm>
            <a:off x="0" y="0"/>
            <a:ext cx="9144000" cy="6858000"/>
          </a:xfrm>
          <a:prstGeom prst="rect">
            <a:avLst/>
          </a:prstGeom>
          <a:noFill/>
        </p:spPr>
      </p:pic>
      <p:sp>
        <p:nvSpPr>
          <p:cNvPr id="3" name="TextBox 2"/>
          <p:cNvSpPr txBox="1"/>
          <p:nvPr/>
        </p:nvSpPr>
        <p:spPr>
          <a:xfrm>
            <a:off x="304800" y="304800"/>
            <a:ext cx="8610600" cy="3231654"/>
          </a:xfrm>
          <a:prstGeom prst="rect">
            <a:avLst/>
          </a:prstGeom>
          <a:noFill/>
          <a:ln>
            <a:solidFill>
              <a:srgbClr val="FFFF00"/>
            </a:solidFill>
          </a:ln>
        </p:spPr>
        <p:txBody>
          <a:bodyPr wrap="square" rtlCol="0">
            <a:spAutoFit/>
          </a:bodyPr>
          <a:lstStyle/>
          <a:p>
            <a:pPr algn="ctr"/>
            <a:r>
              <a:rPr lang="en-US" sz="5400" b="1" dirty="0" smtClean="0">
                <a:solidFill>
                  <a:srgbClr val="FFFF00"/>
                </a:solidFill>
                <a:effectLst>
                  <a:outerShdw blurRad="38100" dist="38100" dir="2700000" algn="tl">
                    <a:srgbClr val="000000">
                      <a:alpha val="43137"/>
                    </a:srgbClr>
                  </a:outerShdw>
                </a:effectLst>
              </a:rPr>
              <a:t>Preacher, Preparation, </a:t>
            </a:r>
          </a:p>
          <a:p>
            <a:pPr algn="ctr"/>
            <a:r>
              <a:rPr lang="en-US" sz="5400" b="1" dirty="0" smtClean="0">
                <a:solidFill>
                  <a:srgbClr val="FFFF00"/>
                </a:solidFill>
                <a:effectLst>
                  <a:outerShdw blurRad="38100" dist="38100" dir="2700000" algn="tl">
                    <a:srgbClr val="000000">
                      <a:alpha val="43137"/>
                    </a:srgbClr>
                  </a:outerShdw>
                </a:effectLst>
              </a:rPr>
              <a:t>Presentation</a:t>
            </a:r>
          </a:p>
          <a:p>
            <a:pPr algn="ctr"/>
            <a:r>
              <a:rPr lang="en-US" sz="4800" b="1" dirty="0" smtClean="0">
                <a:solidFill>
                  <a:srgbClr val="FFFF00"/>
                </a:solidFill>
                <a:effectLst>
                  <a:outerShdw blurRad="38100" dist="38100" dir="2700000" algn="tl">
                    <a:srgbClr val="000000">
                      <a:alpha val="43137"/>
                    </a:srgbClr>
                  </a:outerShdw>
                </a:effectLst>
              </a:rPr>
              <a:t>A class on making and preaching sermons</a:t>
            </a:r>
            <a:endParaRPr lang="en-US" sz="4800" b="1" dirty="0">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228600" y="3657600"/>
            <a:ext cx="2199320" cy="2554545"/>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Session </a:t>
            </a:r>
            <a:r>
              <a:rPr lang="en-US" sz="4000" dirty="0">
                <a:effectLst>
                  <a:outerShdw blurRad="38100" dist="38100" dir="2700000" algn="tl">
                    <a:srgbClr val="000000">
                      <a:alpha val="43137"/>
                    </a:srgbClr>
                  </a:outerShdw>
                </a:effectLst>
              </a:rPr>
              <a:t>8</a:t>
            </a:r>
            <a:endParaRPr lang="en-US" sz="4000" dirty="0" smtClean="0">
              <a:effectLst>
                <a:outerShdw blurRad="38100" dist="38100" dir="2700000" algn="tl">
                  <a:srgbClr val="000000">
                    <a:alpha val="43137"/>
                  </a:srgbClr>
                </a:outerShdw>
              </a:effectLst>
            </a:endParaRPr>
          </a:p>
          <a:p>
            <a:r>
              <a:rPr lang="en-US" sz="4000" dirty="0" smtClean="0">
                <a:effectLst>
                  <a:outerShdw blurRad="38100" dist="38100" dir="2700000" algn="tl">
                    <a:srgbClr val="000000">
                      <a:alpha val="43137"/>
                    </a:srgbClr>
                  </a:outerShdw>
                </a:effectLst>
              </a:rPr>
              <a:t>Preparing</a:t>
            </a:r>
          </a:p>
          <a:p>
            <a:r>
              <a:rPr lang="en-US" sz="4000" dirty="0" smtClean="0">
                <a:effectLst>
                  <a:outerShdw blurRad="38100" dist="38100" dir="2700000" algn="tl">
                    <a:srgbClr val="000000">
                      <a:alpha val="43137"/>
                    </a:srgbClr>
                  </a:outerShdw>
                </a:effectLst>
              </a:rPr>
              <a:t>To </a:t>
            </a:r>
          </a:p>
          <a:p>
            <a:r>
              <a:rPr lang="en-US" sz="4000" dirty="0" smtClean="0">
                <a:effectLst>
                  <a:outerShdw blurRad="38100" dist="38100" dir="2700000" algn="tl">
                    <a:srgbClr val="000000">
                      <a:alpha val="43137"/>
                    </a:srgbClr>
                  </a:outerShdw>
                </a:effectLst>
              </a:rPr>
              <a:t>Preach</a:t>
            </a:r>
            <a:endParaRPr lang="en-US" sz="4000" dirty="0">
              <a:effectLst>
                <a:outerShdw blurRad="38100" dist="38100" dir="2700000" algn="tl">
                  <a:srgbClr val="000000">
                    <a:alpha val="43137"/>
                  </a:srgbClr>
                </a:outerShdw>
              </a:effectLst>
            </a:endParaRPr>
          </a:p>
        </p:txBody>
      </p:sp>
      <p:sp>
        <p:nvSpPr>
          <p:cNvPr id="6" name="TextBox 5"/>
          <p:cNvSpPr txBox="1"/>
          <p:nvPr/>
        </p:nvSpPr>
        <p:spPr>
          <a:xfrm>
            <a:off x="3276600" y="4114800"/>
            <a:ext cx="3787768" cy="707886"/>
          </a:xfrm>
          <a:prstGeom prst="rect">
            <a:avLst/>
          </a:prstGeom>
          <a:noFill/>
        </p:spPr>
        <p:txBody>
          <a:bodyPr wrap="none" rtlCol="0">
            <a:spAutoFit/>
          </a:bodyPr>
          <a:lstStyle/>
          <a:p>
            <a:r>
              <a:rPr lang="en-US" sz="4000" dirty="0" smtClean="0">
                <a:ln w="18415" cmpd="sng">
                  <a:solidFill>
                    <a:srgbClr val="FF0000"/>
                  </a:solidFill>
                  <a:prstDash val="solid"/>
                </a:ln>
                <a:solidFill>
                  <a:srgbClr val="FFFFFF"/>
                </a:solidFill>
                <a:effectLst>
                  <a:outerShdw blurRad="63500" dir="3600000" algn="tl" rotWithShape="0">
                    <a:srgbClr val="000000">
                      <a:alpha val="70000"/>
                    </a:srgbClr>
                  </a:outerShdw>
                </a:effectLst>
              </a:rPr>
              <a:t>Topical Preaching</a:t>
            </a:r>
            <a:endParaRPr lang="en-US" sz="4000" dirty="0">
              <a:ln w="18415" cmpd="sng">
                <a:solidFill>
                  <a:srgbClr val="FF0000"/>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8458200" cy="1446550"/>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Cons</a:t>
            </a:r>
          </a:p>
          <a:p>
            <a:pPr marL="742950" indent="-742950">
              <a:buAutoNum type="arabicPeriod"/>
            </a:pPr>
            <a:r>
              <a:rPr lang="en-US" sz="4400" dirty="0" smtClean="0">
                <a:effectLst>
                  <a:outerShdw blurRad="38100" dist="38100" dir="2700000" algn="tl">
                    <a:srgbClr val="000000">
                      <a:alpha val="43137"/>
                    </a:srgbClr>
                  </a:outerShdw>
                </a:effectLst>
              </a:rPr>
              <a:t>Taking verses out of context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Image result for Picture of hairdo with a topknot"/>
          <p:cNvPicPr>
            <a:picLocks noChangeAspect="1" noChangeArrowheads="1"/>
          </p:cNvPicPr>
          <p:nvPr/>
        </p:nvPicPr>
        <p:blipFill>
          <a:blip r:embed="rId2" cstate="print"/>
          <a:srcRect/>
          <a:stretch>
            <a:fillRect/>
          </a:stretch>
        </p:blipFill>
        <p:spPr bwMode="auto">
          <a:xfrm>
            <a:off x="1066800" y="0"/>
            <a:ext cx="6791328" cy="6857999"/>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304800"/>
            <a:ext cx="6934200" cy="4154984"/>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“Let him which is on the top not come down.”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Matthew 24:17 </a:t>
            </a:r>
          </a:p>
          <a:p>
            <a:endParaRPr lang="en-US" sz="4400"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“Judas went and hanged himself.” </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8458200" cy="3477875"/>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Cons</a:t>
            </a:r>
          </a:p>
          <a:p>
            <a:pPr marL="742950" indent="-742950">
              <a:buAutoNum type="arabicPeriod"/>
            </a:pPr>
            <a:r>
              <a:rPr lang="en-US" sz="4400" dirty="0" smtClean="0">
                <a:effectLst>
                  <a:outerShdw blurRad="38100" dist="38100" dir="2700000" algn="tl">
                    <a:srgbClr val="000000">
                      <a:alpha val="43137"/>
                    </a:srgbClr>
                  </a:outerShdw>
                </a:effectLst>
              </a:rPr>
              <a:t>Taking verses out of context.</a:t>
            </a:r>
          </a:p>
          <a:p>
            <a:pPr marL="742950" indent="-742950">
              <a:buAutoNum type="arabicPeriod"/>
            </a:pPr>
            <a:r>
              <a:rPr lang="en-US" sz="4400" dirty="0" smtClean="0">
                <a:effectLst>
                  <a:outerShdw blurRad="38100" dist="38100" dir="2700000" algn="tl">
                    <a:srgbClr val="000000">
                      <a:alpha val="43137"/>
                    </a:srgbClr>
                  </a:outerShdw>
                </a:effectLst>
              </a:rPr>
              <a:t>Moral lessons rather than the whole counsel of God. </a:t>
            </a:r>
          </a:p>
          <a:p>
            <a:pPr marL="742950" indent="-742950">
              <a:buAutoNum type="arabicPeriod"/>
            </a:pPr>
            <a:endParaRPr lang="en-US" sz="4400" dirty="0" smtClean="0">
              <a:effectLst>
                <a:outerShdw blurRad="38100" dist="38100" dir="2700000" algn="tl">
                  <a:srgbClr val="000000">
                    <a:alpha val="43137"/>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8458200" cy="4832092"/>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Cons</a:t>
            </a:r>
          </a:p>
          <a:p>
            <a:pPr marL="742950" indent="-742950">
              <a:buAutoNum type="arabicPeriod"/>
            </a:pPr>
            <a:r>
              <a:rPr lang="en-US" sz="4400" dirty="0" smtClean="0">
                <a:effectLst>
                  <a:outerShdw blurRad="38100" dist="38100" dir="2700000" algn="tl">
                    <a:srgbClr val="000000">
                      <a:alpha val="43137"/>
                    </a:srgbClr>
                  </a:outerShdw>
                </a:effectLst>
              </a:rPr>
              <a:t>Taking verses out of context.</a:t>
            </a:r>
          </a:p>
          <a:p>
            <a:pPr marL="742950" indent="-742950">
              <a:buAutoNum type="arabicPeriod"/>
            </a:pPr>
            <a:r>
              <a:rPr lang="en-US" sz="4400" dirty="0" smtClean="0">
                <a:effectLst>
                  <a:outerShdw blurRad="38100" dist="38100" dir="2700000" algn="tl">
                    <a:srgbClr val="000000">
                      <a:alpha val="43137"/>
                    </a:srgbClr>
                  </a:outerShdw>
                </a:effectLst>
              </a:rPr>
              <a:t>Moral lessons rather than the whole counsel of God. </a:t>
            </a:r>
          </a:p>
          <a:p>
            <a:pPr marL="742950" indent="-742950">
              <a:buAutoNum type="arabicPeriod"/>
            </a:pPr>
            <a:r>
              <a:rPr lang="en-US" sz="4400" dirty="0" smtClean="0">
                <a:effectLst>
                  <a:outerShdw blurRad="38100" dist="38100" dir="2700000" algn="tl">
                    <a:srgbClr val="000000">
                      <a:alpha val="43137"/>
                    </a:srgbClr>
                  </a:outerShdw>
                </a:effectLst>
              </a:rPr>
              <a:t>Become need-centered as the main way of preaching. </a:t>
            </a:r>
          </a:p>
          <a:p>
            <a:pPr marL="742950" indent="-742950"/>
            <a:endParaRPr lang="en-US" sz="4400" dirty="0" smtClean="0">
              <a:effectLst>
                <a:outerShdw blurRad="38100" dist="38100" dir="2700000" algn="tl">
                  <a:srgbClr val="000000">
                    <a:alpha val="43137"/>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8458200" cy="6186309"/>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Cons</a:t>
            </a:r>
          </a:p>
          <a:p>
            <a:pPr marL="742950" indent="-742950">
              <a:buAutoNum type="arabicPeriod"/>
            </a:pPr>
            <a:r>
              <a:rPr lang="en-US" sz="4400" dirty="0" smtClean="0">
                <a:effectLst>
                  <a:outerShdw blurRad="38100" dist="38100" dir="2700000" algn="tl">
                    <a:srgbClr val="000000">
                      <a:alpha val="43137"/>
                    </a:srgbClr>
                  </a:outerShdw>
                </a:effectLst>
              </a:rPr>
              <a:t>Taking verses out of context.</a:t>
            </a:r>
          </a:p>
          <a:p>
            <a:pPr marL="742950" indent="-742950">
              <a:buAutoNum type="arabicPeriod"/>
            </a:pPr>
            <a:r>
              <a:rPr lang="en-US" sz="4400" dirty="0" smtClean="0">
                <a:effectLst>
                  <a:outerShdw blurRad="38100" dist="38100" dir="2700000" algn="tl">
                    <a:srgbClr val="000000">
                      <a:alpha val="43137"/>
                    </a:srgbClr>
                  </a:outerShdw>
                </a:effectLst>
              </a:rPr>
              <a:t>Moral lessons rather than the whole counsel of God. </a:t>
            </a:r>
          </a:p>
          <a:p>
            <a:pPr marL="742950" indent="-742950">
              <a:buAutoNum type="arabicPeriod"/>
            </a:pPr>
            <a:r>
              <a:rPr lang="en-US" sz="4400" dirty="0" smtClean="0">
                <a:effectLst>
                  <a:outerShdw blurRad="38100" dist="38100" dir="2700000" algn="tl">
                    <a:srgbClr val="000000">
                      <a:alpha val="43137"/>
                    </a:srgbClr>
                  </a:outerShdw>
                </a:effectLst>
              </a:rPr>
              <a:t>Become need-centered as the main way of preaching. </a:t>
            </a:r>
          </a:p>
          <a:p>
            <a:pPr marL="742950" indent="-742950">
              <a:buAutoNum type="arabicPeriod"/>
            </a:pPr>
            <a:r>
              <a:rPr lang="en-US" sz="4400" dirty="0" smtClean="0">
                <a:effectLst>
                  <a:outerShdw blurRad="38100" dist="38100" dir="2700000" algn="tl">
                    <a:srgbClr val="000000">
                      <a:alpha val="43137"/>
                    </a:srgbClr>
                  </a:outerShdw>
                </a:effectLst>
              </a:rPr>
              <a:t>Preacher focuses on his own agenda, rather than God’s. </a:t>
            </a:r>
          </a:p>
          <a:p>
            <a:pPr marL="742950" indent="-742950">
              <a:buAutoNum type="arabicPeriod"/>
            </a:pPr>
            <a:endParaRPr lang="en-US" sz="4400" dirty="0" smtClean="0">
              <a:effectLst>
                <a:outerShdw blurRad="38100" dist="38100" dir="2700000" algn="tl">
                  <a:srgbClr val="000000">
                    <a:alpha val="43137"/>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10600" cy="5878532"/>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An Example</a:t>
            </a:r>
          </a:p>
          <a:p>
            <a:endParaRPr lang="en-US" sz="2000"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	What is Sabbath?</a:t>
            </a:r>
          </a:p>
          <a:p>
            <a:pPr marL="914400" indent="-914400">
              <a:buAutoNum type="arabicPeriod"/>
            </a:pPr>
            <a:r>
              <a:rPr lang="en-US" sz="4400" dirty="0" smtClean="0">
                <a:effectLst>
                  <a:outerShdw blurRad="38100" dist="38100" dir="2700000" algn="tl">
                    <a:srgbClr val="000000">
                      <a:alpha val="43137"/>
                    </a:srgbClr>
                  </a:outerShdw>
                </a:effectLst>
              </a:rPr>
              <a:t>The first thing called Holy. </a:t>
            </a:r>
          </a:p>
          <a:p>
            <a:pPr marL="914400" indent="-914400"/>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“God blessed the seventh day and made it holy, because on it he rested from all the creating he had done.”  Genesis 2:2-3 </a:t>
            </a:r>
          </a:p>
          <a:p>
            <a:endParaRPr lang="en-US" sz="4800" dirty="0">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10600" cy="6555641"/>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An Example</a:t>
            </a:r>
          </a:p>
          <a:p>
            <a:endParaRPr lang="en-US" sz="2000"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	What is Sabbath?</a:t>
            </a:r>
          </a:p>
          <a:p>
            <a:pPr marL="914400" indent="-914400"/>
            <a:r>
              <a:rPr lang="en-US" sz="4400" dirty="0" smtClean="0">
                <a:effectLst>
                  <a:outerShdw blurRad="38100" dist="38100" dir="2700000" algn="tl">
                    <a:srgbClr val="000000">
                      <a:alpha val="43137"/>
                    </a:srgbClr>
                  </a:outerShdw>
                </a:effectLst>
              </a:rPr>
              <a:t>1. The first thing called Holy. </a:t>
            </a:r>
          </a:p>
          <a:p>
            <a:pPr marL="914400" indent="-914400"/>
            <a:r>
              <a:rPr lang="en-US" sz="4400" dirty="0" smtClean="0">
                <a:effectLst>
                  <a:outerShdw blurRad="38100" dist="38100" dir="2700000" algn="tl">
                    <a:srgbClr val="000000">
                      <a:alpha val="43137"/>
                    </a:srgbClr>
                  </a:outerShdw>
                </a:effectLst>
              </a:rPr>
              <a:t>2. A gift for humanity. </a:t>
            </a:r>
          </a:p>
          <a:p>
            <a:pPr marL="914400" indent="-914400"/>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Mark 2:27-28: “The </a:t>
            </a:r>
            <a:r>
              <a:rPr lang="en-US" sz="4400" dirty="0" err="1" smtClean="0">
                <a:effectLst>
                  <a:outerShdw blurRad="38100" dist="38100" dir="2700000" algn="tl">
                    <a:srgbClr val="000000">
                      <a:alpha val="43137"/>
                    </a:srgbClr>
                  </a:outerShdw>
                </a:effectLst>
              </a:rPr>
              <a:t>sabbath</a:t>
            </a:r>
            <a:r>
              <a:rPr lang="en-US" sz="4400" dirty="0" smtClean="0">
                <a:effectLst>
                  <a:outerShdw blurRad="38100" dist="38100" dir="2700000" algn="tl">
                    <a:srgbClr val="000000">
                      <a:alpha val="43137"/>
                    </a:srgbClr>
                  </a:outerShdw>
                </a:effectLst>
              </a:rPr>
              <a:t> was made for man, not man for the </a:t>
            </a:r>
            <a:r>
              <a:rPr lang="en-US" sz="4400" dirty="0" err="1" smtClean="0">
                <a:effectLst>
                  <a:outerShdw blurRad="38100" dist="38100" dir="2700000" algn="tl">
                    <a:srgbClr val="000000">
                      <a:alpha val="43137"/>
                    </a:srgbClr>
                  </a:outerShdw>
                </a:effectLst>
              </a:rPr>
              <a:t>sabbath</a:t>
            </a:r>
            <a:r>
              <a:rPr lang="en-US" sz="4400" dirty="0" smtClean="0">
                <a:effectLst>
                  <a:outerShdw blurRad="38100" dist="38100" dir="2700000" algn="tl">
                    <a:srgbClr val="000000">
                      <a:alpha val="43137"/>
                    </a:srgbClr>
                  </a:outerShdw>
                </a:effectLst>
              </a:rPr>
              <a:t>.” </a:t>
            </a:r>
          </a:p>
          <a:p>
            <a:pPr marL="914400" indent="-914400"/>
            <a:endParaRPr lang="en-US" sz="4400" dirty="0" smtClean="0">
              <a:effectLst>
                <a:outerShdw blurRad="38100" dist="38100" dir="2700000" algn="tl">
                  <a:srgbClr val="000000">
                    <a:alpha val="43137"/>
                  </a:srgbClr>
                </a:outerShdw>
              </a:effectLst>
            </a:endParaRPr>
          </a:p>
          <a:p>
            <a:endParaRPr lang="en-US" sz="4800" dirty="0">
              <a:effectLst>
                <a:outerShdw blurRad="38100" dist="38100" dir="2700000" algn="tl">
                  <a:srgbClr val="000000">
                    <a:alpha val="43137"/>
                  </a:srgbClr>
                </a:outerShdw>
              </a:effectLs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10600" cy="7602081"/>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What is Sabbath?</a:t>
            </a:r>
          </a:p>
          <a:p>
            <a:pPr marL="914400" indent="-914400"/>
            <a:r>
              <a:rPr lang="en-US" sz="4400" dirty="0" smtClean="0">
                <a:effectLst>
                  <a:outerShdw blurRad="38100" dist="38100" dir="2700000" algn="tl">
                    <a:srgbClr val="000000">
                      <a:alpha val="43137"/>
                    </a:srgbClr>
                  </a:outerShdw>
                </a:effectLst>
              </a:rPr>
              <a:t>1. The first thing called Holy. </a:t>
            </a:r>
          </a:p>
          <a:p>
            <a:pPr marL="914400" indent="-914400"/>
            <a:r>
              <a:rPr lang="en-US" sz="4400" dirty="0" smtClean="0">
                <a:effectLst>
                  <a:outerShdw blurRad="38100" dist="38100" dir="2700000" algn="tl">
                    <a:srgbClr val="000000">
                      <a:alpha val="43137"/>
                    </a:srgbClr>
                  </a:outerShdw>
                </a:effectLst>
              </a:rPr>
              <a:t>2. A gift for humanity. </a:t>
            </a:r>
          </a:p>
          <a:p>
            <a:pPr marL="914400" indent="-914400"/>
            <a:r>
              <a:rPr lang="en-US" sz="4400" dirty="0" smtClean="0">
                <a:effectLst>
                  <a:outerShdw blurRad="38100" dist="38100" dir="2700000" algn="tl">
                    <a:srgbClr val="000000">
                      <a:alpha val="43137"/>
                    </a:srgbClr>
                  </a:outerShdw>
                </a:effectLst>
              </a:rPr>
              <a:t>3. A foretaste of eternal rest. </a:t>
            </a:r>
          </a:p>
          <a:p>
            <a:pPr marL="914400" indent="-914400"/>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Hebrews 4:9-11: “There remains, then, a Sabbath-rest for the  people of God…Let us therefore make every effort to enter that rest.”</a:t>
            </a:r>
          </a:p>
          <a:p>
            <a:pPr marL="914400" indent="-914400"/>
            <a:endParaRPr lang="en-US" sz="4400" dirty="0" smtClean="0">
              <a:effectLst>
                <a:outerShdw blurRad="38100" dist="38100" dir="2700000" algn="tl">
                  <a:srgbClr val="000000">
                    <a:alpha val="43137"/>
                  </a:srgbClr>
                </a:outerShdw>
              </a:effectLst>
            </a:endParaRPr>
          </a:p>
          <a:p>
            <a:endParaRPr lang="en-US" sz="4800" dirty="0">
              <a:effectLst>
                <a:outerShdw blurRad="38100" dist="38100" dir="2700000" algn="tl">
                  <a:srgbClr val="000000">
                    <a:alpha val="43137"/>
                  </a:srgbClr>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10600" cy="4154984"/>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What is Sabbath?</a:t>
            </a:r>
          </a:p>
          <a:p>
            <a:pPr marL="914400" indent="-914400"/>
            <a:r>
              <a:rPr lang="en-US" sz="4400" dirty="0" smtClean="0">
                <a:effectLst>
                  <a:outerShdw blurRad="38100" dist="38100" dir="2700000" algn="tl">
                    <a:srgbClr val="000000">
                      <a:alpha val="43137"/>
                    </a:srgbClr>
                  </a:outerShdw>
                </a:effectLst>
              </a:rPr>
              <a:t>What does God command us to do on the Sabbath?</a:t>
            </a:r>
          </a:p>
          <a:p>
            <a:pPr marL="914400" indent="-914400">
              <a:buAutoNum type="arabicPeriod"/>
            </a:pPr>
            <a:r>
              <a:rPr lang="en-US" sz="4400" dirty="0" smtClean="0">
                <a:effectLst>
                  <a:outerShdw blurRad="38100" dist="38100" dir="2700000" algn="tl">
                    <a:srgbClr val="000000">
                      <a:alpha val="43137"/>
                    </a:srgbClr>
                  </a:outerShdw>
                </a:effectLst>
              </a:rPr>
              <a:t>Remember (Exodus 20:8) </a:t>
            </a:r>
          </a:p>
          <a:p>
            <a:pPr marL="914400" indent="-914400">
              <a:buAutoNum type="arabicPeriod"/>
            </a:pPr>
            <a:r>
              <a:rPr lang="en-US" sz="4400" dirty="0" smtClean="0">
                <a:effectLst>
                  <a:outerShdw blurRad="38100" dist="38100" dir="2700000" algn="tl">
                    <a:srgbClr val="000000">
                      <a:alpha val="43137"/>
                    </a:srgbClr>
                  </a:outerShdw>
                </a:effectLst>
              </a:rPr>
              <a:t>Observe (Deut. 5:12) </a:t>
            </a:r>
          </a:p>
          <a:p>
            <a:pPr marL="914400" indent="-914400">
              <a:buAutoNum type="arabicPeriod"/>
            </a:pPr>
            <a:r>
              <a:rPr lang="en-US" sz="4400" dirty="0" smtClean="0">
                <a:effectLst>
                  <a:outerShdw blurRad="38100" dist="38100" dir="2700000" algn="tl">
                    <a:srgbClr val="000000">
                      <a:alpha val="43137"/>
                    </a:srgbClr>
                  </a:outerShdw>
                </a:effectLst>
              </a:rPr>
              <a:t>Rest (Deut. </a:t>
            </a:r>
            <a:r>
              <a:rPr lang="en-US" sz="4400" smtClean="0">
                <a:effectLst>
                  <a:outerShdw blurRad="38100" dist="38100" dir="2700000" algn="tl">
                    <a:srgbClr val="000000">
                      <a:alpha val="43137"/>
                    </a:srgbClr>
                  </a:outerShdw>
                </a:effectLst>
              </a:rPr>
              <a:t>5:14-15)</a:t>
            </a:r>
            <a:endParaRPr lang="en-US" sz="4400" dirty="0" smtClean="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762000"/>
            <a:ext cx="7299242" cy="3416320"/>
          </a:xfrm>
          <a:prstGeom prst="rect">
            <a:avLst/>
          </a:prstGeom>
          <a:noFill/>
        </p:spPr>
        <p:txBody>
          <a:bodyPr wrap="none" rtlCol="0">
            <a:spAutoFit/>
          </a:bodyPr>
          <a:lstStyle/>
          <a:p>
            <a:r>
              <a:rPr lang="en-US" sz="5400" dirty="0" smtClean="0">
                <a:effectLst>
                  <a:outerShdw blurRad="38100" dist="38100" dir="2700000" algn="tl">
                    <a:srgbClr val="000000">
                      <a:alpha val="43137"/>
                    </a:srgbClr>
                  </a:outerShdw>
                </a:effectLst>
              </a:rPr>
              <a:t>Topical Preaching: </a:t>
            </a:r>
          </a:p>
          <a:p>
            <a:r>
              <a:rPr lang="en-US" sz="5400" dirty="0">
                <a:effectLst>
                  <a:outerShdw blurRad="38100" dist="38100" dir="2700000" algn="tl">
                    <a:srgbClr val="000000">
                      <a:alpha val="43137"/>
                    </a:srgbClr>
                  </a:outerShdw>
                </a:effectLst>
              </a:rPr>
              <a:t>	</a:t>
            </a:r>
            <a:r>
              <a:rPr lang="en-US" sz="5400" dirty="0" smtClean="0">
                <a:effectLst>
                  <a:outerShdw blurRad="38100" dist="38100" dir="2700000" algn="tl">
                    <a:srgbClr val="000000">
                      <a:alpha val="43137"/>
                    </a:srgbClr>
                  </a:outerShdw>
                </a:effectLst>
              </a:rPr>
              <a:t>“Free text preaching” </a:t>
            </a:r>
          </a:p>
          <a:p>
            <a:r>
              <a:rPr lang="en-US" sz="5400" dirty="0">
                <a:effectLst>
                  <a:outerShdw blurRad="38100" dist="38100" dir="2700000" algn="tl">
                    <a:srgbClr val="000000">
                      <a:alpha val="43137"/>
                    </a:srgbClr>
                  </a:outerShdw>
                </a:effectLst>
              </a:rPr>
              <a:t>	</a:t>
            </a:r>
            <a:r>
              <a:rPr lang="en-US" sz="5400" dirty="0" smtClean="0">
                <a:effectLst>
                  <a:outerShdw blurRad="38100" dist="38100" dir="2700000" algn="tl">
                    <a:srgbClr val="000000">
                      <a:alpha val="43137"/>
                    </a:srgbClr>
                  </a:outerShdw>
                </a:effectLst>
              </a:rPr>
              <a:t>“Synthetic outlining” </a:t>
            </a:r>
          </a:p>
          <a:p>
            <a:endParaRPr lang="en-US" sz="5400" dirty="0">
              <a:effectLst>
                <a:outerShdw blurRad="38100" dist="38100" dir="2700000" algn="tl">
                  <a:srgbClr val="000000">
                    <a:alpha val="43137"/>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10600" cy="5570756"/>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What is Sabbath?</a:t>
            </a:r>
          </a:p>
          <a:p>
            <a:pPr marL="914400" indent="-914400"/>
            <a:r>
              <a:rPr lang="en-US" sz="4400" dirty="0" smtClean="0">
                <a:effectLst>
                  <a:outerShdw blurRad="38100" dist="38100" dir="2700000" algn="tl">
                    <a:srgbClr val="000000">
                      <a:alpha val="43137"/>
                    </a:srgbClr>
                  </a:outerShdw>
                </a:effectLst>
              </a:rPr>
              <a:t>What does God command us to do on the </a:t>
            </a:r>
            <a:r>
              <a:rPr lang="en-US" sz="4400" dirty="0" err="1" smtClean="0">
                <a:effectLst>
                  <a:outerShdw blurRad="38100" dist="38100" dir="2700000" algn="tl">
                    <a:srgbClr val="000000">
                      <a:alpha val="43137"/>
                    </a:srgbClr>
                  </a:outerShdw>
                </a:effectLst>
              </a:rPr>
              <a:t>sabbath</a:t>
            </a:r>
            <a:r>
              <a:rPr lang="en-US" sz="4400" dirty="0" smtClean="0">
                <a:effectLst>
                  <a:outerShdw blurRad="38100" dist="38100" dir="2700000" algn="tl">
                    <a:srgbClr val="000000">
                      <a:alpha val="43137"/>
                    </a:srgbClr>
                  </a:outerShdw>
                </a:effectLst>
              </a:rPr>
              <a:t>? </a:t>
            </a:r>
          </a:p>
          <a:p>
            <a:pPr marL="914400" indent="-914400"/>
            <a:r>
              <a:rPr lang="en-US" sz="4400" dirty="0" smtClean="0">
                <a:effectLst>
                  <a:outerShdw blurRad="38100" dist="38100" dir="2700000" algn="tl">
                    <a:srgbClr val="000000">
                      <a:alpha val="43137"/>
                    </a:srgbClr>
                  </a:outerShdw>
                </a:effectLst>
              </a:rPr>
              <a:t>What are the blessings of the </a:t>
            </a:r>
            <a:r>
              <a:rPr lang="en-US" sz="4400" dirty="0" err="1" smtClean="0">
                <a:effectLst>
                  <a:outerShdw blurRad="38100" dist="38100" dir="2700000" algn="tl">
                    <a:srgbClr val="000000">
                      <a:alpha val="43137"/>
                    </a:srgbClr>
                  </a:outerShdw>
                </a:effectLst>
              </a:rPr>
              <a:t>sabbath</a:t>
            </a:r>
            <a:r>
              <a:rPr lang="en-US" sz="4400" dirty="0" smtClean="0">
                <a:effectLst>
                  <a:outerShdw blurRad="38100" dist="38100" dir="2700000" algn="tl">
                    <a:srgbClr val="000000">
                      <a:alpha val="43137"/>
                    </a:srgbClr>
                  </a:outerShdw>
                </a:effectLst>
              </a:rPr>
              <a:t>? </a:t>
            </a:r>
          </a:p>
          <a:p>
            <a:pPr marL="914400" indent="-914400">
              <a:buAutoNum type="arabicPeriod"/>
            </a:pPr>
            <a:r>
              <a:rPr lang="en-US" sz="4400" dirty="0" smtClean="0">
                <a:effectLst>
                  <a:outerShdw blurRad="38100" dist="38100" dir="2700000" algn="tl">
                    <a:srgbClr val="000000">
                      <a:alpha val="43137"/>
                    </a:srgbClr>
                  </a:outerShdw>
                </a:effectLst>
              </a:rPr>
              <a:t>Not being ruined (Lev. 19:30-31) </a:t>
            </a:r>
          </a:p>
          <a:p>
            <a:pPr marL="914400" indent="-914400">
              <a:buAutoNum type="arabicPeriod"/>
            </a:pPr>
            <a:r>
              <a:rPr lang="en-US" sz="4400" dirty="0" smtClean="0">
                <a:effectLst>
                  <a:outerShdw blurRad="38100" dist="38100" dir="2700000" algn="tl">
                    <a:srgbClr val="000000">
                      <a:alpha val="43137"/>
                    </a:srgbClr>
                  </a:outerShdw>
                </a:effectLst>
              </a:rPr>
              <a:t>Not being ruled (I Cor. 6:12) </a:t>
            </a:r>
          </a:p>
          <a:p>
            <a:pPr marL="914400" indent="-914400">
              <a:buAutoNum type="arabicPeriod"/>
            </a:pPr>
            <a:r>
              <a:rPr lang="en-US" sz="4400" dirty="0" smtClean="0">
                <a:effectLst>
                  <a:outerShdw blurRad="38100" dist="38100" dir="2700000" algn="tl">
                    <a:srgbClr val="000000">
                      <a:alpha val="43137"/>
                    </a:srgbClr>
                  </a:outerShdw>
                </a:effectLst>
              </a:rPr>
              <a:t>Security (Deut. 33:12) </a:t>
            </a:r>
            <a:endParaRPr lang="en-US" sz="4800" dirty="0">
              <a:effectLst>
                <a:outerShdw blurRad="38100" dist="38100" dir="2700000" algn="tl">
                  <a:srgbClr val="000000">
                    <a:alpha val="43137"/>
                  </a:srgbClr>
                </a:outerShdw>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10600" cy="5570756"/>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What is Sabbath?</a:t>
            </a:r>
          </a:p>
          <a:p>
            <a:pPr marL="914400" indent="-914400"/>
            <a:r>
              <a:rPr lang="en-US" sz="4400" dirty="0" smtClean="0">
                <a:effectLst>
                  <a:outerShdw blurRad="38100" dist="38100" dir="2700000" algn="tl">
                    <a:srgbClr val="000000">
                      <a:alpha val="43137"/>
                    </a:srgbClr>
                  </a:outerShdw>
                </a:effectLst>
              </a:rPr>
              <a:t>What does God command us to do on the </a:t>
            </a:r>
            <a:r>
              <a:rPr lang="en-US" sz="4400" dirty="0" err="1" smtClean="0">
                <a:effectLst>
                  <a:outerShdw blurRad="38100" dist="38100" dir="2700000" algn="tl">
                    <a:srgbClr val="000000">
                      <a:alpha val="43137"/>
                    </a:srgbClr>
                  </a:outerShdw>
                </a:effectLst>
              </a:rPr>
              <a:t>sabbath</a:t>
            </a:r>
            <a:r>
              <a:rPr lang="en-US" sz="4400" dirty="0" smtClean="0">
                <a:effectLst>
                  <a:outerShdw blurRad="38100" dist="38100" dir="2700000" algn="tl">
                    <a:srgbClr val="000000">
                      <a:alpha val="43137"/>
                    </a:srgbClr>
                  </a:outerShdw>
                </a:effectLst>
              </a:rPr>
              <a:t>? </a:t>
            </a:r>
          </a:p>
          <a:p>
            <a:pPr marL="914400" indent="-914400"/>
            <a:r>
              <a:rPr lang="en-US" sz="4400" dirty="0" smtClean="0">
                <a:effectLst>
                  <a:outerShdw blurRad="38100" dist="38100" dir="2700000" algn="tl">
                    <a:srgbClr val="000000">
                      <a:alpha val="43137"/>
                    </a:srgbClr>
                  </a:outerShdw>
                </a:effectLst>
              </a:rPr>
              <a:t>What are the blessings of the </a:t>
            </a:r>
            <a:r>
              <a:rPr lang="en-US" sz="4400" dirty="0" err="1" smtClean="0">
                <a:effectLst>
                  <a:outerShdw blurRad="38100" dist="38100" dir="2700000" algn="tl">
                    <a:srgbClr val="000000">
                      <a:alpha val="43137"/>
                    </a:srgbClr>
                  </a:outerShdw>
                </a:effectLst>
              </a:rPr>
              <a:t>sabbath</a:t>
            </a:r>
            <a:r>
              <a:rPr lang="en-US" sz="4400" dirty="0" smtClean="0">
                <a:effectLst>
                  <a:outerShdw blurRad="38100" dist="38100" dir="2700000" algn="tl">
                    <a:srgbClr val="000000">
                      <a:alpha val="43137"/>
                    </a:srgbClr>
                  </a:outerShdw>
                </a:effectLst>
              </a:rPr>
              <a:t>? </a:t>
            </a:r>
          </a:p>
          <a:p>
            <a:pPr marL="914400" indent="-914400">
              <a:buAutoNum type="arabicPeriod"/>
            </a:pPr>
            <a:r>
              <a:rPr lang="en-US" sz="4400" dirty="0" smtClean="0">
                <a:effectLst>
                  <a:outerShdw blurRad="38100" dist="38100" dir="2700000" algn="tl">
                    <a:srgbClr val="000000">
                      <a:alpha val="43137"/>
                    </a:srgbClr>
                  </a:outerShdw>
                </a:effectLst>
              </a:rPr>
              <a:t>Not being ruined (Lev. 19:30-31) </a:t>
            </a:r>
          </a:p>
          <a:p>
            <a:pPr marL="914400" indent="-914400">
              <a:buAutoNum type="arabicPeriod"/>
            </a:pPr>
            <a:r>
              <a:rPr lang="en-US" sz="4400" dirty="0" smtClean="0">
                <a:effectLst>
                  <a:outerShdw blurRad="38100" dist="38100" dir="2700000" algn="tl">
                    <a:srgbClr val="000000">
                      <a:alpha val="43137"/>
                    </a:srgbClr>
                  </a:outerShdw>
                </a:effectLst>
              </a:rPr>
              <a:t>Not being ruled (I Cor. 6:12) </a:t>
            </a:r>
          </a:p>
          <a:p>
            <a:pPr marL="914400" indent="-914400">
              <a:buAutoNum type="arabicPeriod"/>
            </a:pPr>
            <a:r>
              <a:rPr lang="en-US" sz="4400" dirty="0" smtClean="0">
                <a:effectLst>
                  <a:outerShdw blurRad="38100" dist="38100" dir="2700000" algn="tl">
                    <a:srgbClr val="000000">
                      <a:alpha val="43137"/>
                    </a:srgbClr>
                  </a:outerShdw>
                </a:effectLst>
              </a:rPr>
              <a:t>Security (Deut. 33:12) </a:t>
            </a:r>
            <a:endParaRPr lang="en-US" sz="4800"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228600"/>
            <a:ext cx="7620000" cy="6247864"/>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“…when the preacher has an idea and then searches for a biblical text (or texts treating that idea…(and) feels free to develop the sermon without rigid adherence to the structure of the text and without the compulsion to deal fully with every verse, phrase, or word in that text.”</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 Michael </a:t>
            </a:r>
            <a:r>
              <a:rPr lang="en-US" sz="4000" dirty="0" err="1" smtClean="0">
                <a:effectLst>
                  <a:outerShdw blurRad="38100" dist="38100" dir="2700000" algn="tl">
                    <a:srgbClr val="000000">
                      <a:alpha val="43137"/>
                    </a:srgbClr>
                  </a:outerShdw>
                </a:effectLst>
              </a:rPr>
              <a:t>Duduit</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mages.gr-assets.com/authors/1429938345p8/7098575.jpg"/>
          <p:cNvPicPr>
            <a:picLocks noChangeAspect="1" noChangeArrowheads="1"/>
          </p:cNvPicPr>
          <p:nvPr/>
        </p:nvPicPr>
        <p:blipFill>
          <a:blip r:embed="rId2" cstate="print"/>
          <a:srcRect/>
          <a:stretch>
            <a:fillRect/>
          </a:stretch>
        </p:blipFill>
        <p:spPr bwMode="auto">
          <a:xfrm>
            <a:off x="304800" y="381001"/>
            <a:ext cx="2362200" cy="3048000"/>
          </a:xfrm>
          <a:prstGeom prst="rect">
            <a:avLst/>
          </a:prstGeom>
          <a:noFill/>
        </p:spPr>
      </p:pic>
      <p:sp>
        <p:nvSpPr>
          <p:cNvPr id="3" name="TextBox 2"/>
          <p:cNvSpPr txBox="1"/>
          <p:nvPr/>
        </p:nvSpPr>
        <p:spPr>
          <a:xfrm>
            <a:off x="2819400" y="152400"/>
            <a:ext cx="6096000" cy="6186309"/>
          </a:xfrm>
          <a:prstGeom prst="rect">
            <a:avLst/>
          </a:prstGeom>
          <a:noFill/>
        </p:spPr>
        <p:txBody>
          <a:bodyPr wrap="square" rtlCol="0">
            <a:spAutoFit/>
          </a:bodyPr>
          <a:lstStyle/>
          <a:p>
            <a:r>
              <a:rPr lang="en-US" sz="4400" i="1" dirty="0" smtClean="0">
                <a:effectLst>
                  <a:outerShdw blurRad="38100" dist="38100" dir="2700000" algn="tl">
                    <a:srgbClr val="000000">
                      <a:alpha val="43137"/>
                    </a:srgbClr>
                  </a:outerShdw>
                </a:effectLst>
              </a:rPr>
              <a:t>The Preacher and His Preaching</a:t>
            </a:r>
          </a:p>
          <a:p>
            <a:r>
              <a:rPr lang="en-US" sz="4400" dirty="0" smtClean="0">
                <a:effectLst>
                  <a:outerShdw blurRad="38100" dist="38100" dir="2700000" algn="tl">
                    <a:srgbClr val="000000">
                      <a:alpha val="43137"/>
                    </a:srgbClr>
                  </a:outerShdw>
                </a:effectLst>
              </a:rPr>
              <a:t>“…choosing a certain subject, or topic, then searching through all of the Scriptures to discover what light can be thrown on the subject under consideration.” </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186309"/>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Process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Preacher starts with a topic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Finds Bible passages that deal</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with that topic; seeks key 			principles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Arranges them to exhort or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encourage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Finds anecdotes and quotes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Conclusion to apply the truth</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Image result for Picture of a river with tributaries"/>
          <p:cNvPicPr>
            <a:picLocks noChangeAspect="1" noChangeArrowheads="1"/>
          </p:cNvPicPr>
          <p:nvPr/>
        </p:nvPicPr>
        <p:blipFill>
          <a:blip r:embed="rId2" cstate="print"/>
          <a:srcRect/>
          <a:stretch>
            <a:fillRect/>
          </a:stretch>
        </p:blipFill>
        <p:spPr bwMode="auto">
          <a:xfrm>
            <a:off x="1828800" y="0"/>
            <a:ext cx="4935784" cy="6858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1" y="609600"/>
            <a:ext cx="8534400" cy="5262979"/>
          </a:xfrm>
          <a:prstGeom prst="rect">
            <a:avLst/>
          </a:prstGeom>
          <a:noFill/>
        </p:spPr>
        <p:txBody>
          <a:bodyPr wrap="square" rtlCol="0">
            <a:spAutoFit/>
          </a:bodyPr>
          <a:lstStyle/>
          <a:p>
            <a:r>
              <a:rPr lang="en-US" sz="4800" dirty="0" smtClean="0">
                <a:effectLst>
                  <a:outerShdw blurRad="38100" dist="38100" dir="2700000" algn="tl">
                    <a:srgbClr val="000000">
                      <a:alpha val="43137"/>
                    </a:srgbClr>
                  </a:outerShdw>
                </a:effectLst>
              </a:rPr>
              <a:t>Related: </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Expository-Topical method</a:t>
            </a:r>
          </a:p>
          <a:p>
            <a:endParaRPr lang="en-US" sz="4800" dirty="0">
              <a:effectLst>
                <a:outerShdw blurRad="38100" dist="38100" dir="2700000" algn="tl">
                  <a:srgbClr val="000000">
                    <a:alpha val="43137"/>
                  </a:srgbClr>
                </a:outerShdw>
              </a:effectLst>
            </a:endParaRP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 Historical, grammatical and 			literary study of the 				passages</a:t>
            </a:r>
          </a:p>
          <a:p>
            <a:endParaRPr lang="en-US" sz="4800"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57200"/>
            <a:ext cx="8534400" cy="6186309"/>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Pros </a:t>
            </a:r>
          </a:p>
          <a:p>
            <a:r>
              <a:rPr lang="en-US" sz="4400" dirty="0" smtClean="0">
                <a:effectLst>
                  <a:outerShdw blurRad="38100" dist="38100" dir="2700000" algn="tl">
                    <a:srgbClr val="000000">
                      <a:alpha val="43137"/>
                    </a:srgbClr>
                  </a:outerShdw>
                </a:effectLst>
              </a:rPr>
              <a:t> 1. Allows an exploration of Bible 		truth beyond a single 				passage </a:t>
            </a:r>
          </a:p>
          <a:p>
            <a:r>
              <a:rPr lang="en-US" sz="4400" dirty="0" smtClean="0">
                <a:effectLst>
                  <a:outerShdw blurRad="38100" dist="38100" dir="2700000" algn="tl">
                    <a:srgbClr val="000000">
                      <a:alpha val="43137"/>
                    </a:srgbClr>
                  </a:outerShdw>
                </a:effectLst>
              </a:rPr>
              <a:t>2. Encourages seeing the Bible 		as a whole—not all truth 			contained in one place. </a:t>
            </a:r>
          </a:p>
          <a:p>
            <a:r>
              <a:rPr lang="en-US" sz="4400" dirty="0" smtClean="0">
                <a:effectLst>
                  <a:outerShdw blurRad="38100" dist="38100" dir="2700000" algn="tl">
                    <a:srgbClr val="000000">
                      <a:alpha val="43137"/>
                    </a:srgbClr>
                  </a:outerShdw>
                </a:effectLst>
              </a:rPr>
              <a:t>3. Application to felt needs. </a:t>
            </a:r>
          </a:p>
          <a:p>
            <a:r>
              <a:rPr lang="en-US" sz="4400" dirty="0">
                <a:effectLst>
                  <a:outerShdw blurRad="38100" dist="38100" dir="2700000" algn="tl">
                    <a:srgbClr val="000000">
                      <a:alpha val="43137"/>
                    </a:srgbClr>
                  </a:outerShdw>
                </a:effectLst>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52400"/>
            <a:ext cx="8534400" cy="6863417"/>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1. Allows an exploration of Bible 		truth beyond a single 				passage </a:t>
            </a:r>
          </a:p>
          <a:p>
            <a:r>
              <a:rPr lang="en-US" sz="4400" dirty="0" smtClean="0">
                <a:effectLst>
                  <a:outerShdw blurRad="38100" dist="38100" dir="2700000" algn="tl">
                    <a:srgbClr val="000000">
                      <a:alpha val="43137"/>
                    </a:srgbClr>
                  </a:outerShdw>
                </a:effectLst>
              </a:rPr>
              <a:t>2. Encourages seeing the Bible 		as a whole—not all truth 			contained in one place. </a:t>
            </a:r>
          </a:p>
          <a:p>
            <a:r>
              <a:rPr lang="en-US" sz="4400" dirty="0" smtClean="0">
                <a:effectLst>
                  <a:outerShdw blurRad="38100" dist="38100" dir="2700000" algn="tl">
                    <a:srgbClr val="000000">
                      <a:alpha val="43137"/>
                    </a:srgbClr>
                  </a:outerShdw>
                </a:effectLst>
              </a:rPr>
              <a:t>3. Application to felt needs.</a:t>
            </a:r>
          </a:p>
          <a:p>
            <a:r>
              <a:rPr lang="en-US" sz="4400" dirty="0" smtClean="0">
                <a:effectLst>
                  <a:outerShdw blurRad="38100" dist="38100" dir="2700000" algn="tl">
                    <a:srgbClr val="000000">
                      <a:alpha val="43137"/>
                    </a:srgbClr>
                  </a:outerShdw>
                </a:effectLst>
              </a:rPr>
              <a:t>4. Great Bible themes/doctrines are 	best explored this way.  </a:t>
            </a:r>
          </a:p>
          <a:p>
            <a:r>
              <a:rPr lang="en-US" sz="4400" dirty="0">
                <a:effectLst>
                  <a:outerShdw blurRad="38100" dist="38100" dir="2700000" algn="tl">
                    <a:srgbClr val="000000">
                      <a:alpha val="43137"/>
                    </a:srgbClr>
                  </a:outerShdw>
                </a:effectLst>
              </a:rPr>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385</Words>
  <Application>Microsoft Office PowerPoint</Application>
  <PresentationFormat>On-screen Show (4:3)</PresentationFormat>
  <Paragraphs>88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3</cp:revision>
  <dcterms:created xsi:type="dcterms:W3CDTF">2019-06-25T11:37:49Z</dcterms:created>
  <dcterms:modified xsi:type="dcterms:W3CDTF">2019-10-28T13:37:36Z</dcterms:modified>
</cp:coreProperties>
</file>