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93" r:id="rId3"/>
    <p:sldId id="265" r:id="rId4"/>
    <p:sldId id="283" r:id="rId5"/>
    <p:sldId id="298" r:id="rId6"/>
    <p:sldId id="299" r:id="rId7"/>
    <p:sldId id="309" r:id="rId8"/>
    <p:sldId id="302" r:id="rId9"/>
    <p:sldId id="300" r:id="rId10"/>
    <p:sldId id="303" r:id="rId11"/>
    <p:sldId id="305" r:id="rId12"/>
    <p:sldId id="307" r:id="rId13"/>
    <p:sldId id="310" r:id="rId14"/>
    <p:sldId id="308" r:id="rId15"/>
  </p:sldIdLst>
  <p:sldSz cx="9144000" cy="6858000" type="screen4x3"/>
  <p:notesSz cx="7010400" cy="93726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8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69" autoAdjust="0"/>
    <p:restoredTop sz="94660"/>
  </p:normalViewPr>
  <p:slideViewPr>
    <p:cSldViewPr>
      <p:cViewPr varScale="1">
        <p:scale>
          <a:sx n="107" d="100"/>
          <a:sy n="107" d="100"/>
        </p:scale>
        <p:origin x="193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C7E10-770B-41D4-BE36-9066DADF2589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F7710-4808-4C44-981F-005AC4F65C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590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74C88FC9-998E-4050-8995-CDFBC81B7FEF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vert="horz" lIns="93616" tIns="46808" rIns="93616" bIns="4680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B1592305-7CE4-47AA-9A7E-0FA34748F2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65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87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4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89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4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03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60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2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57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7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11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13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87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787E-5FD9-46F1-A275-EE1EFDEF8490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58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91085" y="5715000"/>
            <a:ext cx="4452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Погляд у майбутнє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90800" y="228600"/>
            <a:ext cx="336258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" sz="3200" b="1" dirty="0">
                <a:solidFill>
                  <a:srgbClr val="FF0000"/>
                </a:solidFill>
              </a:rPr>
              <a:t>«Вчись керувати»</a:t>
            </a:r>
          </a:p>
          <a:p>
            <a:r>
              <a:rPr lang="uk" sz="3200" b="1" dirty="0">
                <a:solidFill>
                  <a:srgbClr val="FF0000"/>
                </a:solidFill>
              </a:rPr>
              <a:t>   Відео 17 </a:t>
            </a:r>
            <a:r>
              <a:rPr lang="uk" b="1" dirty="0"/>
              <a:t>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8412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B3DB6BB-44F9-4AEE-A43C-E7708420618A}"/>
              </a:ext>
            </a:extLst>
          </p:cNvPr>
          <p:cNvSpPr/>
          <p:nvPr/>
        </p:nvSpPr>
        <p:spPr>
          <a:xfrm>
            <a:off x="304800" y="457200"/>
            <a:ext cx="8763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uk" sz="3600" dirty="0"/>
              <a:t>Як ви дивитеся на те, що відбувається?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" sz="3600" dirty="0"/>
              <a:t>Як ви берете участь у духовній війні?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" sz="3600" dirty="0"/>
              <a:t>Як визначити, коли в справу втрутився ворог, а коли проблеми створює просто вперта людина?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" sz="3600" dirty="0"/>
              <a:t>Яку зброю повинні використовувати в цій духовній війні ми, </a:t>
            </a:r>
            <a:r>
              <a:rPr lang="uk-UA" sz="3600" dirty="0"/>
              <a:t>що</a:t>
            </a:r>
            <a:r>
              <a:rPr lang="uk" sz="3600" dirty="0"/>
              <a:t> жив</a:t>
            </a:r>
            <a:r>
              <a:rPr lang="uk-UA" sz="3600" dirty="0" err="1"/>
              <a:t>емо</a:t>
            </a:r>
            <a:r>
              <a:rPr lang="uk" sz="3600" dirty="0"/>
              <a:t> відповідно до Божого покликання бути лідерами, людьми і «двигунами» змін?</a:t>
            </a:r>
            <a:endParaRPr lang="uk-UA" sz="6600" dirty="0"/>
          </a:p>
        </p:txBody>
      </p:sp>
    </p:spTree>
    <p:extLst>
      <p:ext uri="{BB962C8B-B14F-4D97-AF65-F5344CB8AC3E}">
        <p14:creationId xmlns:p14="http://schemas.microsoft.com/office/powerpoint/2010/main" val="2770693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B3DB6BB-44F9-4AEE-A43C-E7708420618A}"/>
              </a:ext>
            </a:extLst>
          </p:cNvPr>
          <p:cNvSpPr/>
          <p:nvPr/>
        </p:nvSpPr>
        <p:spPr>
          <a:xfrm>
            <a:off x="304800" y="762000"/>
            <a:ext cx="8763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dirty="0"/>
              <a:t>До </a:t>
            </a:r>
            <a:r>
              <a:rPr lang="uk" sz="4000" dirty="0"/>
              <a:t>Римлян 12:8 «</a:t>
            </a:r>
            <a:r>
              <a:rPr lang="ru-RU" sz="4000" dirty="0"/>
              <a:t>Коли </a:t>
            </a:r>
            <a:r>
              <a:rPr lang="ru-RU" sz="4000" dirty="0" err="1"/>
              <a:t>втішитель</a:t>
            </a:r>
            <a:r>
              <a:rPr lang="ru-RU" sz="4000" dirty="0"/>
              <a:t> на </a:t>
            </a:r>
            <a:r>
              <a:rPr lang="ru-RU" sz="4000" dirty="0" err="1"/>
              <a:t>потішання</a:t>
            </a:r>
            <a:r>
              <a:rPr lang="ru-RU" sz="4000" dirty="0"/>
              <a:t>, </a:t>
            </a:r>
            <a:r>
              <a:rPr lang="ru-RU" sz="4000" dirty="0" err="1"/>
              <a:t>хто</a:t>
            </a:r>
            <a:r>
              <a:rPr lang="ru-RU" sz="4000" dirty="0"/>
              <a:t> </a:t>
            </a:r>
            <a:r>
              <a:rPr lang="ru-RU" sz="4000" dirty="0" err="1"/>
              <a:t>подає</a:t>
            </a:r>
            <a:r>
              <a:rPr lang="ru-RU" sz="4000" dirty="0"/>
              <a:t> у </a:t>
            </a:r>
            <a:r>
              <a:rPr lang="ru-RU" sz="4000" dirty="0" err="1"/>
              <a:t>простоті</a:t>
            </a:r>
            <a:r>
              <a:rPr lang="ru-RU" sz="4000" dirty="0"/>
              <a:t>, </a:t>
            </a:r>
            <a:r>
              <a:rPr lang="ru-RU" sz="4000" dirty="0" err="1"/>
              <a:t>хто</a:t>
            </a:r>
            <a:r>
              <a:rPr lang="ru-RU" sz="4000" dirty="0"/>
              <a:t> </a:t>
            </a:r>
            <a:r>
              <a:rPr lang="ru-RU" sz="4000" dirty="0" err="1"/>
              <a:t>головує</a:t>
            </a:r>
            <a:r>
              <a:rPr lang="ru-RU" sz="4000" dirty="0"/>
              <a:t> то з </a:t>
            </a:r>
            <a:r>
              <a:rPr lang="ru-RU" sz="4000" dirty="0" err="1"/>
              <a:t>пильністю</a:t>
            </a:r>
            <a:r>
              <a:rPr lang="ru-RU" sz="4000" dirty="0"/>
              <a:t>, </a:t>
            </a:r>
            <a:r>
              <a:rPr lang="ru-RU" sz="4000" dirty="0" err="1"/>
              <a:t>хто</a:t>
            </a:r>
            <a:r>
              <a:rPr lang="ru-RU" sz="4000" dirty="0"/>
              <a:t> </a:t>
            </a:r>
            <a:r>
              <a:rPr lang="ru-RU" sz="4000" dirty="0" err="1"/>
              <a:t>милосердствує</a:t>
            </a:r>
            <a:r>
              <a:rPr lang="ru-RU" sz="4000" dirty="0"/>
              <a:t> то з </a:t>
            </a:r>
            <a:r>
              <a:rPr lang="ru-RU" sz="4000" dirty="0" err="1"/>
              <a:t>привітністю</a:t>
            </a:r>
            <a:r>
              <a:rPr lang="ru-RU" sz="4000" dirty="0"/>
              <a:t>!</a:t>
            </a:r>
            <a:r>
              <a:rPr lang="uk" sz="4000" dirty="0"/>
              <a:t>.»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12273288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B3DB6BB-44F9-4AEE-A43C-E7708420618A}"/>
              </a:ext>
            </a:extLst>
          </p:cNvPr>
          <p:cNvSpPr/>
          <p:nvPr/>
        </p:nvSpPr>
        <p:spPr>
          <a:xfrm>
            <a:off x="304800" y="762000"/>
            <a:ext cx="8763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" sz="3600" dirty="0"/>
              <a:t>«</a:t>
            </a:r>
            <a:r>
              <a:rPr lang="uk-UA" sz="3600" dirty="0"/>
              <a:t>Шановний абітурієнт, вивчення заяв засвідчило, що цього року в нашому коледжі буде 1452 нових лідери. Ми приймаємо вас, бо вважаємо за необхідне, щоб у них був, як мінімум, один послідовник</a:t>
            </a:r>
            <a:r>
              <a:rPr lang="uk" sz="3600" dirty="0"/>
              <a:t>».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5053611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B3DB6BB-44F9-4AEE-A43C-E7708420618A}"/>
              </a:ext>
            </a:extLst>
          </p:cNvPr>
          <p:cNvSpPr/>
          <p:nvPr/>
        </p:nvSpPr>
        <p:spPr>
          <a:xfrm>
            <a:off x="304800" y="762000"/>
            <a:ext cx="8763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dirty="0"/>
              <a:t>До </a:t>
            </a:r>
            <a:r>
              <a:rPr lang="uk" sz="4000" dirty="0"/>
              <a:t>Римлян 12:8 «</a:t>
            </a:r>
            <a:r>
              <a:rPr lang="ru-RU" sz="4000" dirty="0"/>
              <a:t>Коли </a:t>
            </a:r>
            <a:r>
              <a:rPr lang="ru-RU" sz="4000" dirty="0" err="1"/>
              <a:t>втішитель</a:t>
            </a:r>
            <a:r>
              <a:rPr lang="ru-RU" sz="4000" dirty="0"/>
              <a:t> на </a:t>
            </a:r>
            <a:r>
              <a:rPr lang="ru-RU" sz="4000" dirty="0" err="1"/>
              <a:t>потішання</a:t>
            </a:r>
            <a:r>
              <a:rPr lang="ru-RU" sz="4000" dirty="0"/>
              <a:t>, </a:t>
            </a:r>
            <a:r>
              <a:rPr lang="ru-RU" sz="4000" dirty="0" err="1"/>
              <a:t>хто</a:t>
            </a:r>
            <a:r>
              <a:rPr lang="ru-RU" sz="4000" dirty="0"/>
              <a:t> </a:t>
            </a:r>
            <a:r>
              <a:rPr lang="ru-RU" sz="4000" dirty="0" err="1"/>
              <a:t>подає</a:t>
            </a:r>
            <a:r>
              <a:rPr lang="ru-RU" sz="4000" dirty="0"/>
              <a:t> у </a:t>
            </a:r>
            <a:r>
              <a:rPr lang="ru-RU" sz="4000" dirty="0" err="1"/>
              <a:t>простоті</a:t>
            </a:r>
            <a:r>
              <a:rPr lang="ru-RU" sz="4000" dirty="0"/>
              <a:t>, </a:t>
            </a:r>
            <a:r>
              <a:rPr lang="ru-RU" sz="4000" dirty="0" err="1"/>
              <a:t>хто</a:t>
            </a:r>
            <a:r>
              <a:rPr lang="ru-RU" sz="4000" dirty="0"/>
              <a:t> </a:t>
            </a:r>
            <a:r>
              <a:rPr lang="ru-RU" sz="4000" dirty="0" err="1"/>
              <a:t>головує</a:t>
            </a:r>
            <a:r>
              <a:rPr lang="ru-RU" sz="4000" dirty="0"/>
              <a:t> то з </a:t>
            </a:r>
            <a:r>
              <a:rPr lang="ru-RU" sz="4000" dirty="0" err="1"/>
              <a:t>пильністю</a:t>
            </a:r>
            <a:r>
              <a:rPr lang="ru-RU" sz="4000" dirty="0"/>
              <a:t>, </a:t>
            </a:r>
            <a:r>
              <a:rPr lang="ru-RU" sz="4000" dirty="0" err="1"/>
              <a:t>хто</a:t>
            </a:r>
            <a:r>
              <a:rPr lang="ru-RU" sz="4000" dirty="0"/>
              <a:t> </a:t>
            </a:r>
            <a:r>
              <a:rPr lang="ru-RU" sz="4000" dirty="0" err="1"/>
              <a:t>милосердствує</a:t>
            </a:r>
            <a:r>
              <a:rPr lang="ru-RU" sz="4000" dirty="0"/>
              <a:t> то з </a:t>
            </a:r>
            <a:r>
              <a:rPr lang="ru-RU" sz="4000" dirty="0" err="1"/>
              <a:t>привітністю</a:t>
            </a:r>
            <a:r>
              <a:rPr lang="ru-RU" sz="4000" dirty="0"/>
              <a:t>!</a:t>
            </a:r>
            <a:r>
              <a:rPr lang="uk" sz="4000" dirty="0"/>
              <a:t>.»</a:t>
            </a:r>
            <a:endParaRPr lang="uk-UA" sz="4000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2EAA3E6-49DA-4979-B327-F2EE375AD02A}"/>
              </a:ext>
            </a:extLst>
          </p:cNvPr>
          <p:cNvSpPr/>
          <p:nvPr/>
        </p:nvSpPr>
        <p:spPr>
          <a:xfrm>
            <a:off x="331694" y="4343400"/>
            <a:ext cx="373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" sz="3600" dirty="0"/>
              <a:t>- Джеф Страйт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2127023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B3DB6BB-44F9-4AEE-A43C-E7708420618A}"/>
              </a:ext>
            </a:extLst>
          </p:cNvPr>
          <p:cNvSpPr/>
          <p:nvPr/>
        </p:nvSpPr>
        <p:spPr>
          <a:xfrm>
            <a:off x="304800" y="762000"/>
            <a:ext cx="876300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" sz="2800" dirty="0"/>
              <a:t>Якщо ви покликані бути лідером - ви є одним із тих людей, які спрямовані </a:t>
            </a:r>
            <a:r>
              <a:rPr lang="uk-UA" sz="2800" dirty="0"/>
              <a:t>в</a:t>
            </a:r>
            <a:r>
              <a:rPr lang="uk" sz="2800" dirty="0"/>
              <a:t> майбутнє і здатні рухатися вперед.</a:t>
            </a:r>
          </a:p>
          <a:p>
            <a:r>
              <a:rPr lang="uk" sz="2800" dirty="0"/>
              <a:t>Якщо ваше покликання бути лідером, то ви покликані бути тим, хто стоїть попереду або стоїть перед ки</a:t>
            </a:r>
            <a:r>
              <a:rPr lang="uk-UA" sz="2800" dirty="0"/>
              <a:t>м-небудь</a:t>
            </a:r>
            <a:r>
              <a:rPr lang="uk" sz="2800" dirty="0"/>
              <a:t>.</a:t>
            </a:r>
          </a:p>
          <a:p>
            <a:r>
              <a:rPr lang="uk" sz="2800" dirty="0"/>
              <a:t>На мові оригіналу Нового Завіту, який був написаний грецькою, це слово – « προΐστημι ».</a:t>
            </a:r>
          </a:p>
          <a:p>
            <a:endParaRPr lang="ru-RU" sz="2800" dirty="0"/>
          </a:p>
          <a:p>
            <a:r>
              <a:rPr lang="uk" sz="3200" b="1" dirty="0"/>
              <a:t>Лідерство</a:t>
            </a:r>
            <a:r>
              <a:rPr lang="uk" sz="3200" dirty="0"/>
              <a:t> </a:t>
            </a:r>
            <a:r>
              <a:rPr lang="uk" sz="3200" b="1" dirty="0"/>
              <a:t>означає</a:t>
            </a:r>
            <a:r>
              <a:rPr lang="uk" sz="3200" dirty="0"/>
              <a:t> </a:t>
            </a:r>
            <a:r>
              <a:rPr lang="uk" sz="3200" b="1" dirty="0"/>
              <a:t>стояти попереду </a:t>
            </a:r>
            <a:r>
              <a:rPr lang="uk" sz="3200" dirty="0"/>
              <a:t>.</a:t>
            </a:r>
            <a:endParaRPr lang="uk-UA" sz="6000" dirty="0"/>
          </a:p>
        </p:txBody>
      </p:sp>
    </p:spTree>
    <p:extLst>
      <p:ext uri="{BB962C8B-B14F-4D97-AF65-F5344CB8AC3E}">
        <p14:creationId xmlns:p14="http://schemas.microsoft.com/office/powerpoint/2010/main" val="1823474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Arrow Callout 7">
            <a:extLst>
              <a:ext uri="{FF2B5EF4-FFF2-40B4-BE49-F238E27FC236}">
                <a16:creationId xmlns:a16="http://schemas.microsoft.com/office/drawing/2014/main" id="{7221694E-7285-BB40-DB40-4E05B6126902}"/>
              </a:ext>
            </a:extLst>
          </p:cNvPr>
          <p:cNvSpPr/>
          <p:nvPr/>
        </p:nvSpPr>
        <p:spPr>
          <a:xfrm>
            <a:off x="7505699" y="4709533"/>
            <a:ext cx="1718996" cy="843957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2" cstate="print"/>
          <a:srcRect l="18750" t="7143" r="16964" b="10714"/>
          <a:stretch>
            <a:fillRect/>
          </a:stretch>
        </p:blipFill>
        <p:spPr bwMode="auto">
          <a:xfrm>
            <a:off x="5966649" y="1219200"/>
            <a:ext cx="3084349" cy="2955834"/>
          </a:xfrm>
          <a:prstGeom prst="rect">
            <a:avLst/>
          </a:prstGeom>
          <a:noFill/>
        </p:spPr>
      </p:pic>
      <p:sp>
        <p:nvSpPr>
          <p:cNvPr id="10" name="Bent-Up Arrow 9"/>
          <p:cNvSpPr/>
          <p:nvPr/>
        </p:nvSpPr>
        <p:spPr>
          <a:xfrm>
            <a:off x="5410200" y="3944875"/>
            <a:ext cx="2514600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DA16FCF-9AFD-4AD7-9B1F-6B930664BCFA}"/>
              </a:ext>
            </a:extLst>
          </p:cNvPr>
          <p:cNvSpPr/>
          <p:nvPr/>
        </p:nvSpPr>
        <p:spPr>
          <a:xfrm>
            <a:off x="6477000" y="1600200"/>
            <a:ext cx="2057399" cy="126038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«Бачення найкращого майбутнього стає зіркою, на яку дивляться здалека, але не вживають конкретних дій, що спрямовані на її досягнення.»</a:t>
            </a:r>
            <a:endParaRPr lang="ru-UA" sz="6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6A84B4-14DD-C1FB-966B-D3485A78059C}"/>
              </a:ext>
            </a:extLst>
          </p:cNvPr>
          <p:cNvSpPr txBox="1"/>
          <p:nvPr/>
        </p:nvSpPr>
        <p:spPr>
          <a:xfrm>
            <a:off x="33528" y="56388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dirty="0"/>
              <a:t>Лідер</a:t>
            </a:r>
            <a:endParaRPr lang="ru-UA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AEA796-CA4D-2876-556D-5525D15A23A4}"/>
              </a:ext>
            </a:extLst>
          </p:cNvPr>
          <p:cNvSpPr txBox="1"/>
          <p:nvPr/>
        </p:nvSpPr>
        <p:spPr>
          <a:xfrm>
            <a:off x="2188502" y="899803"/>
            <a:ext cx="1926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b="1" dirty="0"/>
              <a:t>Культура</a:t>
            </a:r>
            <a:endParaRPr lang="ru-UA" sz="280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66CFB0C-A799-14DF-D1DC-2C3CAA21328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334"/>
          <a:stretch/>
        </p:blipFill>
        <p:spPr>
          <a:xfrm>
            <a:off x="0" y="875419"/>
            <a:ext cx="5922970" cy="56388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2B275BD-BE42-3403-5B80-C3D3D6F7C171}"/>
              </a:ext>
            </a:extLst>
          </p:cNvPr>
          <p:cNvSpPr txBox="1"/>
          <p:nvPr/>
        </p:nvSpPr>
        <p:spPr>
          <a:xfrm>
            <a:off x="6106983" y="4094369"/>
            <a:ext cx="1633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dirty="0"/>
              <a:t>Бачення</a:t>
            </a:r>
            <a:endParaRPr lang="ru-UA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4F34F7-56EC-9C6E-4A18-0B10F2C9598A}"/>
              </a:ext>
            </a:extLst>
          </p:cNvPr>
          <p:cNvSpPr txBox="1"/>
          <p:nvPr/>
        </p:nvSpPr>
        <p:spPr>
          <a:xfrm>
            <a:off x="7538094" y="4847595"/>
            <a:ext cx="13416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1400" b="1" dirty="0">
                <a:solidFill>
                  <a:schemeClr val="bg1"/>
                </a:solidFill>
              </a:rPr>
              <a:t>Молитва та планування</a:t>
            </a:r>
            <a:endParaRPr lang="ru-UA" sz="1400" dirty="0">
              <a:solidFill>
                <a:schemeClr val="bg1"/>
              </a:solidFill>
            </a:endParaRPr>
          </a:p>
          <a:p>
            <a:endParaRPr lang="ru-UA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63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500" y="335845"/>
            <a:ext cx="8001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Лідер з усіма своїми сильними та слабкими </a:t>
            </a:r>
            <a:r>
              <a:rPr lang="uk-UA" sz="3600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сторонами</a:t>
            </a:r>
            <a:r>
              <a:rPr lang="uk-UA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взаємодіє з групою людей, щоб визначити культуру (те, «як чинять тут»), щоб розвинути бачення бажаного майбутнього, а потім дати імпульс для виконання дій,  необхідний для досягнення цього майбутнього з планами і молитвою. </a:t>
            </a:r>
            <a:endParaRPr lang="ru-UA" sz="6000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722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0846" y="38100"/>
            <a:ext cx="888315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4400" b="1" dirty="0"/>
              <a:t>Культура та </a:t>
            </a:r>
            <a:r>
              <a:rPr lang="uk" sz="4400" b="1" dirty="0" err="1"/>
              <a:t>її</a:t>
            </a:r>
            <a:r>
              <a:rPr lang="uk" sz="4400" b="1" dirty="0"/>
              <a:t> </a:t>
            </a:r>
            <a:r>
              <a:rPr lang="uk" sz="4400" b="1" dirty="0" err="1"/>
              <a:t>значення </a:t>
            </a:r>
            <a:r>
              <a:rPr lang="uk" sz="4400" b="1" dirty="0"/>
              <a:t>у </a:t>
            </a:r>
            <a:r>
              <a:rPr lang="uk" sz="4400" b="1" dirty="0" err="1"/>
              <a:t>лідерстві</a:t>
            </a:r>
            <a:endParaRPr lang="ru" sz="4400" b="1" dirty="0"/>
          </a:p>
          <a:p>
            <a:endParaRPr lang="ru" sz="4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48336D-1EAD-47A7-BE6A-B27E8E45A85A}"/>
              </a:ext>
            </a:extLst>
          </p:cNvPr>
          <p:cNvSpPr txBox="1"/>
          <p:nvPr/>
        </p:nvSpPr>
        <p:spPr>
          <a:xfrm>
            <a:off x="685800" y="1905000"/>
            <a:ext cx="7772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200" dirty="0"/>
              <a:t>Якщо ви не знайомі з культурою, то </a:t>
            </a:r>
            <a:r>
              <a:rPr lang="uk-UA" sz="3200" dirty="0"/>
              <a:t>будете робити</a:t>
            </a:r>
            <a:r>
              <a:rPr lang="uk" sz="3200" dirty="0"/>
              <a:t> всілякі помилки.</a:t>
            </a:r>
            <a:endParaRPr lang="uk-UA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6364" y="381000"/>
            <a:ext cx="8883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3600" b="1" dirty="0"/>
              <a:t>Кожна група розвиває свою культуру</a:t>
            </a:r>
            <a:endParaRPr lang="ru" sz="6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48336D-1EAD-47A7-BE6A-B27E8E45A85A}"/>
              </a:ext>
            </a:extLst>
          </p:cNvPr>
          <p:cNvSpPr txBox="1"/>
          <p:nvPr/>
        </p:nvSpPr>
        <p:spPr>
          <a:xfrm>
            <a:off x="685800" y="1905000"/>
            <a:ext cx="7772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200" dirty="0"/>
              <a:t>Кожна церква, кожна група має власну культуру.</a:t>
            </a:r>
          </a:p>
          <a:p>
            <a:r>
              <a:rPr lang="uk" sz="3200" dirty="0"/>
              <a:t>Вам потрібно навчитися визначати ці культури, якщо ви збираєтеся розробити </a:t>
            </a:r>
            <a:r>
              <a:rPr lang="uk-UA" sz="3200" dirty="0"/>
              <a:t>й</a:t>
            </a:r>
            <a:r>
              <a:rPr lang="uk" sz="3200" dirty="0"/>
              <a:t> розвивати бачення </a:t>
            </a:r>
            <a:r>
              <a:rPr lang="uk-UA" sz="3200" dirty="0"/>
              <a:t>бажаного</a:t>
            </a:r>
            <a:r>
              <a:rPr lang="uk" sz="3200" dirty="0"/>
              <a:t> майбутнього.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2111867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D48336D-1EAD-47A7-BE6A-B27E8E45A85A}"/>
              </a:ext>
            </a:extLst>
          </p:cNvPr>
          <p:cNvSpPr txBox="1"/>
          <p:nvPr/>
        </p:nvSpPr>
        <p:spPr>
          <a:xfrm>
            <a:off x="685800" y="1905000"/>
            <a:ext cx="8382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4400" b="1" dirty="0"/>
              <a:t>Бачення </a:t>
            </a:r>
            <a:r>
              <a:rPr lang="uk" sz="4400" dirty="0"/>
              <a:t>- це розуміння </a:t>
            </a:r>
            <a:r>
              <a:rPr lang="uk-UA" sz="4400" dirty="0"/>
              <a:t>бажаного</a:t>
            </a:r>
            <a:r>
              <a:rPr lang="uk" sz="4400" dirty="0"/>
              <a:t> майбутнього.</a:t>
            </a:r>
            <a:endParaRPr lang="uk-UA" sz="6600" dirty="0"/>
          </a:p>
        </p:txBody>
      </p:sp>
    </p:spTree>
    <p:extLst>
      <p:ext uri="{BB962C8B-B14F-4D97-AF65-F5344CB8AC3E}">
        <p14:creationId xmlns:p14="http://schemas.microsoft.com/office/powerpoint/2010/main" val="446166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Arrow Callout 7">
            <a:extLst>
              <a:ext uri="{FF2B5EF4-FFF2-40B4-BE49-F238E27FC236}">
                <a16:creationId xmlns:a16="http://schemas.microsoft.com/office/drawing/2014/main" id="{7221694E-7285-BB40-DB40-4E05B6126902}"/>
              </a:ext>
            </a:extLst>
          </p:cNvPr>
          <p:cNvSpPr/>
          <p:nvPr/>
        </p:nvSpPr>
        <p:spPr>
          <a:xfrm>
            <a:off x="7505699" y="4709533"/>
            <a:ext cx="1718996" cy="843957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2" cstate="print"/>
          <a:srcRect l="18750" t="7143" r="16964" b="10714"/>
          <a:stretch>
            <a:fillRect/>
          </a:stretch>
        </p:blipFill>
        <p:spPr bwMode="auto">
          <a:xfrm>
            <a:off x="5966649" y="1219200"/>
            <a:ext cx="3084349" cy="2955834"/>
          </a:xfrm>
          <a:prstGeom prst="rect">
            <a:avLst/>
          </a:prstGeom>
          <a:noFill/>
        </p:spPr>
      </p:pic>
      <p:sp>
        <p:nvSpPr>
          <p:cNvPr id="10" name="Bent-Up Arrow 9"/>
          <p:cNvSpPr/>
          <p:nvPr/>
        </p:nvSpPr>
        <p:spPr>
          <a:xfrm>
            <a:off x="5410200" y="3944875"/>
            <a:ext cx="2514600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DA16FCF-9AFD-4AD7-9B1F-6B930664BCFA}"/>
              </a:ext>
            </a:extLst>
          </p:cNvPr>
          <p:cNvSpPr/>
          <p:nvPr/>
        </p:nvSpPr>
        <p:spPr>
          <a:xfrm>
            <a:off x="6477000" y="1600200"/>
            <a:ext cx="2057399" cy="126038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«Бачення найкращого майбутнього стає зіркою, на яку дивляться здалека, але не вживають конкретних дій, що спрямовані на її досягнення.»</a:t>
            </a:r>
            <a:endParaRPr lang="ru-UA" sz="6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6A84B4-14DD-C1FB-966B-D3485A78059C}"/>
              </a:ext>
            </a:extLst>
          </p:cNvPr>
          <p:cNvSpPr txBox="1"/>
          <p:nvPr/>
        </p:nvSpPr>
        <p:spPr>
          <a:xfrm>
            <a:off x="33528" y="56388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dirty="0"/>
              <a:t>Лідер</a:t>
            </a:r>
            <a:endParaRPr lang="ru-UA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AEA796-CA4D-2876-556D-5525D15A23A4}"/>
              </a:ext>
            </a:extLst>
          </p:cNvPr>
          <p:cNvSpPr txBox="1"/>
          <p:nvPr/>
        </p:nvSpPr>
        <p:spPr>
          <a:xfrm>
            <a:off x="2188502" y="899803"/>
            <a:ext cx="1926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b="1" dirty="0"/>
              <a:t>Культура</a:t>
            </a:r>
            <a:endParaRPr lang="ru-UA" sz="280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66CFB0C-A799-14DF-D1DC-2C3CAA21328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334"/>
          <a:stretch/>
        </p:blipFill>
        <p:spPr>
          <a:xfrm>
            <a:off x="0" y="875419"/>
            <a:ext cx="5922970" cy="56388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2B275BD-BE42-3403-5B80-C3D3D6F7C171}"/>
              </a:ext>
            </a:extLst>
          </p:cNvPr>
          <p:cNvSpPr txBox="1"/>
          <p:nvPr/>
        </p:nvSpPr>
        <p:spPr>
          <a:xfrm>
            <a:off x="6106983" y="4094369"/>
            <a:ext cx="1633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dirty="0"/>
              <a:t>Бачення</a:t>
            </a:r>
            <a:endParaRPr lang="ru-UA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4F34F7-56EC-9C6E-4A18-0B10F2C9598A}"/>
              </a:ext>
            </a:extLst>
          </p:cNvPr>
          <p:cNvSpPr txBox="1"/>
          <p:nvPr/>
        </p:nvSpPr>
        <p:spPr>
          <a:xfrm>
            <a:off x="7538094" y="4847595"/>
            <a:ext cx="13416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1400" b="1" dirty="0">
                <a:solidFill>
                  <a:schemeClr val="bg1"/>
                </a:solidFill>
              </a:rPr>
              <a:t>Молитва та планування</a:t>
            </a:r>
            <a:endParaRPr lang="ru-UA" sz="1400" dirty="0">
              <a:solidFill>
                <a:schemeClr val="bg1"/>
              </a:solidFill>
            </a:endParaRPr>
          </a:p>
          <a:p>
            <a:endParaRPr lang="ru-UA" sz="1400" dirty="0">
              <a:solidFill>
                <a:schemeClr val="bg1"/>
              </a:solidFill>
            </a:endParaRPr>
          </a:p>
        </p:txBody>
      </p:sp>
      <p:sp>
        <p:nvSpPr>
          <p:cNvPr id="11" name="Звезда: 5 точек 10">
            <a:extLst>
              <a:ext uri="{FF2B5EF4-FFF2-40B4-BE49-F238E27FC236}">
                <a16:creationId xmlns:a16="http://schemas.microsoft.com/office/drawing/2014/main" id="{D5B44DC9-D705-4E80-BB99-469C51E98134}"/>
              </a:ext>
            </a:extLst>
          </p:cNvPr>
          <p:cNvSpPr/>
          <p:nvPr/>
        </p:nvSpPr>
        <p:spPr>
          <a:xfrm>
            <a:off x="2961485" y="4084597"/>
            <a:ext cx="402043" cy="40635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79404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423" y="520005"/>
            <a:ext cx="888315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4400" b="1" dirty="0"/>
              <a:t>Плани:</a:t>
            </a:r>
            <a:endParaRPr lang="ru" sz="4400" b="1" dirty="0"/>
          </a:p>
          <a:p>
            <a:endParaRPr lang="ru" sz="4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48336D-1EAD-47A7-BE6A-B27E8E45A85A}"/>
              </a:ext>
            </a:extLst>
          </p:cNvPr>
          <p:cNvSpPr txBox="1"/>
          <p:nvPr/>
        </p:nvSpPr>
        <p:spPr>
          <a:xfrm>
            <a:off x="685800" y="1905000"/>
            <a:ext cx="7772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uk" sz="3600" b="1" dirty="0"/>
              <a:t>Концептуальні.</a:t>
            </a:r>
            <a:r>
              <a:rPr lang="uk" sz="3600" dirty="0"/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" sz="3600" b="1" dirty="0"/>
              <a:t>Стратегічні.</a:t>
            </a:r>
            <a:r>
              <a:rPr lang="uk" sz="3600" dirty="0"/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" sz="3600" b="1" dirty="0"/>
              <a:t>Тактичні.</a:t>
            </a:r>
            <a:r>
              <a:rPr lang="uk" sz="3600" dirty="0"/>
              <a:t> </a:t>
            </a:r>
            <a:endParaRPr lang="uk-UA" sz="5400" dirty="0"/>
          </a:p>
        </p:txBody>
      </p:sp>
    </p:spTree>
    <p:extLst>
      <p:ext uri="{BB962C8B-B14F-4D97-AF65-F5344CB8AC3E}">
        <p14:creationId xmlns:p14="http://schemas.microsoft.com/office/powerpoint/2010/main" val="320969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B3DB6BB-44F9-4AEE-A43C-E7708420618A}"/>
              </a:ext>
            </a:extLst>
          </p:cNvPr>
          <p:cNvSpPr/>
          <p:nvPr/>
        </p:nvSpPr>
        <p:spPr>
          <a:xfrm>
            <a:off x="304800" y="762000"/>
            <a:ext cx="8763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/>
              <a:t>До </a:t>
            </a:r>
            <a:r>
              <a:rPr lang="ru-RU" sz="4000" dirty="0" err="1"/>
              <a:t>Ефесян</a:t>
            </a:r>
            <a:r>
              <a:rPr lang="ru-RU" sz="4000" dirty="0"/>
              <a:t> 6:12 «</a:t>
            </a:r>
            <a:r>
              <a:rPr lang="ru-RU" sz="4000" dirty="0" err="1"/>
              <a:t>Бо</a:t>
            </a:r>
            <a:r>
              <a:rPr lang="ru-RU" sz="4000" dirty="0"/>
              <a:t> ми не </a:t>
            </a:r>
            <a:r>
              <a:rPr lang="ru-RU" sz="4000" dirty="0" err="1"/>
              <a:t>маємо</a:t>
            </a:r>
            <a:r>
              <a:rPr lang="ru-RU" sz="4000" dirty="0"/>
              <a:t> </a:t>
            </a:r>
            <a:r>
              <a:rPr lang="ru-RU" sz="4000" dirty="0" err="1"/>
              <a:t>боротьби</a:t>
            </a:r>
            <a:r>
              <a:rPr lang="ru-RU" sz="4000" dirty="0"/>
              <a:t> </a:t>
            </a:r>
            <a:r>
              <a:rPr lang="ru-RU" sz="4000" dirty="0" err="1"/>
              <a:t>проти</a:t>
            </a:r>
            <a:r>
              <a:rPr lang="ru-RU" sz="4000" dirty="0"/>
              <a:t> крови та </a:t>
            </a:r>
            <a:r>
              <a:rPr lang="ru-RU" sz="4000" dirty="0" err="1"/>
              <a:t>тіла</a:t>
            </a:r>
            <a:r>
              <a:rPr lang="ru-RU" sz="4000" dirty="0"/>
              <a:t>, </a:t>
            </a:r>
            <a:r>
              <a:rPr lang="ru-RU" sz="4000" dirty="0" err="1"/>
              <a:t>але</a:t>
            </a:r>
            <a:r>
              <a:rPr lang="ru-RU" sz="4000" dirty="0"/>
              <a:t> </a:t>
            </a:r>
            <a:r>
              <a:rPr lang="ru-RU" sz="4000" dirty="0" err="1"/>
              <a:t>проти</a:t>
            </a:r>
            <a:r>
              <a:rPr lang="ru-RU" sz="4000" dirty="0"/>
              <a:t> </a:t>
            </a:r>
            <a:r>
              <a:rPr lang="ru-RU" sz="4000" dirty="0" err="1"/>
              <a:t>початків</a:t>
            </a:r>
            <a:r>
              <a:rPr lang="ru-RU" sz="4000" dirty="0"/>
              <a:t>, </a:t>
            </a:r>
            <a:r>
              <a:rPr lang="ru-RU" sz="4000" dirty="0" err="1"/>
              <a:t>проти</a:t>
            </a:r>
            <a:r>
              <a:rPr lang="ru-RU" sz="4000" dirty="0"/>
              <a:t> </a:t>
            </a:r>
            <a:r>
              <a:rPr lang="ru-RU" sz="4000" dirty="0" err="1"/>
              <a:t>влади</a:t>
            </a:r>
            <a:r>
              <a:rPr lang="ru-RU" sz="4000" dirty="0"/>
              <a:t>, </a:t>
            </a:r>
            <a:r>
              <a:rPr lang="ru-RU" sz="4000" dirty="0" err="1"/>
              <a:t>проти</a:t>
            </a:r>
            <a:r>
              <a:rPr lang="ru-RU" sz="4000" dirty="0"/>
              <a:t> </a:t>
            </a:r>
            <a:r>
              <a:rPr lang="ru-RU" sz="4000" dirty="0" err="1"/>
              <a:t>світоправителів</a:t>
            </a:r>
            <a:r>
              <a:rPr lang="ru-RU" sz="4000" dirty="0"/>
              <a:t> </a:t>
            </a:r>
            <a:r>
              <a:rPr lang="ru-RU" sz="4000" dirty="0" err="1"/>
              <a:t>цієї</a:t>
            </a:r>
            <a:r>
              <a:rPr lang="ru-RU" sz="4000" dirty="0"/>
              <a:t> </a:t>
            </a:r>
            <a:r>
              <a:rPr lang="ru-RU" sz="4000" dirty="0" err="1"/>
              <a:t>темряви</a:t>
            </a:r>
            <a:r>
              <a:rPr lang="ru-RU" sz="4000" dirty="0"/>
              <a:t>, </a:t>
            </a:r>
            <a:r>
              <a:rPr lang="ru-RU" sz="4000" dirty="0" err="1"/>
              <a:t>проти</a:t>
            </a:r>
            <a:r>
              <a:rPr lang="ru-RU" sz="4000" dirty="0"/>
              <a:t> </a:t>
            </a:r>
            <a:r>
              <a:rPr lang="ru-RU" sz="4000" dirty="0" err="1"/>
              <a:t>піднебесних</a:t>
            </a:r>
            <a:r>
              <a:rPr lang="ru-RU" sz="4000" dirty="0"/>
              <a:t> </a:t>
            </a:r>
            <a:r>
              <a:rPr lang="ru-RU" sz="4000" dirty="0" err="1"/>
              <a:t>духів</a:t>
            </a:r>
            <a:r>
              <a:rPr lang="ru-RU" sz="4000" dirty="0"/>
              <a:t> </a:t>
            </a:r>
            <a:r>
              <a:rPr lang="ru-RU" sz="4000" dirty="0" err="1"/>
              <a:t>злоби</a:t>
            </a:r>
            <a:r>
              <a:rPr lang="ru-RU" sz="4000" dirty="0"/>
              <a:t>.»</a:t>
            </a:r>
            <a:endParaRPr lang="uk" sz="4000" dirty="0"/>
          </a:p>
        </p:txBody>
      </p:sp>
    </p:spTree>
    <p:extLst>
      <p:ext uri="{BB962C8B-B14F-4D97-AF65-F5344CB8AC3E}">
        <p14:creationId xmlns:p14="http://schemas.microsoft.com/office/powerpoint/2010/main" val="398450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33259</TotalTime>
  <Words>437</Words>
  <Application>Microsoft Office PowerPoint</Application>
  <PresentationFormat>Экран (4:3)</PresentationFormat>
  <Paragraphs>38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Video Komp</cp:lastModifiedBy>
  <cp:revision>49</cp:revision>
  <cp:lastPrinted>2016-07-08T14:19:14Z</cp:lastPrinted>
  <dcterms:created xsi:type="dcterms:W3CDTF">2016-06-02T20:10:49Z</dcterms:created>
  <dcterms:modified xsi:type="dcterms:W3CDTF">2023-05-15T09:42:56Z</dcterms:modified>
</cp:coreProperties>
</file>