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ic8PmUoj+NGrs7yjFbPfft/fJt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Читаючи Пятикнижжя, ми помічаємо різні жанри древньої літератури: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історичний опис подій,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поезія,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також кодекс законів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Варто зазначити, що книга Вихід і книга П.Закону, містять в собі колекцію законів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Якщо порівняти між списки Законів з книги Вихід і П.Закону, ми побачимо певні відмінності.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Чому?</a:t>
            </a:r>
            <a:endParaRPr b="1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10 Заповідей </a:t>
            </a:r>
            <a:r>
              <a:rPr lang="ru-RU"/>
              <a:t>– ідентичні списки, різниця тільки (Вих.20:11 і П.Зак.5:15) – мотивація дотримувати суботу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В першій редакції: бо Господь творив 6 день, а на 7й спочив (Вих.20:11)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В другій – бо ти був рабом в Єгипті, а Бог тебе вивів сильною рукою, тому тре слухати (П.Зак.5:15)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ru-RU"/>
              <a:t>Кодекс (Вих.21-23 і П.Зак.6-26)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Суть не змінюється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але відбулося оновлення в народі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різних випадках, для різних поколінь - </a:t>
            </a:r>
            <a:r>
              <a:rPr b="0" i="0" lang="ru-RU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різні приклади 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прояву; 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П.Зак, Мойсей використовує деякі старі і деякі нові приклади - </a:t>
            </a:r>
            <a:r>
              <a:rPr b="0" i="0" lang="ru-RU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контекстуалізація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період завоювання 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Ісус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Нагорній проповіді закликав до оновленого прочитання закону (Мт.5-7):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 чули, що стародавніми сказано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Я вам кажу… 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163" name="Google Shape;16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ru-RU"/>
              <a:t>Заповідь №2: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ru-RU"/>
              <a:t>Якщо живеш </a:t>
            </a:r>
            <a:r>
              <a:rPr b="0" lang="ru-RU" u="sng"/>
              <a:t>в пустелі </a:t>
            </a:r>
            <a:r>
              <a:rPr b="0" lang="ru-RU"/>
              <a:t>як кочівник, де немає міст, храмів та капищ, то цю заповідь легко виконувати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lang="ru-RU"/>
              <a:t>Що робити, коли увійдеш </a:t>
            </a:r>
            <a:r>
              <a:rPr b="0" lang="ru-RU" u="sng"/>
              <a:t>в землю обітовану </a:t>
            </a:r>
            <a:r>
              <a:rPr b="0" lang="ru-RU"/>
              <a:t>– капища, храми, зображення і фігури ідолів?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Відповідь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(П.Зак.12) – винищити гидоти: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Розвалити жертовники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Поламати камінні стовпи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Святі дерева попалити вогнем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Порубати бованів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Вигубити їх ім’я з того місця </a:t>
            </a:r>
            <a:endParaRPr/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Вандалізм? 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ставлення до ідолопоклонства, як до страшного вірусу, якщо не знищити – він знищить тебе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Заповідь №6: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Зрозуміло що це означає?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Позбавлення життя ішої людини?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мирний час, у воєнний час? Цілеспрямовано, чи випадково?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ЧИТАЮ ТЕКСТИ З ВІДКРИТОЮ БІБЛІЄЮ! 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Вбивство через ненависть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П.Зак.19:11 і Мт.5:21-22 «хто гнівається…хто скаже рака…хто скаже дурний»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Кодекс Законів Мойсея, не єдиний приклад древніх Кодексів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Закон Хамурапі</a:t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з найдавніших і </a:t>
            </a:r>
            <a:r>
              <a:rPr b="1" i="0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найкраще збережених </a:t>
            </a:r>
            <a:r>
              <a:rPr b="0" i="0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законодавчих кодексів стародавнього Вавилону,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створений близько 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1780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року до Р.Х</a:t>
            </a:r>
            <a:r>
              <a:rPr b="0" i="0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за наказом вавилонського царя 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Хамурапі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Закони записані на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стеллі, 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також на численних глиняних табличках 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Барельєф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стеллі: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Шамаш, бог сонця на троні, симфол справедливості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 троном цар Хамурапі отримує від бога світла Закон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ru-RU"/>
              <a:t>Шамаш</a:t>
            </a:r>
            <a:endParaRPr b="1"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Проміння від трону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Особливий одяг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Протягує руку – дарує Хамурапі Закон </a:t>
            </a:r>
            <a:endParaRPr/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ru-RU"/>
              <a:t>Хамурапі</a:t>
            </a:r>
            <a:endParaRPr b="1"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Простий одяг – символ покори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Піднята рука – жест, що символізує молитву</a:t>
            </a:r>
            <a:endParaRPr/>
          </a:p>
        </p:txBody>
      </p:sp>
      <p:sp>
        <p:nvSpPr>
          <p:cNvPr id="192" name="Google Shape;19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Прецедентне право (казуїстичні право): закони, які строяться на окремих випадках: "якщо так ..., то так ...".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Абсолютна право: "не сотвори", "не роби ...";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Існують безліч документальних судових розглядів, але в жодному випадку немає посилання на закон Хамурапі. В основному були неписані закони.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Кожне зібрання законів народів,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пов'язане з особистістю царя 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складалися з метою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пропаганди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 є пропаганда в Законі Мойсея? – в центрі Бог і Його воля.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9" name="Google Shape;19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Arial"/>
              <a:buNone/>
            </a:pPr>
            <a:r>
              <a:rPr b="1" i="0" lang="ru-RU">
                <a:solidFill>
                  <a:srgbClr val="000000"/>
                </a:solidFill>
              </a:rPr>
              <a:t>Принцип «око за око»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>
              <a:solidFill>
                <a:srgbClr val="000000"/>
              </a:solidFill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i="0" lang="ru-RU">
                <a:solidFill>
                  <a:srgbClr val="000000"/>
                </a:solidFill>
              </a:rPr>
              <a:t>Обмежував</a:t>
            </a:r>
            <a:r>
              <a:rPr i="0" lang="ru-RU">
                <a:solidFill>
                  <a:srgbClr val="000000"/>
                </a:solidFill>
              </a:rPr>
              <a:t> розповсюдження насильства – не більше ніж отримав постраждалий (в гніві більше шкоди)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i="0">
              <a:solidFill>
                <a:srgbClr val="000000"/>
              </a:solidFill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i="0" lang="ru-RU">
                <a:solidFill>
                  <a:srgbClr val="000000"/>
                </a:solidFill>
              </a:rPr>
              <a:t>Зазвичай за рішенням суду, постраждалий отримував грошову компенсацію</a:t>
            </a:r>
            <a:endParaRPr>
              <a:solidFill>
                <a:srgbClr val="000000"/>
              </a:solidFill>
            </a:endParaRPr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i="0">
              <a:solidFill>
                <a:srgbClr val="000000"/>
              </a:solidFill>
            </a:endParaRPr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i="0">
              <a:solidFill>
                <a:srgbClr val="000000"/>
              </a:solidFill>
            </a:endParaRPr>
          </a:p>
        </p:txBody>
      </p:sp>
      <p:sp>
        <p:nvSpPr>
          <p:cNvPr id="206" name="Google Shape;20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>
                <a:solidFill>
                  <a:schemeClr val="lt1"/>
                </a:solidFill>
              </a:rPr>
              <a:t>Покарання неслухняних дітей в Біблії жорсткіше чим в законах Хамурапі.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i="1">
              <a:solidFill>
                <a:srgbClr val="FFFF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Смертна кара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Незважаючи на те, що говорить закон щодо смертної кари, це не обов'язково означало, що кожну людини, яка зробила тяжкий злочин, чекає смертна кара.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озн, що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максимальне покарання 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цією статтею - смерть, але не обов'язково.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Зазвичай вирішували судді. </a:t>
            </a:r>
            <a:endParaRPr b="1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i="1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“Оцю жінку, Учителю, зловлено на гарячому вчинку перелюбу...Мойсей же в Законі звелів нам таких побивати камінням. А Ти що говориш? ” (Ів.8:4-5).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Поверхневе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ставлення до Закону –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буквалізм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інший варіант -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милосердя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Фарисеї намагалися бути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радикальними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 відношенню Закону. Ісус був прихильником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Духа Закону.</a:t>
            </a:r>
            <a:endParaRPr b="1" i="1">
              <a:solidFill>
                <a:srgbClr val="FFFF00"/>
              </a:solidFill>
            </a:endParaRPr>
          </a:p>
        </p:txBody>
      </p:sp>
      <p:sp>
        <p:nvSpPr>
          <p:cNvPr id="213" name="Google Shape;21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Що відоме з книги П.Закону?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Символ віри ШМА, або ШЕМА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Благословіння і прокляття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Але оскільки в книзі П.Закону багото Законів і приписів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Дуже схожі як і в книзі Вихід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То ми звернемо увагу на відмінності і особливості приписів Закону в цій книзі</a:t>
            </a:r>
            <a:endParaRPr/>
          </a:p>
        </p:txBody>
      </p:sp>
      <p:sp>
        <p:nvSpPr>
          <p:cNvPr id="93" name="Google Shape;9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Отож, в цій лекції, ми з’ясували: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Існують відмінності в кодексі Законів книги Вихіді і П.Закону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Ці відмінності пояснюються </a:t>
            </a:r>
            <a:r>
              <a:rPr b="1" lang="ru-RU"/>
              <a:t>новими історичними умовами </a:t>
            </a:r>
            <a:r>
              <a:rPr lang="ru-RU"/>
              <a:t>і викликами з якими зустрілися Ізраїльтяни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ru-RU"/>
              <a:t>Суть Законів – незмінна</a:t>
            </a:r>
            <a:r>
              <a:rPr lang="ru-RU"/>
              <a:t>, але доповнення новими прикладами та настановами що стосуються життя в Землі Обітованій 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ru-RU"/>
              <a:t>Ісус вчив триматися Духу Закону, а не букви!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Застерігав від поверхневості та буквалізму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Заохочував досліджувати Писання глибоко </a:t>
            </a:r>
            <a:endParaRPr/>
          </a:p>
        </p:txBody>
      </p:sp>
      <p:sp>
        <p:nvSpPr>
          <p:cNvPr id="220" name="Google Shape;22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Deuteronomii –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переклад з латинської, 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яке в свою чергу, є перекладом з грецької,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невірно було перекладено з єврейської (17:18).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Цар повинен був записати не ПОВТОРЕННЯ, а КОПІЮ закону.  </a:t>
            </a:r>
            <a:r>
              <a:rPr lang="ru-RU" sz="1200">
                <a:solidFill>
                  <a:schemeClr val="lt1"/>
                </a:solidFill>
              </a:rPr>
              <a:t> מִשׁנֶה (</a:t>
            </a:r>
            <a:r>
              <a:rPr b="1" lang="ru-RU" sz="1200">
                <a:solidFill>
                  <a:schemeClr val="lt1"/>
                </a:solidFill>
              </a:rPr>
              <a:t>mishneh</a:t>
            </a:r>
            <a:r>
              <a:rPr lang="ru-RU" sz="1200">
                <a:solidFill>
                  <a:schemeClr val="lt1"/>
                </a:solidFill>
              </a:rPr>
              <a:t>) - копія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Єврейська назва книги </a:t>
            </a:r>
            <a:r>
              <a:rPr lang="ru-RU" sz="1200">
                <a:solidFill>
                  <a:schemeClr val="lt1"/>
                </a:solidFill>
              </a:rPr>
              <a:t>ְּבָרִים 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дварім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(слова) і класично взяті з перших слів книги. 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Після виходу з Єгипту, Ізраїльтяни відмовилися увійти в землю обітовану</a:t>
            </a:r>
            <a:endParaRPr b="0" i="0" sz="14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Впродовж 40 років жили </a:t>
            </a:r>
            <a:r>
              <a:rPr b="1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пустеллі</a:t>
            </a:r>
            <a:r>
              <a:rPr b="0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поки не вимерло старе покоління. </a:t>
            </a:r>
            <a:endParaRPr sz="1400"/>
          </a:p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Ось вони </a:t>
            </a:r>
            <a:r>
              <a:rPr b="1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знову на кордоні з Землею обітованою</a:t>
            </a:r>
            <a:r>
              <a:rPr b="0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як 40 років тому</a:t>
            </a:r>
            <a:endParaRPr sz="1400"/>
          </a:p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Вони </a:t>
            </a:r>
            <a:r>
              <a:rPr b="1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чекають останіх наказів </a:t>
            </a:r>
            <a:r>
              <a:rPr b="0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увійти і захопити обіцяне Богом </a:t>
            </a:r>
            <a:endParaRPr b="0" i="0" sz="14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був урочистий момент. </a:t>
            </a:r>
            <a:endParaRPr sz="1400"/>
          </a:p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Мойсей скористався цим, щоб звернутися з </a:t>
            </a:r>
            <a:r>
              <a:rPr b="1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трьома промовами </a:t>
            </a:r>
            <a:r>
              <a:rPr b="0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народу Ізраїлю </a:t>
            </a:r>
            <a:endParaRPr sz="1400"/>
          </a:p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прощальними</a:t>
            </a:r>
            <a:r>
              <a:rPr b="0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промовами, оскільки йому було сказано, що </a:t>
            </a:r>
            <a:r>
              <a:rPr b="1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він не увійде </a:t>
            </a:r>
            <a:r>
              <a:rPr b="0" i="0" lang="ru-RU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землю разом з народом.</a:t>
            </a:r>
            <a:endParaRPr b="0" i="0" sz="14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7" name="Google Shape;10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Повторення Закону, це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підготовлений Мойсеєм, як свідоцтво Завіту, між Богом та Ізраїлем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Нове покоління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були свідомими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коли Бог звертався на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Сінаї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батьків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Тому це «повторення», або </a:t>
            </a:r>
            <a:r>
              <a:rPr b="0" i="0" lang="ru-RU" sz="12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КОПІЯ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закону, але вже для дітей покоління, яке вишло з Єгипту 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Внутрішні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маркери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що вказують на структури книги, це </a:t>
            </a:r>
            <a:r>
              <a:rPr b="1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три звернення Мойсея </a:t>
            </a: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народу.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пропорційність звернень: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ru-RU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чотири розділи, двадцть чотири і два</a:t>
            </a:r>
            <a:endParaRPr/>
          </a:p>
        </p:txBody>
      </p:sp>
      <p:sp>
        <p:nvSpPr>
          <p:cNvPr id="114" name="Google Shape;11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</a:rPr>
              <a:t>Преамбула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</a:rPr>
              <a:t>Історичний пролог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Умови договору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Правила зберігання тексту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Гарантії дотримання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Список свідків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Благословення і прокляття</a:t>
            </a:r>
            <a:endParaRPr/>
          </a:p>
        </p:txBody>
      </p:sp>
      <p:sp>
        <p:nvSpPr>
          <p:cNvPr id="121" name="Google Shape;12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Преамбула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Історичний пролог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</a:rPr>
              <a:t>Умови договору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Правила зберігання тексту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Гарантії дотримання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Список свідків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Благословення і прокляття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Преамбула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Історичний пролог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Умови договору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Правила зберігання тексту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Гарантії дотримання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Список свідків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</a:rPr>
              <a:t>Благословення і прокляття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-273446" y="1110060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ПОВТОРЕННЯ ЗАКОНУ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9" name="Google Shape;89;p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Лекція 7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Особливі акценти</a:t>
            </a:r>
            <a:endParaRPr/>
          </a:p>
        </p:txBody>
      </p:sp>
      <p:sp>
        <p:nvSpPr>
          <p:cNvPr id="152" name="Google Shape;152;p1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Основна тема: Остерігайтеся, щоб не забути Заповіт 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Ключове слово: Заповіт</a:t>
            </a:r>
            <a:endParaRPr sz="3200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Ключовий текст: </a:t>
            </a:r>
            <a:r>
              <a:rPr i="1" lang="ru-RU" sz="3200">
                <a:solidFill>
                  <a:srgbClr val="FFFF00"/>
                </a:solidFill>
              </a:rPr>
              <a:t>«А тепер, Ізра́їлю, чого жадає від тебе Господь, Бог твій? Тільки того, щоб боятися Господа, Бога твого, ходити всіма́ Його доро́гами, і любити Його, і служити Господе́ві, Богу твоєму, усім серцем своїм і всією душею своєю» (5 М.10:12)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ЗБІРКА ЗАКОНІВ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1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ru-RU">
                <a:solidFill>
                  <a:schemeClr val="lt1"/>
                </a:solidFill>
              </a:rPr>
              <a:t>Дві редакції Закону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6" name="Google Shape;166;p1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ru-RU">
                <a:solidFill>
                  <a:schemeClr val="lt1"/>
                </a:solidFill>
              </a:rPr>
              <a:t>10 заповідей (Вих.20 і П.Зак.5)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i="1" lang="ru-RU">
                <a:solidFill>
                  <a:schemeClr val="lt1"/>
                </a:solidFill>
              </a:rPr>
              <a:t>Кодекс (Вих.21-23 і П.Зак.6-26) </a:t>
            </a:r>
            <a:endParaRPr i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3" name="Google Shape;173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90"/>
              <a:buNone/>
            </a:pPr>
            <a:r>
              <a:rPr i="1" lang="ru-RU" sz="2590">
                <a:solidFill>
                  <a:srgbClr val="00B0F0"/>
                </a:solidFill>
              </a:rPr>
              <a:t>ЗАПОВІДЬ №2:</a:t>
            </a:r>
            <a:r>
              <a:rPr i="1" lang="ru-RU" sz="2590">
                <a:solidFill>
                  <a:srgbClr val="FFFF00"/>
                </a:solidFill>
              </a:rPr>
              <a:t> Не роби собі різьби й усякої подоби з того, що на небі вгорі, і що на землі долі, і що в воді під землею (П.Зак.5:8; Вих.20:4)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i="1" sz="259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590"/>
              <a:buNone/>
            </a:pPr>
            <a:r>
              <a:rPr i="1" lang="ru-RU" sz="2590">
                <a:solidFill>
                  <a:srgbClr val="FFFF00"/>
                </a:solidFill>
              </a:rPr>
              <a:t>Конче </a:t>
            </a:r>
            <a:r>
              <a:rPr b="1" i="1" lang="ru-RU" sz="2590">
                <a:solidFill>
                  <a:schemeClr val="lt1"/>
                </a:solidFill>
              </a:rPr>
              <a:t>винищите</a:t>
            </a:r>
            <a:r>
              <a:rPr i="1" lang="ru-RU" sz="2590">
                <a:solidFill>
                  <a:srgbClr val="FFFF00"/>
                </a:solidFill>
              </a:rPr>
              <a:t> всі ті місця, що служили там люди, яких ви виганяєте, своїм богам на високих горах і на пагірках, та під кожним зеленим деревом. І </a:t>
            </a:r>
            <a:r>
              <a:rPr b="1" i="1" lang="ru-RU" sz="2590">
                <a:solidFill>
                  <a:schemeClr val="lt1"/>
                </a:solidFill>
              </a:rPr>
              <a:t>розвалите</a:t>
            </a:r>
            <a:r>
              <a:rPr i="1" lang="ru-RU" sz="2590">
                <a:solidFill>
                  <a:srgbClr val="FFFF00"/>
                </a:solidFill>
              </a:rPr>
              <a:t> їхні жертівники, і </a:t>
            </a:r>
            <a:r>
              <a:rPr b="1" i="1" lang="ru-RU" sz="2590">
                <a:solidFill>
                  <a:schemeClr val="lt1"/>
                </a:solidFill>
              </a:rPr>
              <a:t>поламаєте</a:t>
            </a:r>
            <a:r>
              <a:rPr i="1" lang="ru-RU" sz="2590">
                <a:solidFill>
                  <a:srgbClr val="FFFF00"/>
                </a:solidFill>
              </a:rPr>
              <a:t> камінні стовпи для богів, і їхні святі дерева </a:t>
            </a:r>
            <a:r>
              <a:rPr b="1" i="1" lang="ru-RU" sz="2590">
                <a:solidFill>
                  <a:schemeClr val="lt1"/>
                </a:solidFill>
              </a:rPr>
              <a:t>попалите в огні</a:t>
            </a:r>
            <a:r>
              <a:rPr i="1" lang="ru-RU" sz="2590">
                <a:solidFill>
                  <a:srgbClr val="FFFF00"/>
                </a:solidFill>
              </a:rPr>
              <a:t>, а бовванів їхніх богів </a:t>
            </a:r>
            <a:r>
              <a:rPr b="1" i="1" lang="ru-RU" sz="2590">
                <a:solidFill>
                  <a:schemeClr val="lt1"/>
                </a:solidFill>
              </a:rPr>
              <a:t>порубаєте</a:t>
            </a:r>
            <a:r>
              <a:rPr i="1" lang="ru-RU" sz="2590">
                <a:solidFill>
                  <a:srgbClr val="FFFF00"/>
                </a:solidFill>
              </a:rPr>
              <a:t>, і </a:t>
            </a:r>
            <a:r>
              <a:rPr b="1" i="1" lang="ru-RU" sz="2590">
                <a:solidFill>
                  <a:schemeClr val="lt1"/>
                </a:solidFill>
              </a:rPr>
              <a:t>вигубите</a:t>
            </a:r>
            <a:r>
              <a:rPr i="1" lang="ru-RU" sz="2590">
                <a:solidFill>
                  <a:srgbClr val="FFFF00"/>
                </a:solidFill>
              </a:rPr>
              <a:t> їхнє ймення з того місця (П.Зак.12:2-3)</a:t>
            </a:r>
            <a:endParaRPr i="1" sz="259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i="1" sz="259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i="1" sz="259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0" name="Google Shape;180;p1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</a:pPr>
            <a:r>
              <a:rPr i="1" lang="ru-RU">
                <a:solidFill>
                  <a:srgbClr val="00B0F0"/>
                </a:solidFill>
              </a:rPr>
              <a:t>ЗАПОВІДЬ №6:</a:t>
            </a:r>
            <a:r>
              <a:rPr i="1" lang="ru-RU">
                <a:solidFill>
                  <a:srgbClr val="FFFF00"/>
                </a:solidFill>
              </a:rPr>
              <a:t> Не вбивай!  (П.Зак.5:17; Вих.20:13)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b="1" lang="ru-RU">
                <a:solidFill>
                  <a:srgbClr val="FFFF00"/>
                </a:solidFill>
              </a:rPr>
              <a:t>П.Зак.19-21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Міста сховища для вбивць (19:3)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Випадкове позбавлення життя людини (19:5)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Вбивство через ненависть (19:11)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Вбивство на війні (20:13)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Коли невідомий вбивця (21:1)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Санкціоноване вбивство (21:21)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ru-RU">
                <a:solidFill>
                  <a:schemeClr val="lt1"/>
                </a:solidFill>
              </a:rPr>
              <a:t>Закони Мойсея і Хаммурапі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7" name="Google Shape;187;p15"/>
          <p:cNvSpPr txBox="1"/>
          <p:nvPr>
            <p:ph idx="2" type="body"/>
          </p:nvPr>
        </p:nvSpPr>
        <p:spPr>
          <a:xfrm>
            <a:off x="2564780" y="1825625"/>
            <a:ext cx="595057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Конусоподібний монумент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282 закони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Висота 2,25 м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Діаметр 1,90-165 м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Вага 4 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Лувр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8" name="Google Shape;188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825625"/>
            <a:ext cx="1311517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722" y="1070517"/>
            <a:ext cx="4121300" cy="454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6468" y="1325817"/>
            <a:ext cx="3617044" cy="429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2" name="Google Shape;202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Прецедентне право: " якщо так, то… "</a:t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Абсолютна право: "не чини", "не роби ..."</a:t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Тексти древнього близького сходу, в більшості своїй містять казуїстичне право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Біблія містить більше абсолютного права, тому що більше пов'язано з поклонінням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00B0F0"/>
                </a:solidFill>
              </a:rPr>
              <a:t>Порівняння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209" name="Google Shape;209;p1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ru-RU">
                <a:solidFill>
                  <a:schemeClr val="lt1"/>
                </a:solidFill>
              </a:rPr>
              <a:t>Око за око </a:t>
            </a:r>
            <a:r>
              <a:rPr lang="ru-RU">
                <a:solidFill>
                  <a:schemeClr val="lt1"/>
                </a:solidFill>
              </a:rPr>
              <a:t>(таліон): </a:t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i="1" lang="ru-RU">
                <a:solidFill>
                  <a:schemeClr val="lt1"/>
                </a:solidFill>
              </a:rPr>
              <a:t>“Якщо чоловік пошкодить око сина чоловіка, слід пошкодити його око” (196 Хаммурапі)</a:t>
            </a:r>
            <a:r>
              <a:rPr lang="ru-RU">
                <a:solidFill>
                  <a:schemeClr val="lt1"/>
                </a:solidFill>
              </a:rPr>
              <a:t>. </a:t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i="1" lang="ru-RU">
                <a:solidFill>
                  <a:srgbClr val="FFFF00"/>
                </a:solidFill>
              </a:rPr>
              <a:t>“І не змилосердиться око твоє: життя за життя, око за око, зуб за зуба, рука за руку, нога за ногу” (П.Зак.19:21). 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00B0F0"/>
                </a:solidFill>
              </a:rPr>
              <a:t>Порівняння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216" name="Google Shape;216;p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ru-RU">
                <a:solidFill>
                  <a:schemeClr val="lt1"/>
                </a:solidFill>
              </a:rPr>
              <a:t>Ставлення до батьків</a:t>
            </a:r>
            <a:r>
              <a:rPr lang="ru-RU">
                <a:solidFill>
                  <a:schemeClr val="lt1"/>
                </a:solidFill>
              </a:rPr>
              <a:t>: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i="1" lang="ru-RU">
                <a:solidFill>
                  <a:schemeClr val="lt1"/>
                </a:solidFill>
              </a:rPr>
              <a:t>"Якщо син ударить свого батька, йому слід відрізати пальці" (195 Хаммурапі)</a:t>
            </a:r>
            <a:r>
              <a:rPr lang="ru-RU">
                <a:solidFill>
                  <a:schemeClr val="lt1"/>
                </a:solidFill>
              </a:rPr>
              <a:t>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i="1" lang="ru-RU">
                <a:solidFill>
                  <a:srgbClr val="FFFF00"/>
                </a:solidFill>
              </a:rPr>
              <a:t>"А хто вдарить батька свого чи матір свою, той конче буде забитий" (2 М.21:15).</a:t>
            </a:r>
            <a:r>
              <a:rPr lang="ru-RU"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Шма</a:t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ru-RU">
                <a:solidFill>
                  <a:schemeClr val="lt1"/>
                </a:solidFill>
              </a:rPr>
              <a:t>Благословення і прокляття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3" name="Google Shape;223;p2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Назва книги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i="1" lang="ru-RU" sz="3200">
                <a:solidFill>
                  <a:srgbClr val="FFFF00"/>
                </a:solidFill>
              </a:rPr>
              <a:t>І станеться, як буде він сидіти на троні царства свого, то напише собі </a:t>
            </a:r>
            <a:r>
              <a:rPr i="1" lang="ru-RU" sz="3200">
                <a:solidFill>
                  <a:schemeClr val="lt1"/>
                </a:solidFill>
              </a:rPr>
              <a:t>відписа</a:t>
            </a:r>
            <a:r>
              <a:rPr i="1" lang="ru-RU" sz="3200">
                <a:solidFill>
                  <a:srgbClr val="FFFF00"/>
                </a:solidFill>
              </a:rPr>
              <a:t> цього Закону з книги, що перед лицем священиків-Левитів (17:18).</a:t>
            </a:r>
            <a:endParaRPr i="1" sz="3200">
              <a:solidFill>
                <a:srgbClr val="FFFF00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Deuteronomii (Δευτερονόμιον) – другий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/>
              <a:t>‏</a:t>
            </a:r>
            <a:r>
              <a:rPr lang="ru-RU" sz="3200">
                <a:solidFill>
                  <a:schemeClr val="lt1"/>
                </a:solidFill>
              </a:rPr>
              <a:t>דְּבָרִים (дварім) - слова</a:t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ru-RU">
                <a:solidFill>
                  <a:schemeClr val="lt1"/>
                </a:solidFill>
              </a:rPr>
              <a:t>Автор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40 разів, Мойсей говорить від першого лиця (1:16; 3:21; 29:5)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Розповідь про смерть Мойсея (34:1…) написав Ісус Навин 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Структура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 sz="3200">
                <a:solidFill>
                  <a:schemeClr val="lt1"/>
                </a:solidFill>
              </a:rPr>
              <a:t>1). Минулі Божі звершення для Ізраїлю (1:1-4:43)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Де і коли Бог спасав Ізраїль (1:1-5)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На шляху від Хориву до Мовава (1:6-3:29)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Небезпека ідолопоклонства (4:1-40)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Міста-сховища, на Сх боці Йордану (4:41-43)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628649" y="1825625"/>
            <a:ext cx="8359707" cy="4886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 sz="3200">
                <a:solidFill>
                  <a:schemeClr val="lt1"/>
                </a:solidFill>
              </a:rPr>
              <a:t>2). Законодавча частина (4:44-26:19)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Повеління, постанови та устави (4:44-49)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10 заповідей (5:1-11:32)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Різні спеціальні повеління (12:1-26:19)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 sz="3200">
                <a:solidFill>
                  <a:schemeClr val="lt1"/>
                </a:solidFill>
              </a:rPr>
              <a:t>3). Благословіння і прокляття (27:1-31:30)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Затвердження договору (27:1-26)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Попередження про невиконання (28:1-29:1)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Заклик прийняти умови договору (29:2-30-20)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Прощальна промова, передача повноважень І.Навину (31:1-30)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5" name="Google Shape;145;p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 sz="3200">
                <a:solidFill>
                  <a:schemeClr val="lt1"/>
                </a:solidFill>
              </a:rPr>
              <a:t>4). Закінчення П'ятикнижжя (32:1-34:12)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Пісня Мойсея (32:1-52)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Благословіння Мойсея (33:1-29)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ru-RU" sz="3200">
                <a:solidFill>
                  <a:schemeClr val="lt1"/>
                </a:solidFill>
              </a:rPr>
              <a:t>Смерть Мойсея (34:1-12).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2020-08-04T14:31:53Z</dcterms:created>
  <dc:creator>Вася</dc:creator>
</cp:coreProperties>
</file>