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X. Herramienta, Técnica y estrategia"/>
          <p:cNvSpPr txBox="1"/>
          <p:nvPr>
            <p:ph type="title"/>
          </p:nvPr>
        </p:nvSpPr>
        <p:spPr>
          <a:xfrm>
            <a:off x="527396" y="5981700"/>
            <a:ext cx="12280208" cy="1625600"/>
          </a:xfrm>
          <a:prstGeom prst="rect">
            <a:avLst/>
          </a:prstGeom>
        </p:spPr>
        <p:txBody>
          <a:bodyPr/>
          <a:lstStyle>
            <a:lvl1pPr>
              <a:defRPr b="1" spc="200" sz="5100"/>
            </a:lvl1pPr>
          </a:lstStyle>
          <a:p>
            <a:pPr/>
            <a:r>
              <a:t>X. Herramienta, Técnica y estrategia</a:t>
            </a:r>
          </a:p>
        </p:txBody>
      </p:sp>
      <p:sp>
        <p:nvSpPr>
          <p:cNvPr id="139" name="Lección 30. Después de la Lectura"/>
          <p:cNvSpPr txBox="1"/>
          <p:nvPr>
            <p:ph type="body" sz="quarter" idx="1"/>
          </p:nvPr>
        </p:nvSpPr>
        <p:spPr>
          <a:xfrm>
            <a:off x="469551" y="77406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30. Después de la Lectura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s recomendable que después de la lectura uno se acostumbre a realizar las siguientes técnicas de activación en cada uno de las etapas del proceso:…"/>
          <p:cNvSpPr txBox="1"/>
          <p:nvPr/>
        </p:nvSpPr>
        <p:spPr>
          <a:xfrm>
            <a:off x="708967" y="1466850"/>
            <a:ext cx="11586866" cy="681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4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 recomendable que </a:t>
            </a:r>
            <a:r>
              <a:rPr>
                <a:solidFill>
                  <a:srgbClr val="D4FB79"/>
                </a:solidFill>
              </a:rPr>
              <a:t>después</a:t>
            </a:r>
            <a:r>
              <a:t> de la lectura uno </a:t>
            </a:r>
            <a:r>
              <a:rPr sz="5700">
                <a:solidFill>
                  <a:srgbClr val="76D6FF"/>
                </a:solidFill>
              </a:rPr>
              <a:t>se acostumbre </a:t>
            </a:r>
            <a:r>
              <a:t>a realizar las siguientes técnicas de activación en cada una de las etapas del proceso:</a:t>
            </a:r>
          </a:p>
          <a:p>
            <a:pPr lvl="2" marL="1257300" indent="-419100" algn="l" defTabSz="457200">
              <a:buSzPct val="100000"/>
              <a:buChar char="•"/>
              <a:defRPr b="0" sz="4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Hacer resúmenes</a:t>
            </a:r>
          </a:p>
          <a:p>
            <a:pPr lvl="2" marL="1257300" indent="-419100" algn="l" defTabSz="457200">
              <a:buSzPct val="100000"/>
              <a:buChar char="•"/>
              <a:defRPr b="0" sz="4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Formular y responder preguntas</a:t>
            </a:r>
          </a:p>
          <a:p>
            <a:pPr lvl="2" marL="1257300" indent="-419100" algn="l" defTabSz="457200">
              <a:buSzPct val="100000"/>
              <a:buChar char="•"/>
              <a:defRPr b="0" sz="4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Recontar</a:t>
            </a:r>
          </a:p>
          <a:p>
            <a:pPr lvl="2" marL="1257300" indent="-419100" algn="l" defTabSz="457200">
              <a:buSzPct val="100000"/>
              <a:buChar char="•"/>
              <a:defRPr b="0" sz="4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Utilizar organizadores gráficos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xamen 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pc="200">
                <a:solidFill>
                  <a:srgbClr val="D4FB79"/>
                </a:solidFill>
              </a:defRPr>
            </a:lvl1pPr>
          </a:lstStyle>
          <a:p>
            <a:pPr/>
            <a:r>
              <a:t>Examen 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