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ph type="sldImg"/>
          </p:nvPr>
        </p:nvSpPr>
        <p:spPr>
          <a:xfrm>
            <a:off x="1143000" y="685800"/>
            <a:ext cx="4572000" cy="3429000"/>
          </a:xfrm>
          <a:prstGeom prst="rect">
            <a:avLst/>
          </a:prstGeom>
        </p:spPr>
        <p:txBody>
          <a:bodyPr/>
          <a:lstStyle/>
          <a:p>
            <a:pPr/>
          </a:p>
        </p:txBody>
      </p:sp>
      <p:sp>
        <p:nvSpPr>
          <p:cNvPr id="145" name="Shape 1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1270000" y="2616200"/>
            <a:ext cx="10464800" cy="2540000"/>
          </a:xfrm>
          <a:prstGeom prst="rect">
            <a:avLst/>
          </a:prstGeom>
        </p:spPr>
        <p:txBody>
          <a:bodyPr anchor="b"/>
          <a:lstStyle>
            <a:lvl1pPr defTabSz="457200">
              <a:defRPr sz="7200">
                <a:latin typeface="Chalkduster"/>
                <a:ea typeface="Chalkduster"/>
                <a:cs typeface="Chalkduster"/>
                <a:sym typeface="Chalkduster"/>
              </a:defRPr>
            </a:lvl1pPr>
          </a:lstStyle>
          <a:p>
            <a:pPr/>
            <a:r>
              <a:t>Title Text</a:t>
            </a:r>
          </a:p>
        </p:txBody>
      </p:sp>
      <p:sp>
        <p:nvSpPr>
          <p:cNvPr id="118" name="Body Level One…"/>
          <p:cNvSpPr txBox="1"/>
          <p:nvPr>
            <p:ph type="body" sz="quarter" idx="1"/>
          </p:nvPr>
        </p:nvSpPr>
        <p:spPr>
          <a:xfrm>
            <a:off x="1270000" y="5207000"/>
            <a:ext cx="10464800" cy="1663700"/>
          </a:xfrm>
          <a:prstGeom prst="rect">
            <a:avLst/>
          </a:prstGeom>
        </p:spPr>
        <p:txBody>
          <a:bodyPr anchor="t"/>
          <a:lstStyle>
            <a:lvl1pPr marL="0" indent="0" algn="ctr" defTabSz="457200">
              <a:spcBef>
                <a:spcPts val="0"/>
              </a:spcBef>
              <a:buClrTx/>
              <a:buSzTx/>
              <a:buNone/>
              <a:defRPr sz="3600">
                <a:latin typeface="Chalkduster"/>
                <a:ea typeface="Chalkduster"/>
                <a:cs typeface="Chalkduster"/>
                <a:sym typeface="Chalkduster"/>
              </a:defRPr>
            </a:lvl1pPr>
            <a:lvl2pPr marL="0" indent="228600" algn="ctr" defTabSz="457200">
              <a:spcBef>
                <a:spcPts val="0"/>
              </a:spcBef>
              <a:buClrTx/>
              <a:buSzTx/>
              <a:buNone/>
              <a:defRPr sz="3600">
                <a:latin typeface="Chalkduster"/>
                <a:ea typeface="Chalkduster"/>
                <a:cs typeface="Chalkduster"/>
                <a:sym typeface="Chalkduster"/>
              </a:defRPr>
            </a:lvl2pPr>
            <a:lvl3pPr marL="0" indent="457200" algn="ctr" defTabSz="457200">
              <a:spcBef>
                <a:spcPts val="0"/>
              </a:spcBef>
              <a:buClrTx/>
              <a:buSzTx/>
              <a:buNone/>
              <a:defRPr sz="3600">
                <a:latin typeface="Chalkduster"/>
                <a:ea typeface="Chalkduster"/>
                <a:cs typeface="Chalkduster"/>
                <a:sym typeface="Chalkduster"/>
              </a:defRPr>
            </a:lvl3pPr>
            <a:lvl4pPr marL="0" indent="685800" algn="ctr" defTabSz="457200">
              <a:spcBef>
                <a:spcPts val="0"/>
              </a:spcBef>
              <a:buClrTx/>
              <a:buSzTx/>
              <a:buNone/>
              <a:defRPr sz="3600">
                <a:latin typeface="Chalkduster"/>
                <a:ea typeface="Chalkduster"/>
                <a:cs typeface="Chalkduster"/>
                <a:sym typeface="Chalkduster"/>
              </a:defRPr>
            </a:lvl4pPr>
            <a:lvl5pPr marL="0" indent="914400" algn="ctr" defTabSz="457200">
              <a:spcBef>
                <a:spcPts val="0"/>
              </a:spcBef>
              <a:buClrTx/>
              <a:buSzTx/>
              <a:buNone/>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27" name="Body Level One…"/>
          <p:cNvSpPr txBox="1"/>
          <p:nvPr>
            <p:ph type="body" idx="1"/>
          </p:nvPr>
        </p:nvSpPr>
        <p:spPr>
          <a:xfrm>
            <a:off x="1270000" y="2768600"/>
            <a:ext cx="10464800" cy="5740400"/>
          </a:xfrm>
          <a:prstGeom prst="rect">
            <a:avLst/>
          </a:prstGeom>
        </p:spPr>
        <p:txBody>
          <a:bodyPr/>
          <a:lstStyle>
            <a:lvl1pPr marL="571500" indent="-571500" defTabSz="457200">
              <a:spcBef>
                <a:spcPts val="3600"/>
              </a:spcBef>
              <a:buClrTx/>
              <a:buSzPct val="43000"/>
              <a:buBlip>
                <a:blip r:embed="rId3"/>
              </a:buBlip>
              <a:defRPr sz="3600">
                <a:latin typeface="Chalkduster"/>
                <a:ea typeface="Chalkduster"/>
                <a:cs typeface="Chalkduster"/>
                <a:sym typeface="Chalkduster"/>
              </a:defRPr>
            </a:lvl1pPr>
            <a:lvl2pPr marL="1143000" indent="-571500" defTabSz="457200">
              <a:spcBef>
                <a:spcPts val="3600"/>
              </a:spcBef>
              <a:buClrTx/>
              <a:buSzPct val="43000"/>
              <a:buBlip>
                <a:blip r:embed="rId3"/>
              </a:buBlip>
              <a:defRPr sz="3600">
                <a:latin typeface="Chalkduster"/>
                <a:ea typeface="Chalkduster"/>
                <a:cs typeface="Chalkduster"/>
                <a:sym typeface="Chalkduster"/>
              </a:defRPr>
            </a:lvl2pPr>
            <a:lvl3pPr marL="1714500" indent="-571500" defTabSz="457200">
              <a:spcBef>
                <a:spcPts val="3600"/>
              </a:spcBef>
              <a:buClrTx/>
              <a:buSzPct val="43000"/>
              <a:buBlip>
                <a:blip r:embed="rId3"/>
              </a:buBlip>
              <a:defRPr sz="3600">
                <a:latin typeface="Chalkduster"/>
                <a:ea typeface="Chalkduster"/>
                <a:cs typeface="Chalkduster"/>
                <a:sym typeface="Chalkduster"/>
              </a:defRPr>
            </a:lvl3pPr>
            <a:lvl4pPr marL="2286000" indent="-571500" defTabSz="457200">
              <a:spcBef>
                <a:spcPts val="3600"/>
              </a:spcBef>
              <a:buClrTx/>
              <a:buSzPct val="43000"/>
              <a:buBlip>
                <a:blip r:embed="rId3"/>
              </a:buBlip>
              <a:defRPr sz="3600">
                <a:latin typeface="Chalkduster"/>
                <a:ea typeface="Chalkduster"/>
                <a:cs typeface="Chalkduster"/>
                <a:sym typeface="Chalkduster"/>
              </a:defRPr>
            </a:lvl4pPr>
            <a:lvl5pPr marL="2857500" indent="-571500" defTabSz="457200">
              <a:spcBef>
                <a:spcPts val="3600"/>
              </a:spcBef>
              <a:buClrTx/>
              <a:buSzPct val="43000"/>
              <a:buBlip>
                <a:blip r:embed="rId3"/>
              </a:buBlip>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Image"/>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pPr/>
          </a:p>
        </p:txBody>
      </p:sp>
      <p:sp>
        <p:nvSpPr>
          <p:cNvPr id="136"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37" name="Body Level One…"/>
          <p:cNvSpPr txBox="1"/>
          <p:nvPr>
            <p:ph type="body" sz="half" idx="1"/>
          </p:nvPr>
        </p:nvSpPr>
        <p:spPr>
          <a:xfrm>
            <a:off x="1270000" y="2946400"/>
            <a:ext cx="5270500" cy="6096000"/>
          </a:xfrm>
          <a:prstGeom prst="rect">
            <a:avLst/>
          </a:prstGeom>
        </p:spPr>
        <p:txBody>
          <a:bodyPr/>
          <a:lstStyle>
            <a:lvl1pPr marL="482600" indent="-482600" defTabSz="457200">
              <a:spcBef>
                <a:spcPts val="3200"/>
              </a:spcBef>
              <a:buClrTx/>
              <a:buSzPct val="43000"/>
              <a:buBlip>
                <a:blip r:embed="rId3"/>
              </a:buBlip>
              <a:defRPr>
                <a:latin typeface="Chalkduster"/>
                <a:ea typeface="Chalkduster"/>
                <a:cs typeface="Chalkduster"/>
                <a:sym typeface="Chalkduster"/>
              </a:defRPr>
            </a:lvl1pPr>
            <a:lvl2pPr marL="965200" indent="-482600" defTabSz="457200">
              <a:spcBef>
                <a:spcPts val="3200"/>
              </a:spcBef>
              <a:buClrTx/>
              <a:buSzPct val="43000"/>
              <a:buBlip>
                <a:blip r:embed="rId3"/>
              </a:buBlip>
              <a:defRPr>
                <a:latin typeface="Chalkduster"/>
                <a:ea typeface="Chalkduster"/>
                <a:cs typeface="Chalkduster"/>
                <a:sym typeface="Chalkduster"/>
              </a:defRPr>
            </a:lvl2pPr>
            <a:lvl3pPr marL="1447800" indent="-482600" defTabSz="457200">
              <a:spcBef>
                <a:spcPts val="3200"/>
              </a:spcBef>
              <a:buClrTx/>
              <a:buSzPct val="43000"/>
              <a:buBlip>
                <a:blip r:embed="rId3"/>
              </a:buBlip>
              <a:defRPr>
                <a:latin typeface="Chalkduster"/>
                <a:ea typeface="Chalkduster"/>
                <a:cs typeface="Chalkduster"/>
                <a:sym typeface="Chalkduster"/>
              </a:defRPr>
            </a:lvl3pPr>
            <a:lvl4pPr marL="1930400" indent="-482600" defTabSz="457200">
              <a:spcBef>
                <a:spcPts val="3200"/>
              </a:spcBef>
              <a:buClrTx/>
              <a:buSzPct val="43000"/>
              <a:buBlip>
                <a:blip r:embed="rId3"/>
              </a:buBlip>
              <a:defRPr>
                <a:latin typeface="Chalkduster"/>
                <a:ea typeface="Chalkduster"/>
                <a:cs typeface="Chalkduster"/>
                <a:sym typeface="Chalkduster"/>
              </a:defRPr>
            </a:lvl4pPr>
            <a:lvl5pPr marL="2413000" indent="-482600" defTabSz="457200">
              <a:spcBef>
                <a:spcPts val="3200"/>
              </a:spcBef>
              <a:buClrTx/>
              <a:buSzPct val="43000"/>
              <a:buBlip>
                <a:blip r:embed="rId3"/>
              </a:buBlip>
              <a:defRPr>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6256723" y="9197831"/>
            <a:ext cx="409839" cy="454170"/>
          </a:xfrm>
          <a:prstGeom prst="rect">
            <a:avLst/>
          </a:prstGeom>
        </p:spPr>
        <p:txBody>
          <a:bodyPr anchor="b"/>
          <a:lstStyle>
            <a:lvl1pPr algn="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 Id="rId3"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 Id="rId3" Type="http://schemas.openxmlformats.org/officeDocument/2006/relationships/image" Target="../media/image2.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Gramática y Redacción"/>
          <p:cNvSpPr txBox="1"/>
          <p:nvPr>
            <p:ph type="title"/>
          </p:nvPr>
        </p:nvSpPr>
        <p:spPr>
          <a:xfrm>
            <a:off x="1446054" y="965200"/>
            <a:ext cx="10464801" cy="3302546"/>
          </a:xfrm>
          <a:prstGeom prst="rect">
            <a:avLst/>
          </a:prstGeom>
        </p:spPr>
        <p:txBody>
          <a:bodyPr/>
          <a:lstStyle>
            <a:lvl1pPr defTabSz="324611">
              <a:defRPr sz="9868"/>
            </a:lvl1pPr>
          </a:lstStyle>
          <a:p>
            <a:pPr/>
            <a:r>
              <a:t>Gramática y Redacción</a:t>
            </a:r>
          </a:p>
        </p:txBody>
      </p:sp>
      <p:sp>
        <p:nvSpPr>
          <p:cNvPr id="148" name="INSTITUO DE LíDERES CRISTIANOS…"/>
          <p:cNvSpPr txBox="1"/>
          <p:nvPr>
            <p:ph type="body" sz="quarter" idx="1"/>
          </p:nvPr>
        </p:nvSpPr>
        <p:spPr>
          <a:xfrm>
            <a:off x="2677938" y="7258050"/>
            <a:ext cx="7648924" cy="1663700"/>
          </a:xfrm>
          <a:prstGeom prst="rect">
            <a:avLst/>
          </a:prstGeom>
        </p:spPr>
        <p:txBody>
          <a:bodyPr/>
          <a:lstStyle/>
          <a:p>
            <a:pPr defTabSz="379475">
              <a:defRPr sz="2988"/>
            </a:pPr>
            <a:r>
              <a:t>INSTITUO DE LíDERES CRISTIANOS</a:t>
            </a:r>
          </a:p>
          <a:p>
            <a:pPr defTabSz="379475">
              <a:defRPr sz="2988"/>
            </a:pPr>
            <a:r>
              <a:t>Mtra. Gabriela Tijerina-Pike, Ph.D.</a:t>
            </a:r>
          </a:p>
        </p:txBody>
      </p:sp>
      <p:sp>
        <p:nvSpPr>
          <p:cNvPr id="149" name="Apple"/>
          <p:cNvSpPr/>
          <p:nvPr/>
        </p:nvSpPr>
        <p:spPr>
          <a:xfrm>
            <a:off x="5439181" y="4305300"/>
            <a:ext cx="2126438" cy="2419717"/>
          </a:xfrm>
          <a:custGeom>
            <a:avLst/>
            <a:gdLst/>
            <a:ahLst/>
            <a:cxnLst>
              <a:cxn ang="0">
                <a:pos x="wd2" y="hd2"/>
              </a:cxn>
              <a:cxn ang="5400000">
                <a:pos x="wd2" y="hd2"/>
              </a:cxn>
              <a:cxn ang="10800000">
                <a:pos x="wd2" y="hd2"/>
              </a:cxn>
              <a:cxn ang="16200000">
                <a:pos x="wd2" y="hd2"/>
              </a:cxn>
            </a:cxnLst>
            <a:rect l="0" t="0" r="r" b="b"/>
            <a:pathLst>
              <a:path w="17410" h="20613" fill="norm" stroke="1" extrusionOk="0">
                <a:moveTo>
                  <a:pt x="0" y="2"/>
                </a:moveTo>
                <a:cubicBezTo>
                  <a:pt x="1451" y="3943"/>
                  <a:pt x="5157" y="4456"/>
                  <a:pt x="6978" y="3382"/>
                </a:cubicBezTo>
                <a:cubicBezTo>
                  <a:pt x="7286" y="3563"/>
                  <a:pt x="8060" y="4073"/>
                  <a:pt x="8550" y="4884"/>
                </a:cubicBezTo>
                <a:cubicBezTo>
                  <a:pt x="8454" y="5252"/>
                  <a:pt x="8387" y="5636"/>
                  <a:pt x="8341" y="6039"/>
                </a:cubicBezTo>
                <a:cubicBezTo>
                  <a:pt x="7169" y="5159"/>
                  <a:pt x="4412" y="3710"/>
                  <a:pt x="1571" y="6696"/>
                </a:cubicBezTo>
                <a:cubicBezTo>
                  <a:pt x="-2090" y="10545"/>
                  <a:pt x="1666" y="17304"/>
                  <a:pt x="3532" y="19171"/>
                </a:cubicBezTo>
                <a:cubicBezTo>
                  <a:pt x="5051" y="20690"/>
                  <a:pt x="7284" y="21033"/>
                  <a:pt x="8895" y="20084"/>
                </a:cubicBezTo>
                <a:cubicBezTo>
                  <a:pt x="10541" y="20966"/>
                  <a:pt x="12760" y="20533"/>
                  <a:pt x="14220" y="18952"/>
                </a:cubicBezTo>
                <a:cubicBezTo>
                  <a:pt x="16014" y="17010"/>
                  <a:pt x="19510" y="10100"/>
                  <a:pt x="15705" y="6404"/>
                </a:cubicBezTo>
                <a:cubicBezTo>
                  <a:pt x="12821" y="3604"/>
                  <a:pt x="10177" y="5030"/>
                  <a:pt x="8996" y="5962"/>
                </a:cubicBezTo>
                <a:cubicBezTo>
                  <a:pt x="9362" y="4276"/>
                  <a:pt x="10299" y="2881"/>
                  <a:pt x="11830" y="1818"/>
                </a:cubicBezTo>
                <a:cubicBezTo>
                  <a:pt x="12127" y="1605"/>
                  <a:pt x="11429" y="972"/>
                  <a:pt x="11062" y="1235"/>
                </a:cubicBezTo>
                <a:cubicBezTo>
                  <a:pt x="9865" y="2172"/>
                  <a:pt x="9134" y="3168"/>
                  <a:pt x="8722" y="4327"/>
                </a:cubicBezTo>
                <a:cubicBezTo>
                  <a:pt x="8152" y="3554"/>
                  <a:pt x="7406" y="3094"/>
                  <a:pt x="7137" y="2944"/>
                </a:cubicBezTo>
                <a:cubicBezTo>
                  <a:pt x="6952" y="2300"/>
                  <a:pt x="6374" y="756"/>
                  <a:pt x="4976" y="243"/>
                </a:cubicBezTo>
                <a:cubicBezTo>
                  <a:pt x="2769" y="-567"/>
                  <a:pt x="2384" y="993"/>
                  <a:pt x="0" y="2"/>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Unidad 7. Composición Académica…"/>
          <p:cNvSpPr txBox="1"/>
          <p:nvPr>
            <p:ph type="title"/>
          </p:nvPr>
        </p:nvSpPr>
        <p:spPr>
          <a:xfrm>
            <a:off x="6810424" y="-152400"/>
            <a:ext cx="6092776" cy="1201887"/>
          </a:xfrm>
          <a:prstGeom prst="rect">
            <a:avLst/>
          </a:prstGeom>
        </p:spPr>
        <p:txBody>
          <a:bodyPr/>
          <a:lstStyle/>
          <a:p>
            <a:pPr algn="r">
              <a:defRPr sz="1400"/>
            </a:pPr>
            <a:r>
              <a:t>Unidad 7. Composición Académica</a:t>
            </a:r>
          </a:p>
          <a:p>
            <a:pPr algn="r">
              <a:defRPr sz="1400"/>
            </a:pPr>
            <a:r>
              <a:t>Lección 1. Características</a:t>
            </a:r>
          </a:p>
        </p:txBody>
      </p:sp>
      <p:sp>
        <p:nvSpPr>
          <p:cNvPr id="186" name="COMPOSICIONES ACADÉMICAS…"/>
          <p:cNvSpPr txBox="1"/>
          <p:nvPr/>
        </p:nvSpPr>
        <p:spPr>
          <a:xfrm>
            <a:off x="888850" y="388949"/>
            <a:ext cx="11227099" cy="8162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b="0" sz="2700">
                <a:solidFill>
                  <a:srgbClr val="A8E685"/>
                </a:solidFill>
                <a:latin typeface="Chalkduster"/>
                <a:ea typeface="Chalkduster"/>
                <a:cs typeface="Chalkduster"/>
                <a:sym typeface="Chalkduster"/>
              </a:defRPr>
            </a:pPr>
            <a:r>
              <a:t>COMPOSICIONES ACADÉMICAS</a:t>
            </a:r>
          </a:p>
          <a:p>
            <a:pPr marL="647700" indent="-647700" algn="just" defTabSz="457200">
              <a:buSzPct val="100000"/>
              <a:buAutoNum type="arabicPeriod" startAt="1"/>
              <a:defRPr b="0" sz="2700">
                <a:solidFill>
                  <a:srgbClr val="A8E685"/>
                </a:solidFill>
                <a:latin typeface="Chalkduster"/>
                <a:ea typeface="Chalkduster"/>
                <a:cs typeface="Chalkduster"/>
                <a:sym typeface="Chalkduster"/>
              </a:defRPr>
            </a:pPr>
            <a:r>
              <a:t>Características</a:t>
            </a:r>
          </a:p>
          <a:p>
            <a:pPr algn="just" defTabSz="457200">
              <a:defRPr b="0" sz="2700">
                <a:solidFill>
                  <a:srgbClr val="A8E685"/>
                </a:solidFill>
                <a:latin typeface="Chalkduster"/>
                <a:ea typeface="Chalkduster"/>
                <a:cs typeface="Chalkduster"/>
                <a:sym typeface="Chalkduster"/>
              </a:defRPr>
            </a:pPr>
          </a:p>
          <a:p>
            <a:pPr marL="647700" indent="-647700" algn="just" defTabSz="457200">
              <a:buSzPct val="100000"/>
              <a:buAutoNum type="alphaLcPeriod" startAt="1"/>
              <a:defRPr b="0" sz="2700">
                <a:latin typeface="Chalkduster"/>
                <a:ea typeface="Chalkduster"/>
                <a:cs typeface="Chalkduster"/>
                <a:sym typeface="Chalkduster"/>
              </a:defRPr>
            </a:pPr>
            <a:r>
              <a:t>Premisas o afirmaciones que construyen un argumento</a:t>
            </a:r>
          </a:p>
          <a:p>
            <a:pPr marL="647700" indent="-647700" algn="just" defTabSz="457200">
              <a:buSzPct val="100000"/>
              <a:buAutoNum type="alphaLcPeriod" startAt="1"/>
              <a:defRPr b="0" sz="2700">
                <a:latin typeface="Chalkduster"/>
                <a:ea typeface="Chalkduster"/>
                <a:cs typeface="Chalkduster"/>
                <a:sym typeface="Chalkduster"/>
              </a:defRPr>
            </a:pPr>
            <a:r>
              <a:t>Premisas o afirmaciones de fuentes específicas, escritas </a:t>
            </a:r>
          </a:p>
          <a:p>
            <a:pPr lvl="1" marL="1000125" indent="-428625" algn="just" defTabSz="457200">
              <a:buSzPct val="43000"/>
              <a:buBlip>
                <a:blip r:embed="rId2"/>
              </a:buBlip>
              <a:defRPr b="0" sz="1900">
                <a:solidFill>
                  <a:srgbClr val="E8BB25"/>
                </a:solidFill>
                <a:latin typeface="Chalkduster"/>
                <a:ea typeface="Chalkduster"/>
                <a:cs typeface="Chalkduster"/>
                <a:sym typeface="Chalkduster"/>
              </a:defRPr>
            </a:pPr>
            <a:r>
              <a:t>Es importante destacar que, dependiendo del tipo de texto académico que estemos elaborando, haremos uso en nuestra redacción de citas textuales, citas directas y citas indirectas, así como de notas a pie de página. Y una parte importante que en muchas ocasiones tendremos que incluir es una bibliografía en la cual registraremos todas las fuentes empleadas en la redacción de nuestro texto.</a:t>
            </a:r>
          </a:p>
          <a:p>
            <a:pPr algn="just" defTabSz="457200">
              <a:defRPr b="0" sz="1900">
                <a:latin typeface="Chalkduster"/>
                <a:ea typeface="Chalkduster"/>
                <a:cs typeface="Chalkduster"/>
                <a:sym typeface="Chalkduster"/>
              </a:defRPr>
            </a:pPr>
          </a:p>
          <a:p>
            <a:pPr lvl="1" marL="1000125" indent="-428625" algn="just" defTabSz="457200">
              <a:buSzPct val="43000"/>
              <a:buBlip>
                <a:blip r:embed="rId2"/>
              </a:buBlip>
              <a:defRPr b="0" sz="1900">
                <a:solidFill>
                  <a:srgbClr val="E8BB25"/>
                </a:solidFill>
                <a:latin typeface="Chalkduster"/>
                <a:ea typeface="Chalkduster"/>
                <a:cs typeface="Chalkduster"/>
                <a:sym typeface="Chalkduster"/>
              </a:defRPr>
            </a:pPr>
            <a:r>
              <a:t>Para referir fuentes, existen varios sistemas de referencia. ¿Cuál debemos emplear? Empleemos el que nos indiquen y, en caso de que no se nos solicitara expresamente el uso de un sistema de referencias en especial, optemos por uno y seamos consistentes en su uso a lo largo de nuestro trabajo. Es decir, no mezclemos un sistema con otro.</a:t>
            </a:r>
          </a:p>
        </p:txBody>
      </p:sp>
      <p:sp>
        <p:nvSpPr>
          <p:cNvPr id="187" name="https://sites.google.com/site/redaccionavanzada2013/22"/>
          <p:cNvSpPr txBox="1"/>
          <p:nvPr/>
        </p:nvSpPr>
        <p:spPr>
          <a:xfrm>
            <a:off x="6125925" y="9253212"/>
            <a:ext cx="6163150" cy="3911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500">
                <a:latin typeface="Chalkduster"/>
                <a:ea typeface="Chalkduster"/>
                <a:cs typeface="Chalkduster"/>
                <a:sym typeface="Chalkduster"/>
              </a:defRPr>
            </a:lvl1pPr>
          </a:lstStyle>
          <a:p>
            <a:pPr/>
            <a:r>
              <a:t>https://sites.google.com/site/redaccionavanzada2013/22</a:t>
            </a:r>
          </a:p>
        </p:txBody>
      </p:sp>
      <p:sp>
        <p:nvSpPr>
          <p:cNvPr id="188" name="Star"/>
          <p:cNvSpPr/>
          <p:nvPr/>
        </p:nvSpPr>
        <p:spPr>
          <a:xfrm>
            <a:off x="1965821" y="3570056"/>
            <a:ext cx="9073158" cy="5316538"/>
          </a:xfrm>
          <a:prstGeom prst="star5">
            <a:avLst>
              <a:gd name="adj" fmla="val 19100"/>
              <a:gd name="hf" fmla="val 105146"/>
              <a:gd name="vf" fmla="val 110557"/>
            </a:avLst>
          </a:prstGeom>
          <a:blipFill>
            <a:blip r:embed="rId3"/>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89" name="UNIDAD 8…"/>
          <p:cNvSpPr txBox="1"/>
          <p:nvPr/>
        </p:nvSpPr>
        <p:spPr>
          <a:xfrm>
            <a:off x="4616955" y="5495261"/>
            <a:ext cx="3770890" cy="14661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defRPr b="0" sz="4200">
                <a:latin typeface="Chalkduster"/>
                <a:ea typeface="Chalkduster"/>
                <a:cs typeface="Chalkduster"/>
                <a:sym typeface="Chalkduster"/>
              </a:defRPr>
            </a:pPr>
            <a:r>
              <a:t>UNIDAD 8</a:t>
            </a:r>
          </a:p>
          <a:p>
            <a:pPr defTabSz="457200">
              <a:defRPr b="0" sz="4200">
                <a:latin typeface="Chalkduster"/>
                <a:ea typeface="Chalkduster"/>
                <a:cs typeface="Chalkduster"/>
                <a:sym typeface="Chalkduster"/>
              </a:defRPr>
            </a:pPr>
            <a:r>
              <a:t>Normas APA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1" name="Image" descr="Image"/>
          <p:cNvPicPr>
            <a:picLocks noChangeAspect="0"/>
          </p:cNvPicPr>
          <p:nvPr>
            <p:ph type="pic" idx="13"/>
          </p:nvPr>
        </p:nvPicPr>
        <p:blipFill>
          <a:blip r:embed="rId2">
            <a:extLst/>
          </a:blip>
          <a:stretch>
            <a:fillRect/>
          </a:stretch>
        </p:blipFill>
        <p:spPr>
          <a:xfrm>
            <a:off x="7588250" y="2254250"/>
            <a:ext cx="4835922" cy="6108700"/>
          </a:xfrm>
          <a:prstGeom prst="rect">
            <a:avLst/>
          </a:prstGeom>
        </p:spPr>
      </p:pic>
      <p:sp>
        <p:nvSpPr>
          <p:cNvPr id="192" name="TAREAS TRANSFORMADORAS"/>
          <p:cNvSpPr txBox="1"/>
          <p:nvPr>
            <p:ph type="title"/>
          </p:nvPr>
        </p:nvSpPr>
        <p:spPr>
          <a:xfrm>
            <a:off x="1612900" y="-25400"/>
            <a:ext cx="10464800" cy="2540000"/>
          </a:xfrm>
          <a:prstGeom prst="rect">
            <a:avLst/>
          </a:prstGeom>
        </p:spPr>
        <p:txBody>
          <a:bodyPr/>
          <a:lstStyle/>
          <a:p>
            <a:pPr>
              <a:defRPr sz="4700"/>
            </a:pPr>
          </a:p>
          <a:p>
            <a:pPr>
              <a:defRPr sz="4700">
                <a:solidFill>
                  <a:srgbClr val="A8E685"/>
                </a:solidFill>
              </a:defRPr>
            </a:pPr>
            <a:r>
              <a:t>TAREAS TRANSFORMADORAS</a:t>
            </a:r>
          </a:p>
        </p:txBody>
      </p:sp>
      <p:sp>
        <p:nvSpPr>
          <p:cNvPr id="193" name="U7. T1.…"/>
          <p:cNvSpPr txBox="1"/>
          <p:nvPr>
            <p:ph type="body" sz="half" idx="1"/>
          </p:nvPr>
        </p:nvSpPr>
        <p:spPr>
          <a:xfrm>
            <a:off x="1079599" y="2159000"/>
            <a:ext cx="6100416" cy="6096000"/>
          </a:xfrm>
          <a:prstGeom prst="rect">
            <a:avLst/>
          </a:prstGeom>
        </p:spPr>
        <p:txBody>
          <a:bodyPr/>
          <a:lstStyle/>
          <a:p>
            <a:pPr marL="482599" indent="-482599">
              <a:buBlip>
                <a:blip r:embed="rId3"/>
              </a:buBlip>
              <a:defRPr sz="5700"/>
            </a:pPr>
            <a:r>
              <a:t> U7. T1. </a:t>
            </a:r>
          </a:p>
          <a:p>
            <a:pPr marL="0" indent="0">
              <a:buSzTx/>
              <a:buNone/>
              <a:defRPr sz="5700"/>
            </a:pPr>
            <a:r>
              <a:t>Estudiar el Manual APA</a:t>
            </a:r>
          </a:p>
        </p:txBody>
      </p:sp>
      <p:sp>
        <p:nvSpPr>
          <p:cNvPr id="194" name="Unidad 7. Composición Académica…"/>
          <p:cNvSpPr txBox="1"/>
          <p:nvPr/>
        </p:nvSpPr>
        <p:spPr>
          <a:xfrm>
            <a:off x="6810424" y="-152400"/>
            <a:ext cx="6092776" cy="12018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1400">
                <a:latin typeface="Chalkduster"/>
                <a:ea typeface="Chalkduster"/>
                <a:cs typeface="Chalkduster"/>
                <a:sym typeface="Chalkduster"/>
              </a:defRPr>
            </a:pPr>
            <a:r>
              <a:t>Unidad 7. Composición Académica</a:t>
            </a:r>
          </a:p>
          <a:p>
            <a:pPr algn="r" defTabSz="457200">
              <a:defRPr b="0" sz="1400">
                <a:latin typeface="Chalkduster"/>
                <a:ea typeface="Chalkduster"/>
                <a:cs typeface="Chalkduster"/>
                <a:sym typeface="Chalkduster"/>
              </a:defRPr>
            </a:pPr>
            <a:r>
              <a:t>Lección 1. Características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Unidad 7…"/>
          <p:cNvSpPr txBox="1"/>
          <p:nvPr>
            <p:ph type="title"/>
          </p:nvPr>
        </p:nvSpPr>
        <p:spPr>
          <a:xfrm>
            <a:off x="1270000" y="596900"/>
            <a:ext cx="10464800" cy="3016201"/>
          </a:xfrm>
          <a:prstGeom prst="rect">
            <a:avLst/>
          </a:prstGeom>
        </p:spPr>
        <p:txBody>
          <a:bodyPr/>
          <a:lstStyle/>
          <a:p>
            <a:pPr defTabSz="347472">
              <a:defRPr sz="5472"/>
            </a:pPr>
            <a:r>
              <a:t>Unidad 7</a:t>
            </a:r>
          </a:p>
          <a:p>
            <a:pPr defTabSz="347472">
              <a:defRPr sz="5472"/>
            </a:pPr>
          </a:p>
          <a:p>
            <a:pPr defTabSz="347472">
              <a:defRPr sz="5472"/>
            </a:pPr>
            <a:r>
              <a:t>COMPOSICIÓN ACADÉMICA</a:t>
            </a:r>
          </a:p>
        </p:txBody>
      </p:sp>
      <p:sp>
        <p:nvSpPr>
          <p:cNvPr id="152" name="LECCIONES…"/>
          <p:cNvSpPr txBox="1"/>
          <p:nvPr>
            <p:ph type="body" sz="half" idx="1"/>
          </p:nvPr>
        </p:nvSpPr>
        <p:spPr>
          <a:xfrm>
            <a:off x="2552005" y="3610554"/>
            <a:ext cx="7900790" cy="4225728"/>
          </a:xfrm>
          <a:prstGeom prst="rect">
            <a:avLst/>
          </a:prstGeom>
        </p:spPr>
        <p:txBody>
          <a:bodyPr/>
          <a:lstStyle/>
          <a:p>
            <a:pPr/>
          </a:p>
          <a:p>
            <a:pPr/>
            <a:r>
              <a:t>LECCIONES</a:t>
            </a:r>
          </a:p>
          <a:p>
            <a:pPr algn="l"/>
            <a:r>
              <a:t>1. Características</a:t>
            </a:r>
          </a:p>
          <a:p>
            <a:pPr algn="l"/>
            <a:r>
              <a:t>2. Estructura</a:t>
            </a:r>
          </a:p>
          <a:p>
            <a:pPr algn="l"/>
            <a:r>
              <a:t>3. Tipología</a:t>
            </a:r>
          </a:p>
        </p:txBody>
      </p:sp>
      <p:sp>
        <p:nvSpPr>
          <p:cNvPr id="153" name="Apple"/>
          <p:cNvSpPr/>
          <p:nvPr/>
        </p:nvSpPr>
        <p:spPr>
          <a:xfrm>
            <a:off x="11272154" y="7859135"/>
            <a:ext cx="1168519" cy="1329682"/>
          </a:xfrm>
          <a:custGeom>
            <a:avLst/>
            <a:gdLst/>
            <a:ahLst/>
            <a:cxnLst>
              <a:cxn ang="0">
                <a:pos x="wd2" y="hd2"/>
              </a:cxn>
              <a:cxn ang="5400000">
                <a:pos x="wd2" y="hd2"/>
              </a:cxn>
              <a:cxn ang="10800000">
                <a:pos x="wd2" y="hd2"/>
              </a:cxn>
              <a:cxn ang="16200000">
                <a:pos x="wd2" y="hd2"/>
              </a:cxn>
            </a:cxnLst>
            <a:rect l="0" t="0" r="r" b="b"/>
            <a:pathLst>
              <a:path w="17410" h="20613" fill="norm" stroke="1" extrusionOk="0">
                <a:moveTo>
                  <a:pt x="0" y="2"/>
                </a:moveTo>
                <a:cubicBezTo>
                  <a:pt x="1451" y="3943"/>
                  <a:pt x="5157" y="4456"/>
                  <a:pt x="6978" y="3382"/>
                </a:cubicBezTo>
                <a:cubicBezTo>
                  <a:pt x="7286" y="3563"/>
                  <a:pt x="8060" y="4073"/>
                  <a:pt x="8550" y="4884"/>
                </a:cubicBezTo>
                <a:cubicBezTo>
                  <a:pt x="8454" y="5252"/>
                  <a:pt x="8387" y="5636"/>
                  <a:pt x="8341" y="6039"/>
                </a:cubicBezTo>
                <a:cubicBezTo>
                  <a:pt x="7169" y="5159"/>
                  <a:pt x="4412" y="3710"/>
                  <a:pt x="1571" y="6696"/>
                </a:cubicBezTo>
                <a:cubicBezTo>
                  <a:pt x="-2090" y="10545"/>
                  <a:pt x="1666" y="17304"/>
                  <a:pt x="3532" y="19171"/>
                </a:cubicBezTo>
                <a:cubicBezTo>
                  <a:pt x="5051" y="20690"/>
                  <a:pt x="7284" y="21033"/>
                  <a:pt x="8895" y="20084"/>
                </a:cubicBezTo>
                <a:cubicBezTo>
                  <a:pt x="10541" y="20966"/>
                  <a:pt x="12760" y="20533"/>
                  <a:pt x="14220" y="18952"/>
                </a:cubicBezTo>
                <a:cubicBezTo>
                  <a:pt x="16014" y="17010"/>
                  <a:pt x="19510" y="10100"/>
                  <a:pt x="15705" y="6404"/>
                </a:cubicBezTo>
                <a:cubicBezTo>
                  <a:pt x="12821" y="3604"/>
                  <a:pt x="10177" y="5030"/>
                  <a:pt x="8996" y="5962"/>
                </a:cubicBezTo>
                <a:cubicBezTo>
                  <a:pt x="9362" y="4276"/>
                  <a:pt x="10299" y="2881"/>
                  <a:pt x="11830" y="1818"/>
                </a:cubicBezTo>
                <a:cubicBezTo>
                  <a:pt x="12127" y="1605"/>
                  <a:pt x="11429" y="972"/>
                  <a:pt x="11062" y="1235"/>
                </a:cubicBezTo>
                <a:cubicBezTo>
                  <a:pt x="9865" y="2172"/>
                  <a:pt x="9134" y="3168"/>
                  <a:pt x="8722" y="4327"/>
                </a:cubicBezTo>
                <a:cubicBezTo>
                  <a:pt x="8152" y="3554"/>
                  <a:pt x="7406" y="3094"/>
                  <a:pt x="7137" y="2944"/>
                </a:cubicBezTo>
                <a:cubicBezTo>
                  <a:pt x="6952" y="2300"/>
                  <a:pt x="6374" y="756"/>
                  <a:pt x="4976" y="243"/>
                </a:cubicBezTo>
                <a:cubicBezTo>
                  <a:pt x="2769" y="-567"/>
                  <a:pt x="2384" y="993"/>
                  <a:pt x="0" y="2"/>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54" name="Dingbat Check"/>
          <p:cNvSpPr/>
          <p:nvPr/>
        </p:nvSpPr>
        <p:spPr>
          <a:xfrm>
            <a:off x="1406629" y="4448896"/>
            <a:ext cx="1301542" cy="1236808"/>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Unidad 7. Composición Académica…"/>
          <p:cNvSpPr txBox="1"/>
          <p:nvPr>
            <p:ph type="title"/>
          </p:nvPr>
        </p:nvSpPr>
        <p:spPr>
          <a:xfrm>
            <a:off x="6810424" y="-152400"/>
            <a:ext cx="6092776" cy="1201887"/>
          </a:xfrm>
          <a:prstGeom prst="rect">
            <a:avLst/>
          </a:prstGeom>
        </p:spPr>
        <p:txBody>
          <a:bodyPr/>
          <a:lstStyle/>
          <a:p>
            <a:pPr algn="r">
              <a:defRPr sz="1400"/>
            </a:pPr>
            <a:r>
              <a:t>Unidad 7. Composición Académica</a:t>
            </a:r>
          </a:p>
          <a:p>
            <a:pPr algn="r">
              <a:defRPr sz="1400"/>
            </a:pPr>
            <a:r>
              <a:t>Lección 1. Características</a:t>
            </a:r>
          </a:p>
        </p:txBody>
      </p:sp>
      <p:sp>
        <p:nvSpPr>
          <p:cNvPr id="157" name="1. COMPOSICIONES ACADÉMICAS…"/>
          <p:cNvSpPr txBox="1"/>
          <p:nvPr/>
        </p:nvSpPr>
        <p:spPr>
          <a:xfrm>
            <a:off x="869950" y="389623"/>
            <a:ext cx="11547972" cy="85171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b="0" sz="2700">
                <a:solidFill>
                  <a:srgbClr val="A8E685"/>
                </a:solidFill>
                <a:latin typeface="Chalkduster"/>
                <a:ea typeface="Chalkduster"/>
                <a:cs typeface="Chalkduster"/>
                <a:sym typeface="Chalkduster"/>
              </a:defRPr>
            </a:pPr>
            <a:r>
              <a:t>1. COMPOSICIONES ACADÉMICAS</a:t>
            </a:r>
          </a:p>
          <a:p>
            <a:pPr algn="just" defTabSz="457200">
              <a:defRPr b="0" sz="2700">
                <a:latin typeface="Chalkduster"/>
                <a:ea typeface="Chalkduster"/>
                <a:cs typeface="Chalkduster"/>
                <a:sym typeface="Chalkduster"/>
              </a:defRPr>
            </a:pPr>
          </a:p>
          <a:p>
            <a:pPr algn="just" defTabSz="457200">
              <a:defRPr b="0" sz="2700">
                <a:latin typeface="Chalkduster"/>
                <a:ea typeface="Chalkduster"/>
                <a:cs typeface="Chalkduster"/>
                <a:sym typeface="Chalkduster"/>
              </a:defRPr>
            </a:pPr>
            <a:r>
              <a:t>Las composiciones académicas son elaboraciones intelectuales que abordan un tema particular o profundizan en él, y lo hacen de una manera formal. </a:t>
            </a:r>
          </a:p>
          <a:p>
            <a:pPr algn="just" defTabSz="457200">
              <a:defRPr b="0" sz="1300">
                <a:latin typeface="Chalkduster"/>
                <a:ea typeface="Chalkduster"/>
                <a:cs typeface="Chalkduster"/>
                <a:sym typeface="Chalkduster"/>
              </a:defRPr>
            </a:pPr>
          </a:p>
          <a:p>
            <a:pPr algn="just" defTabSz="457200">
              <a:defRPr b="0" sz="2700">
                <a:latin typeface="Chalkduster"/>
                <a:ea typeface="Chalkduster"/>
                <a:cs typeface="Chalkduster"/>
                <a:sym typeface="Chalkduster"/>
              </a:defRPr>
            </a:pPr>
            <a:r>
              <a:t>El ámbito donde se emplean las composiciones académicas es la academia, es decir, aquellos espacios donde se adquiere y difunde conocimiento formal sobre determinada disciplina. </a:t>
            </a:r>
          </a:p>
          <a:p>
            <a:pPr algn="just" defTabSz="457200">
              <a:defRPr b="0" sz="1800">
                <a:latin typeface="Chalkduster"/>
                <a:ea typeface="Chalkduster"/>
                <a:cs typeface="Chalkduster"/>
                <a:sym typeface="Chalkduster"/>
              </a:defRPr>
            </a:pPr>
          </a:p>
          <a:p>
            <a:pPr algn="just" defTabSz="457200">
              <a:defRPr b="0" sz="2700">
                <a:latin typeface="Chalkduster"/>
                <a:ea typeface="Chalkduster"/>
                <a:cs typeface="Chalkduster"/>
                <a:sym typeface="Chalkduster"/>
              </a:defRPr>
            </a:pPr>
            <a:r>
              <a:t>Es durante los procesos de enseñanza y aprendizaje que se elaboran las composiciones académicas. Ello se hace con el objetivo de comunicar, difundir e intercambiar conocimiento, así como discutir acerca de este. Los autores de este tipo de composiciones suelen ser estudiantes, profesores e investigadores.</a:t>
            </a:r>
          </a:p>
        </p:txBody>
      </p:sp>
      <p:sp>
        <p:nvSpPr>
          <p:cNvPr id="158" name="https://sites.google.com/site/redaccionavanzada2013/22"/>
          <p:cNvSpPr txBox="1"/>
          <p:nvPr/>
        </p:nvSpPr>
        <p:spPr>
          <a:xfrm>
            <a:off x="6125925" y="9253212"/>
            <a:ext cx="6163150" cy="3911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500">
                <a:latin typeface="Chalkduster"/>
                <a:ea typeface="Chalkduster"/>
                <a:cs typeface="Chalkduster"/>
                <a:sym typeface="Chalkduster"/>
              </a:defRPr>
            </a:lvl1pPr>
          </a:lstStyle>
          <a:p>
            <a:pPr/>
            <a:r>
              <a:t>https://sites.google.com/site/redaccionavanzada2013/22</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Unidad 7. Composición Académica…"/>
          <p:cNvSpPr txBox="1"/>
          <p:nvPr>
            <p:ph type="title"/>
          </p:nvPr>
        </p:nvSpPr>
        <p:spPr>
          <a:xfrm>
            <a:off x="6810424" y="-152400"/>
            <a:ext cx="6092776" cy="1201887"/>
          </a:xfrm>
          <a:prstGeom prst="rect">
            <a:avLst/>
          </a:prstGeom>
        </p:spPr>
        <p:txBody>
          <a:bodyPr/>
          <a:lstStyle/>
          <a:p>
            <a:pPr algn="r">
              <a:defRPr sz="1400"/>
            </a:pPr>
            <a:r>
              <a:t>Unidad 7. Composición Académica</a:t>
            </a:r>
          </a:p>
          <a:p>
            <a:pPr algn="r">
              <a:defRPr sz="1400"/>
            </a:pPr>
            <a:r>
              <a:t>Lección 1. Características</a:t>
            </a:r>
          </a:p>
        </p:txBody>
      </p:sp>
      <p:sp>
        <p:nvSpPr>
          <p:cNvPr id="161" name="COMPOSICIONES ACADÉMICAS…"/>
          <p:cNvSpPr txBox="1"/>
          <p:nvPr/>
        </p:nvSpPr>
        <p:spPr>
          <a:xfrm>
            <a:off x="1080343" y="2526002"/>
            <a:ext cx="10844114" cy="40665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b="0" sz="2700">
                <a:solidFill>
                  <a:srgbClr val="A8E685"/>
                </a:solidFill>
                <a:latin typeface="Chalkduster"/>
                <a:ea typeface="Chalkduster"/>
                <a:cs typeface="Chalkduster"/>
                <a:sym typeface="Chalkduster"/>
              </a:defRPr>
            </a:pPr>
            <a:r>
              <a:t>COMPOSICIONES ACADÉMICAS</a:t>
            </a:r>
          </a:p>
          <a:p>
            <a:pPr algn="just" defTabSz="457200">
              <a:defRPr b="0" sz="2700">
                <a:latin typeface="Chalkduster"/>
                <a:ea typeface="Chalkduster"/>
                <a:cs typeface="Chalkduster"/>
                <a:sym typeface="Chalkduster"/>
              </a:defRPr>
            </a:pPr>
          </a:p>
          <a:p>
            <a:pPr lvl="3" marL="4030133" indent="-1439333" algn="just" defTabSz="457200">
              <a:buSzPct val="100000"/>
              <a:buAutoNum type="arabicPeriod" startAt="1"/>
              <a:defRPr b="0" sz="6000">
                <a:latin typeface="Chalkduster"/>
                <a:ea typeface="Chalkduster"/>
                <a:cs typeface="Chalkduster"/>
                <a:sym typeface="Chalkduster"/>
              </a:defRPr>
            </a:pPr>
            <a:r>
              <a:t>Características</a:t>
            </a:r>
          </a:p>
          <a:p>
            <a:pPr lvl="3" marL="4030133" indent="-1439333" algn="just" defTabSz="457200">
              <a:buSzPct val="100000"/>
              <a:buAutoNum type="arabicPeriod" startAt="1"/>
              <a:defRPr b="0" sz="6000">
                <a:latin typeface="Chalkduster"/>
                <a:ea typeface="Chalkduster"/>
                <a:cs typeface="Chalkduster"/>
                <a:sym typeface="Chalkduster"/>
              </a:defRPr>
            </a:pPr>
            <a:r>
              <a:t>Estructura</a:t>
            </a:r>
          </a:p>
          <a:p>
            <a:pPr lvl="3" marL="4030133" indent="-1439333" algn="just" defTabSz="457200">
              <a:buSzPct val="100000"/>
              <a:buAutoNum type="arabicPeriod" startAt="1"/>
              <a:defRPr b="0" sz="6000">
                <a:latin typeface="Chalkduster"/>
                <a:ea typeface="Chalkduster"/>
                <a:cs typeface="Chalkduster"/>
                <a:sym typeface="Chalkduster"/>
              </a:defRPr>
            </a:pPr>
            <a:r>
              <a:t>Tipología</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Unidad 7. Composición Académica…"/>
          <p:cNvSpPr txBox="1"/>
          <p:nvPr>
            <p:ph type="title"/>
          </p:nvPr>
        </p:nvSpPr>
        <p:spPr>
          <a:xfrm>
            <a:off x="6810424" y="-152400"/>
            <a:ext cx="6092776" cy="1201887"/>
          </a:xfrm>
          <a:prstGeom prst="rect">
            <a:avLst/>
          </a:prstGeom>
        </p:spPr>
        <p:txBody>
          <a:bodyPr/>
          <a:lstStyle/>
          <a:p>
            <a:pPr algn="r">
              <a:defRPr sz="1400"/>
            </a:pPr>
            <a:r>
              <a:t>Unidad 7. Composición Académica</a:t>
            </a:r>
          </a:p>
          <a:p>
            <a:pPr algn="r">
              <a:defRPr sz="1400"/>
            </a:pPr>
            <a:r>
              <a:t>Lección 1. Características</a:t>
            </a:r>
          </a:p>
        </p:txBody>
      </p:sp>
      <p:sp>
        <p:nvSpPr>
          <p:cNvPr id="164" name="COMPOSICIONES ACADÉMICAS…"/>
          <p:cNvSpPr txBox="1"/>
          <p:nvPr/>
        </p:nvSpPr>
        <p:spPr>
          <a:xfrm>
            <a:off x="450850" y="141468"/>
            <a:ext cx="12103101" cy="89880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b="0" sz="2700">
                <a:solidFill>
                  <a:srgbClr val="A8E685"/>
                </a:solidFill>
                <a:latin typeface="Chalkduster"/>
                <a:ea typeface="Chalkduster"/>
                <a:cs typeface="Chalkduster"/>
                <a:sym typeface="Chalkduster"/>
              </a:defRPr>
            </a:pPr>
            <a:r>
              <a:t>COMPOSICIONES ACADÉMICAS</a:t>
            </a:r>
          </a:p>
          <a:p>
            <a:pPr algn="just" defTabSz="457200">
              <a:defRPr b="0" sz="2700">
                <a:solidFill>
                  <a:srgbClr val="A8E685"/>
                </a:solidFill>
                <a:latin typeface="Chalkduster"/>
                <a:ea typeface="Chalkduster"/>
                <a:cs typeface="Chalkduster"/>
                <a:sym typeface="Chalkduster"/>
              </a:defRPr>
            </a:pPr>
            <a:r>
              <a:t>1. Características</a:t>
            </a:r>
          </a:p>
          <a:p>
            <a:pPr algn="l" defTabSz="457200">
              <a:defRPr b="0" sz="600">
                <a:latin typeface="Chalkduster"/>
                <a:ea typeface="Chalkduster"/>
                <a:cs typeface="Chalkduster"/>
                <a:sym typeface="Chalkduster"/>
              </a:defRPr>
            </a:pPr>
          </a:p>
          <a:p>
            <a:pPr marL="428624" indent="-428624" algn="l" defTabSz="457200">
              <a:buSzPct val="43000"/>
              <a:buBlip>
                <a:blip r:embed="rId2"/>
              </a:buBlip>
              <a:defRPr b="0" sz="2100">
                <a:latin typeface="Chalkduster"/>
                <a:ea typeface="Chalkduster"/>
                <a:cs typeface="Chalkduster"/>
                <a:sym typeface="Chalkduster"/>
              </a:defRPr>
            </a:pPr>
            <a:r>
              <a:t>Si hay algo que caracteriza a un texto académico es que este es el resultado de la realización de un trabajo intelectual llevado a cabo sistemáticamente. Para su creación, no bastará con las ideas que nosotros podamos tener acerca del tema sobre el cual queremos escribir, sino que necesariamente tendremos que consultar diversas fuentes. </a:t>
            </a:r>
          </a:p>
          <a:p>
            <a:pPr marL="428624" indent="-428624" algn="l" defTabSz="457200">
              <a:buSzPct val="43000"/>
              <a:buBlip>
                <a:blip r:embed="rId2"/>
              </a:buBlip>
              <a:defRPr b="0" sz="2100">
                <a:latin typeface="Chalkduster"/>
                <a:ea typeface="Chalkduster"/>
                <a:cs typeface="Chalkduster"/>
                <a:sym typeface="Chalkduster"/>
              </a:defRPr>
            </a:pPr>
          </a:p>
          <a:p>
            <a:pPr marL="428624" indent="-428624" algn="l" defTabSz="457200">
              <a:buSzPct val="43000"/>
              <a:buBlip>
                <a:blip r:embed="rId2"/>
              </a:buBlip>
              <a:defRPr b="0" sz="2100">
                <a:latin typeface="Chalkduster"/>
                <a:ea typeface="Chalkduster"/>
                <a:cs typeface="Chalkduster"/>
                <a:sym typeface="Chalkduster"/>
              </a:defRPr>
            </a:pPr>
            <a:r>
              <a:t>Producto de la consulta de dichas fuentes, las cuales deben ser confiables y académicas, es muy probable que tengamos que presentar opiniones de los distintos autores a los que hayamos leído. Ahora bien, nuestro trabajo no consistirá únicamente en la presentación de dichas opiniones, sino que tendremos que sustentarlas de la manera más razonable y rigurosa posible.</a:t>
            </a:r>
          </a:p>
          <a:p>
            <a:pPr algn="l" defTabSz="457200">
              <a:defRPr b="0" sz="2100">
                <a:latin typeface="Chalkduster"/>
                <a:ea typeface="Chalkduster"/>
                <a:cs typeface="Chalkduster"/>
                <a:sym typeface="Chalkduster"/>
              </a:defRPr>
            </a:pPr>
          </a:p>
          <a:p>
            <a:pPr marL="428624" indent="-428624" algn="l" defTabSz="457200">
              <a:buSzPct val="43000"/>
              <a:buBlip>
                <a:blip r:embed="rId2"/>
              </a:buBlip>
              <a:defRPr b="0" sz="2100">
                <a:latin typeface="Chalkduster"/>
                <a:ea typeface="Chalkduster"/>
                <a:cs typeface="Chalkduster"/>
                <a:sym typeface="Chalkduster"/>
              </a:defRPr>
            </a:pPr>
            <a:r>
              <a:t>Es así que para la creación de este tipo de textos necesitaremos, además de contar con información para el desarrollo de nuestro tema, poner en prácticas ciertas habilidades discursivas tales como la síntesis, el análisis, la evaluación y, especialmente, la argumentación. A continuación, sintetizamos las características que debe reunir toda composición académica.</a:t>
            </a:r>
          </a:p>
        </p:txBody>
      </p:sp>
      <p:sp>
        <p:nvSpPr>
          <p:cNvPr id="165" name="https://sites.google.com/site/redaccionavanzada2013/22"/>
          <p:cNvSpPr txBox="1"/>
          <p:nvPr/>
        </p:nvSpPr>
        <p:spPr>
          <a:xfrm>
            <a:off x="6125925" y="9253212"/>
            <a:ext cx="6163150" cy="3911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500">
                <a:latin typeface="Chalkduster"/>
                <a:ea typeface="Chalkduster"/>
                <a:cs typeface="Chalkduster"/>
                <a:sym typeface="Chalkduster"/>
              </a:defRPr>
            </a:lvl1pPr>
          </a:lstStyle>
          <a:p>
            <a:pPr/>
            <a:r>
              <a:t>https://sites.google.com/site/redaccionavanzada2013/22</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Unidad 7. Composición Académica…"/>
          <p:cNvSpPr txBox="1"/>
          <p:nvPr>
            <p:ph type="title"/>
          </p:nvPr>
        </p:nvSpPr>
        <p:spPr>
          <a:xfrm>
            <a:off x="6810424" y="-152400"/>
            <a:ext cx="6092776" cy="1201887"/>
          </a:xfrm>
          <a:prstGeom prst="rect">
            <a:avLst/>
          </a:prstGeom>
        </p:spPr>
        <p:txBody>
          <a:bodyPr/>
          <a:lstStyle/>
          <a:p>
            <a:pPr algn="r">
              <a:defRPr sz="1400"/>
            </a:pPr>
            <a:r>
              <a:t>Unidad 7. Composición Académica</a:t>
            </a:r>
          </a:p>
          <a:p>
            <a:pPr algn="r">
              <a:defRPr sz="1400"/>
            </a:pPr>
            <a:r>
              <a:t>Lección 1. Características</a:t>
            </a:r>
          </a:p>
        </p:txBody>
      </p:sp>
      <p:pic>
        <p:nvPicPr>
          <p:cNvPr id="168" name="Screen Shot 2018-08-30 at 4.17.53 PM.png" descr="Screen Shot 2018-08-30 at 4.17.53 PM.png"/>
          <p:cNvPicPr>
            <a:picLocks noChangeAspect="1"/>
          </p:cNvPicPr>
          <p:nvPr/>
        </p:nvPicPr>
        <p:blipFill>
          <a:blip r:embed="rId2">
            <a:extLst/>
          </a:blip>
          <a:stretch>
            <a:fillRect/>
          </a:stretch>
        </p:blipFill>
        <p:spPr>
          <a:xfrm>
            <a:off x="1275464" y="1901978"/>
            <a:ext cx="10687936" cy="7185031"/>
          </a:xfrm>
          <a:prstGeom prst="rect">
            <a:avLst/>
          </a:prstGeom>
          <a:ln w="12700">
            <a:miter lim="400000"/>
          </a:ln>
        </p:spPr>
      </p:pic>
      <p:sp>
        <p:nvSpPr>
          <p:cNvPr id="169" name="COMOSICIONES ACADÉMICAS…"/>
          <p:cNvSpPr txBox="1"/>
          <p:nvPr/>
        </p:nvSpPr>
        <p:spPr>
          <a:xfrm>
            <a:off x="285750" y="321625"/>
            <a:ext cx="10844114" cy="1414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b="0" sz="2700">
                <a:solidFill>
                  <a:srgbClr val="A8E685"/>
                </a:solidFill>
                <a:latin typeface="Chalkduster"/>
                <a:ea typeface="Chalkduster"/>
                <a:cs typeface="Chalkduster"/>
                <a:sym typeface="Chalkduster"/>
              </a:defRPr>
            </a:pPr>
            <a:r>
              <a:t>COMOSICIONES ACADÉMICAS</a:t>
            </a:r>
          </a:p>
          <a:p>
            <a:pPr marL="1439333" indent="-1439333" algn="just" defTabSz="457200">
              <a:buSzPct val="100000"/>
              <a:buAutoNum type="arabicPeriod" startAt="1"/>
              <a:defRPr b="0" sz="4900">
                <a:solidFill>
                  <a:srgbClr val="A8E685"/>
                </a:solidFill>
                <a:latin typeface="Chalkduster"/>
                <a:ea typeface="Chalkduster"/>
                <a:cs typeface="Chalkduster"/>
                <a:sym typeface="Chalkduster"/>
              </a:defRPr>
            </a:pPr>
            <a:r>
              <a:t>Características</a:t>
            </a:r>
          </a:p>
        </p:txBody>
      </p:sp>
      <p:sp>
        <p:nvSpPr>
          <p:cNvPr id="170" name="https://sites.google.com/site/redaccionavanzada2013/22"/>
          <p:cNvSpPr txBox="1"/>
          <p:nvPr/>
        </p:nvSpPr>
        <p:spPr>
          <a:xfrm>
            <a:off x="6125925" y="9253212"/>
            <a:ext cx="6163150" cy="3911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500">
                <a:latin typeface="Chalkduster"/>
                <a:ea typeface="Chalkduster"/>
                <a:cs typeface="Chalkduster"/>
                <a:sym typeface="Chalkduster"/>
              </a:defRPr>
            </a:lvl1pPr>
          </a:lstStyle>
          <a:p>
            <a:pPr/>
            <a:r>
              <a:t>https://sites.google.com/site/redaccionavanzada2013/22</a:t>
            </a:r>
          </a:p>
        </p:txBody>
      </p:sp>
      <p:sp>
        <p:nvSpPr>
          <p:cNvPr id="171" name="Arrow"/>
          <p:cNvSpPr/>
          <p:nvPr/>
        </p:nvSpPr>
        <p:spPr>
          <a:xfrm>
            <a:off x="10579100" y="7289800"/>
            <a:ext cx="2243039" cy="15884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790" y="14256"/>
                </a:moveTo>
                <a:lnTo>
                  <a:pt x="9790" y="21600"/>
                </a:lnTo>
                <a:lnTo>
                  <a:pt x="0" y="10800"/>
                </a:lnTo>
                <a:lnTo>
                  <a:pt x="9790" y="0"/>
                </a:lnTo>
                <a:lnTo>
                  <a:pt x="9790" y="7344"/>
                </a:lnTo>
                <a:lnTo>
                  <a:pt x="21600" y="7344"/>
                </a:lnTo>
                <a:lnTo>
                  <a:pt x="21600" y="14256"/>
                </a:lnTo>
                <a:close/>
              </a:path>
            </a:pathLst>
          </a:custGeom>
          <a:blipFill>
            <a:blip r:embed="rId3"/>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Unidad 7. Composición Académica…"/>
          <p:cNvSpPr txBox="1"/>
          <p:nvPr>
            <p:ph type="title"/>
          </p:nvPr>
        </p:nvSpPr>
        <p:spPr>
          <a:xfrm>
            <a:off x="6810424" y="-152400"/>
            <a:ext cx="6092776" cy="1201887"/>
          </a:xfrm>
          <a:prstGeom prst="rect">
            <a:avLst/>
          </a:prstGeom>
        </p:spPr>
        <p:txBody>
          <a:bodyPr/>
          <a:lstStyle/>
          <a:p>
            <a:pPr algn="r">
              <a:defRPr sz="1400"/>
            </a:pPr>
            <a:r>
              <a:t>Unidad 7. Composición Académica</a:t>
            </a:r>
          </a:p>
          <a:p>
            <a:pPr algn="r">
              <a:defRPr sz="1400"/>
            </a:pPr>
            <a:r>
              <a:t>Lección 1. Características</a:t>
            </a:r>
          </a:p>
        </p:txBody>
      </p:sp>
      <p:sp>
        <p:nvSpPr>
          <p:cNvPr id="174" name="COMOSICIONES ACADÉMICAS…"/>
          <p:cNvSpPr txBox="1"/>
          <p:nvPr/>
        </p:nvSpPr>
        <p:spPr>
          <a:xfrm>
            <a:off x="450850" y="479365"/>
            <a:ext cx="12103101" cy="84138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b="0" sz="2700">
                <a:solidFill>
                  <a:srgbClr val="A8E685"/>
                </a:solidFill>
                <a:latin typeface="Chalkduster"/>
                <a:ea typeface="Chalkduster"/>
                <a:cs typeface="Chalkduster"/>
                <a:sym typeface="Chalkduster"/>
              </a:defRPr>
            </a:pPr>
            <a:r>
              <a:t>COMOSICIONES ACADÉMICAS</a:t>
            </a:r>
          </a:p>
          <a:p>
            <a:pPr algn="just" defTabSz="457200">
              <a:defRPr b="0" sz="2700">
                <a:solidFill>
                  <a:srgbClr val="A8E685"/>
                </a:solidFill>
                <a:latin typeface="Chalkduster"/>
                <a:ea typeface="Chalkduster"/>
                <a:cs typeface="Chalkduster"/>
                <a:sym typeface="Chalkduster"/>
              </a:defRPr>
            </a:pPr>
            <a:r>
              <a:t>1. Características</a:t>
            </a:r>
          </a:p>
          <a:p>
            <a:pPr algn="l" defTabSz="457200">
              <a:defRPr b="0" sz="600">
                <a:latin typeface="Chalkduster"/>
                <a:ea typeface="Chalkduster"/>
                <a:cs typeface="Chalkduster"/>
                <a:sym typeface="Chalkduster"/>
              </a:defRPr>
            </a:pPr>
          </a:p>
          <a:p>
            <a:pPr marL="428624" indent="-428624" algn="l" defTabSz="457200">
              <a:buSzPct val="43000"/>
              <a:buBlip>
                <a:blip r:embed="rId2"/>
              </a:buBlip>
              <a:defRPr b="0" sz="2100">
                <a:latin typeface="Chalkduster"/>
                <a:ea typeface="Chalkduster"/>
                <a:cs typeface="Chalkduster"/>
                <a:sym typeface="Chalkduster"/>
              </a:defRPr>
            </a:pPr>
          </a:p>
          <a:p>
            <a:pPr marL="428624" indent="-428624" algn="l" defTabSz="457200">
              <a:buSzPct val="43000"/>
              <a:buBlip>
                <a:blip r:embed="rId2"/>
              </a:buBlip>
              <a:defRPr b="0" sz="3700">
                <a:latin typeface="Chalkduster"/>
                <a:ea typeface="Chalkduster"/>
                <a:cs typeface="Chalkduster"/>
                <a:sym typeface="Chalkduster"/>
              </a:defRPr>
            </a:pPr>
            <a:r>
              <a:t>Toda composición académica debe ser argumentativa.</a:t>
            </a:r>
          </a:p>
          <a:p>
            <a:pPr algn="l" defTabSz="457200">
              <a:defRPr b="0" sz="2300">
                <a:latin typeface="Chalkduster"/>
                <a:ea typeface="Chalkduster"/>
                <a:cs typeface="Chalkduster"/>
                <a:sym typeface="Chalkduster"/>
              </a:defRPr>
            </a:pPr>
          </a:p>
          <a:p>
            <a:pPr marL="428624" indent="-428624" algn="l" defTabSz="457200">
              <a:buSzPct val="43000"/>
              <a:buBlip>
                <a:blip r:embed="rId2"/>
              </a:buBlip>
              <a:defRPr b="0" sz="3700">
                <a:latin typeface="Chalkduster"/>
                <a:ea typeface="Chalkduster"/>
                <a:cs typeface="Chalkduster"/>
                <a:sym typeface="Chalkduster"/>
              </a:defRPr>
            </a:pPr>
            <a:r>
              <a:t>La argumentación consiste en defender una idea, tesis o conclusión basándonos en ciertas razones o también llamadas </a:t>
            </a:r>
            <a:r>
              <a:rPr>
                <a:solidFill>
                  <a:srgbClr val="A8E685"/>
                </a:solidFill>
              </a:rPr>
              <a:t>PREMISAS</a:t>
            </a:r>
            <a:r>
              <a:t>.</a:t>
            </a:r>
          </a:p>
          <a:p>
            <a:pPr algn="l" defTabSz="457200">
              <a:defRPr b="0" sz="3700">
                <a:latin typeface="Chalkduster"/>
                <a:ea typeface="Chalkduster"/>
                <a:cs typeface="Chalkduster"/>
                <a:sym typeface="Chalkduster"/>
              </a:defRPr>
            </a:pPr>
          </a:p>
          <a:p>
            <a:pPr marL="587375" indent="-587375" algn="l" defTabSz="457200">
              <a:buSzPct val="43000"/>
              <a:buBlip>
                <a:blip r:embed="rId2"/>
              </a:buBlip>
              <a:defRPr b="0" sz="3700">
                <a:latin typeface="Chalkduster"/>
                <a:ea typeface="Chalkduster"/>
                <a:cs typeface="Chalkduster"/>
                <a:sym typeface="Chalkduster"/>
              </a:defRPr>
            </a:pPr>
            <a:r>
              <a:t>La premisa es una afirmación que sirve como base para un razonamiento. </a:t>
            </a:r>
          </a:p>
        </p:txBody>
      </p:sp>
      <p:sp>
        <p:nvSpPr>
          <p:cNvPr id="175" name="https://sites.google.com/site/redaccionavanzada2013/22"/>
          <p:cNvSpPr txBox="1"/>
          <p:nvPr/>
        </p:nvSpPr>
        <p:spPr>
          <a:xfrm>
            <a:off x="6125925" y="9253212"/>
            <a:ext cx="6163150" cy="3911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500">
                <a:latin typeface="Chalkduster"/>
                <a:ea typeface="Chalkduster"/>
                <a:cs typeface="Chalkduster"/>
                <a:sym typeface="Chalkduster"/>
              </a:defRPr>
            </a:lvl1pPr>
          </a:lstStyle>
          <a:p>
            <a:pPr/>
            <a:r>
              <a:t>https://sites.google.com/site/redaccionavanzada2013/22</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Unidad 7. Composición Académica…"/>
          <p:cNvSpPr txBox="1"/>
          <p:nvPr>
            <p:ph type="title"/>
          </p:nvPr>
        </p:nvSpPr>
        <p:spPr>
          <a:xfrm>
            <a:off x="6810424" y="-152400"/>
            <a:ext cx="6092776" cy="1201887"/>
          </a:xfrm>
          <a:prstGeom prst="rect">
            <a:avLst/>
          </a:prstGeom>
        </p:spPr>
        <p:txBody>
          <a:bodyPr/>
          <a:lstStyle/>
          <a:p>
            <a:pPr algn="r">
              <a:defRPr sz="1400"/>
            </a:pPr>
            <a:r>
              <a:t>Unidad 7. Composición Académica</a:t>
            </a:r>
          </a:p>
          <a:p>
            <a:pPr algn="r">
              <a:defRPr sz="1400"/>
            </a:pPr>
            <a:r>
              <a:t>Lección 1. Características</a:t>
            </a:r>
          </a:p>
        </p:txBody>
      </p:sp>
      <p:sp>
        <p:nvSpPr>
          <p:cNvPr id="178" name="COMOSICIONES ACADÉMICAS…"/>
          <p:cNvSpPr txBox="1"/>
          <p:nvPr/>
        </p:nvSpPr>
        <p:spPr>
          <a:xfrm>
            <a:off x="996950" y="1108015"/>
            <a:ext cx="11227098" cy="77661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b="0" sz="2700">
                <a:solidFill>
                  <a:srgbClr val="A8E685"/>
                </a:solidFill>
                <a:latin typeface="Chalkduster"/>
                <a:ea typeface="Chalkduster"/>
                <a:cs typeface="Chalkduster"/>
                <a:sym typeface="Chalkduster"/>
              </a:defRPr>
            </a:pPr>
            <a:r>
              <a:t>COMOSICIONES ACADÉMICAS</a:t>
            </a:r>
          </a:p>
          <a:p>
            <a:pPr marL="647700" indent="-647700" algn="just" defTabSz="457200">
              <a:buSzPct val="100000"/>
              <a:buAutoNum type="arabicPeriod" startAt="1"/>
              <a:defRPr b="0" sz="2700">
                <a:solidFill>
                  <a:srgbClr val="A8E685"/>
                </a:solidFill>
                <a:latin typeface="Chalkduster"/>
                <a:ea typeface="Chalkduster"/>
                <a:cs typeface="Chalkduster"/>
                <a:sym typeface="Chalkduster"/>
              </a:defRPr>
            </a:pPr>
            <a:r>
              <a:t>Características</a:t>
            </a:r>
          </a:p>
          <a:p>
            <a:pPr marL="647700" indent="-647700" algn="just" defTabSz="457200">
              <a:buSzPct val="100000"/>
              <a:buAutoNum type="arabicPeriod" startAt="1"/>
              <a:defRPr b="0" sz="2700">
                <a:solidFill>
                  <a:srgbClr val="A8E685"/>
                </a:solidFill>
                <a:latin typeface="Chalkduster"/>
                <a:ea typeface="Chalkduster"/>
                <a:cs typeface="Chalkduster"/>
                <a:sym typeface="Chalkduster"/>
              </a:defRPr>
            </a:pPr>
          </a:p>
          <a:p>
            <a:pPr algn="just" defTabSz="457200">
              <a:defRPr b="0" sz="2700">
                <a:solidFill>
                  <a:srgbClr val="A8E685"/>
                </a:solidFill>
                <a:latin typeface="Chalkduster"/>
                <a:ea typeface="Chalkduster"/>
                <a:cs typeface="Chalkduster"/>
                <a:sym typeface="Chalkduster"/>
              </a:defRPr>
            </a:pPr>
            <a:r>
              <a:t>Premisas o afirmaciones </a:t>
            </a:r>
          </a:p>
          <a:p>
            <a:pPr marL="428624" indent="-428624" algn="l" defTabSz="457200">
              <a:buSzPct val="43000"/>
              <a:buBlip>
                <a:blip r:embed="rId2"/>
              </a:buBlip>
              <a:defRPr b="0" sz="3700">
                <a:latin typeface="Chalkduster"/>
                <a:ea typeface="Chalkduster"/>
                <a:cs typeface="Chalkduster"/>
                <a:sym typeface="Chalkduster"/>
              </a:defRPr>
            </a:pPr>
            <a:r>
              <a:t>Se obtienen de fuentes generales.</a:t>
            </a:r>
          </a:p>
          <a:p>
            <a:pPr algn="l" defTabSz="457200">
              <a:defRPr b="0" sz="3700">
                <a:solidFill>
                  <a:srgbClr val="71B0E2"/>
                </a:solidFill>
                <a:latin typeface="Chalkduster"/>
                <a:ea typeface="Chalkduster"/>
                <a:cs typeface="Chalkduster"/>
                <a:sym typeface="Chalkduster"/>
              </a:defRPr>
            </a:pPr>
            <a:r>
              <a:t>Ej. Se cocina con fuego.</a:t>
            </a:r>
          </a:p>
          <a:p>
            <a:pPr algn="l" defTabSz="457200">
              <a:defRPr b="0" sz="3700">
                <a:latin typeface="Chalkduster"/>
                <a:ea typeface="Chalkduster"/>
                <a:cs typeface="Chalkduster"/>
                <a:sym typeface="Chalkduster"/>
              </a:defRPr>
            </a:pPr>
          </a:p>
          <a:p>
            <a:pPr marL="428624" indent="-428624" algn="l" defTabSz="457200">
              <a:buSzPct val="43000"/>
              <a:buBlip>
                <a:blip r:embed="rId2"/>
              </a:buBlip>
              <a:defRPr b="0" sz="3700">
                <a:latin typeface="Chalkduster"/>
                <a:ea typeface="Chalkduster"/>
                <a:cs typeface="Chalkduster"/>
                <a:sym typeface="Chalkduster"/>
              </a:defRPr>
            </a:pPr>
            <a:r>
              <a:t>Se obtienen de fuentes específicas.</a:t>
            </a:r>
          </a:p>
          <a:p>
            <a:pPr algn="l" defTabSz="457200">
              <a:defRPr b="0" sz="3700">
                <a:solidFill>
                  <a:srgbClr val="71B0E2"/>
                </a:solidFill>
                <a:latin typeface="Chalkduster"/>
                <a:ea typeface="Chalkduster"/>
                <a:cs typeface="Chalkduster"/>
                <a:sym typeface="Chalkduster"/>
              </a:defRPr>
            </a:pPr>
            <a:r>
              <a:t>Ej. Para cocinar el platillo mediterráneo de pollo estilo la reina Inés, se cocina a fuego lento durante 5 horas.</a:t>
            </a:r>
          </a:p>
        </p:txBody>
      </p:sp>
      <p:sp>
        <p:nvSpPr>
          <p:cNvPr id="179" name="https://sites.google.com/site/redaccionavanzada2013/22"/>
          <p:cNvSpPr txBox="1"/>
          <p:nvPr/>
        </p:nvSpPr>
        <p:spPr>
          <a:xfrm>
            <a:off x="6125925" y="9253212"/>
            <a:ext cx="6163150" cy="3911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500">
                <a:latin typeface="Chalkduster"/>
                <a:ea typeface="Chalkduster"/>
                <a:cs typeface="Chalkduster"/>
                <a:sym typeface="Chalkduster"/>
              </a:defRPr>
            </a:lvl1pPr>
          </a:lstStyle>
          <a:p>
            <a:pPr/>
            <a:r>
              <a:t>https://sites.google.com/site/redaccionavanzada2013/22</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Unidad 7. Composición Académica…"/>
          <p:cNvSpPr txBox="1"/>
          <p:nvPr>
            <p:ph type="title"/>
          </p:nvPr>
        </p:nvSpPr>
        <p:spPr>
          <a:xfrm>
            <a:off x="6810424" y="-152400"/>
            <a:ext cx="6092776" cy="1201887"/>
          </a:xfrm>
          <a:prstGeom prst="rect">
            <a:avLst/>
          </a:prstGeom>
        </p:spPr>
        <p:txBody>
          <a:bodyPr/>
          <a:lstStyle/>
          <a:p>
            <a:pPr algn="r">
              <a:defRPr sz="1400"/>
            </a:pPr>
            <a:r>
              <a:t>Unidad 7. Composición Académica</a:t>
            </a:r>
          </a:p>
          <a:p>
            <a:pPr algn="r">
              <a:defRPr sz="1400"/>
            </a:pPr>
            <a:r>
              <a:t>Lección 1. Características</a:t>
            </a:r>
          </a:p>
        </p:txBody>
      </p:sp>
      <p:sp>
        <p:nvSpPr>
          <p:cNvPr id="182" name="COMPOSICIONES ACADÉMICAS…"/>
          <p:cNvSpPr txBox="1"/>
          <p:nvPr/>
        </p:nvSpPr>
        <p:spPr>
          <a:xfrm>
            <a:off x="355450" y="414349"/>
            <a:ext cx="11227099" cy="8162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b="0" sz="2700">
                <a:solidFill>
                  <a:srgbClr val="A8E685"/>
                </a:solidFill>
                <a:latin typeface="Chalkduster"/>
                <a:ea typeface="Chalkduster"/>
                <a:cs typeface="Chalkduster"/>
                <a:sym typeface="Chalkduster"/>
              </a:defRPr>
            </a:pPr>
            <a:r>
              <a:t>COMPOSICIONES ACADÉMICAS</a:t>
            </a:r>
          </a:p>
          <a:p>
            <a:pPr marL="647700" indent="-647700" algn="just" defTabSz="457200">
              <a:buSzPct val="100000"/>
              <a:buAutoNum type="arabicPeriod" startAt="1"/>
              <a:defRPr b="0" sz="2700">
                <a:solidFill>
                  <a:srgbClr val="A8E685"/>
                </a:solidFill>
                <a:latin typeface="Chalkduster"/>
                <a:ea typeface="Chalkduster"/>
                <a:cs typeface="Chalkduster"/>
                <a:sym typeface="Chalkduster"/>
              </a:defRPr>
            </a:pPr>
            <a:r>
              <a:t>Características</a:t>
            </a:r>
          </a:p>
          <a:p>
            <a:pPr algn="just" defTabSz="457200">
              <a:defRPr b="0" sz="2700">
                <a:solidFill>
                  <a:srgbClr val="A8E685"/>
                </a:solidFill>
                <a:latin typeface="Chalkduster"/>
                <a:ea typeface="Chalkduster"/>
                <a:cs typeface="Chalkduster"/>
                <a:sym typeface="Chalkduster"/>
              </a:defRPr>
            </a:pPr>
          </a:p>
          <a:p>
            <a:pPr marL="647700" indent="-647700" algn="just" defTabSz="457200">
              <a:buSzPct val="100000"/>
              <a:buAutoNum type="alphaLcPeriod" startAt="1"/>
              <a:defRPr b="0" sz="2700">
                <a:latin typeface="Chalkduster"/>
                <a:ea typeface="Chalkduster"/>
                <a:cs typeface="Chalkduster"/>
                <a:sym typeface="Chalkduster"/>
              </a:defRPr>
            </a:pPr>
            <a:r>
              <a:t>Premisas o afirmaciones que construyen un argumento</a:t>
            </a:r>
          </a:p>
          <a:p>
            <a:pPr marL="647700" indent="-647700" algn="just" defTabSz="457200">
              <a:buSzPct val="100000"/>
              <a:buAutoNum type="alphaLcPeriod" startAt="1"/>
              <a:defRPr b="0" sz="2700">
                <a:latin typeface="Chalkduster"/>
                <a:ea typeface="Chalkduster"/>
                <a:cs typeface="Chalkduster"/>
                <a:sym typeface="Chalkduster"/>
              </a:defRPr>
            </a:pPr>
            <a:r>
              <a:t>Premisas o afirmaciones de fuentes específicas, escritas </a:t>
            </a:r>
          </a:p>
          <a:p>
            <a:pPr lvl="1" marL="1000125" indent="-428625" algn="just" defTabSz="457200">
              <a:buSzPct val="43000"/>
              <a:buBlip>
                <a:blip r:embed="rId2"/>
              </a:buBlip>
              <a:defRPr b="0" sz="1900">
                <a:solidFill>
                  <a:srgbClr val="E8BB25"/>
                </a:solidFill>
                <a:latin typeface="Chalkduster"/>
                <a:ea typeface="Chalkduster"/>
                <a:cs typeface="Chalkduster"/>
                <a:sym typeface="Chalkduster"/>
              </a:defRPr>
            </a:pPr>
            <a:r>
              <a:t>Es importante destacar que, dependiendo del tipo de texto académico que estemos elaborando, haremos uso en nuestra redacción de citas textuales, citas directas y citas indirectas, así como de notas a pie de página. Y una parte importante que en muchas ocasiones tendremos que incluir es una bibliografía en la cual registraremos todas las fuentes empleadas en la redacción de nuestro texto.</a:t>
            </a:r>
          </a:p>
          <a:p>
            <a:pPr algn="just" defTabSz="457200">
              <a:defRPr b="0" sz="1900">
                <a:latin typeface="Chalkduster"/>
                <a:ea typeface="Chalkduster"/>
                <a:cs typeface="Chalkduster"/>
                <a:sym typeface="Chalkduster"/>
              </a:defRPr>
            </a:pPr>
          </a:p>
          <a:p>
            <a:pPr lvl="1" marL="1000125" indent="-428625" algn="just" defTabSz="457200">
              <a:buSzPct val="43000"/>
              <a:buBlip>
                <a:blip r:embed="rId2"/>
              </a:buBlip>
              <a:defRPr b="0" sz="1900">
                <a:solidFill>
                  <a:srgbClr val="E8BB25"/>
                </a:solidFill>
                <a:latin typeface="Chalkduster"/>
                <a:ea typeface="Chalkduster"/>
                <a:cs typeface="Chalkduster"/>
                <a:sym typeface="Chalkduster"/>
              </a:defRPr>
            </a:pPr>
            <a:r>
              <a:t>Para referir fuentes, existen varios sistemas de referencia. ¿Cuál debemos emplear? Empleemos el que nos indiquen y, en caso de que no se nos solicitara expresamente el uso de un sistema de referencias en especial, optemos por uno y seamos consistentes en su uso a lo largo de nuestro trabajo. Es decir, no mezclemos un sistema con otro.</a:t>
            </a:r>
          </a:p>
        </p:txBody>
      </p:sp>
      <p:sp>
        <p:nvSpPr>
          <p:cNvPr id="183" name="https://sites.google.com/site/redaccionavanzada2013/22"/>
          <p:cNvSpPr txBox="1"/>
          <p:nvPr/>
        </p:nvSpPr>
        <p:spPr>
          <a:xfrm>
            <a:off x="6125925" y="9253212"/>
            <a:ext cx="6163150" cy="3911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500">
                <a:latin typeface="Chalkduster"/>
                <a:ea typeface="Chalkduster"/>
                <a:cs typeface="Chalkduster"/>
                <a:sym typeface="Chalkduster"/>
              </a:defRPr>
            </a:lvl1pPr>
          </a:lstStyle>
          <a:p>
            <a:pPr/>
            <a:r>
              <a:t>https://sites.google.com/site/redaccionavanzada2013/22</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