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80" r:id="rId3"/>
    <p:sldId id="265" r:id="rId4"/>
    <p:sldId id="270" r:id="rId5"/>
    <p:sldId id="272" r:id="rId6"/>
    <p:sldId id="271" r:id="rId7"/>
    <p:sldId id="273" r:id="rId8"/>
    <p:sldId id="274" r:id="rId9"/>
    <p:sldId id="275" r:id="rId10"/>
    <p:sldId id="276" r:id="rId11"/>
    <p:sldId id="277" r:id="rId12"/>
    <p:sldId id="278" r:id="rId13"/>
    <p:sldId id="279" r:id="rId14"/>
    <p:sldId id="281" r:id="rId15"/>
  </p:sldIdLst>
  <p:sldSz cx="9144000" cy="6858000" type="screen4x3"/>
  <p:notesSz cx="70104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83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8313"/>
          </a:xfrm>
          <a:prstGeom prst="rect">
            <a:avLst/>
          </a:prstGeom>
        </p:spPr>
        <p:txBody>
          <a:bodyPr vert="horz" lIns="91440" tIns="45720" rIns="91440" bIns="45720" rtlCol="0"/>
          <a:lstStyle>
            <a:lvl1pPr algn="r">
              <a:defRPr sz="1200"/>
            </a:lvl1pPr>
          </a:lstStyle>
          <a:p>
            <a:fld id="{904C7E10-770B-41D4-BE36-9066DADF2589}" type="datetimeFigureOut">
              <a:rPr lang="en-US" smtClean="0"/>
              <a:pPr/>
              <a:t>4/5/2018</a:t>
            </a:fld>
            <a:endParaRPr lang="en-US"/>
          </a:p>
        </p:txBody>
      </p:sp>
      <p:sp>
        <p:nvSpPr>
          <p:cNvPr id="4" name="Footer Placeholder 3"/>
          <p:cNvSpPr>
            <a:spLocks noGrp="1"/>
          </p:cNvSpPr>
          <p:nvPr>
            <p:ph type="ftr" sz="quarter" idx="2"/>
          </p:nvPr>
        </p:nvSpPr>
        <p:spPr>
          <a:xfrm>
            <a:off x="0" y="8902700"/>
            <a:ext cx="3038475" cy="46831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902700"/>
            <a:ext cx="3038475" cy="468313"/>
          </a:xfrm>
          <a:prstGeom prst="rect">
            <a:avLst/>
          </a:prstGeom>
        </p:spPr>
        <p:txBody>
          <a:bodyPr vert="horz" lIns="91440" tIns="45720" rIns="91440" bIns="45720" rtlCol="0" anchor="b"/>
          <a:lstStyle>
            <a:lvl1pPr algn="r">
              <a:defRPr sz="1200"/>
            </a:lvl1pPr>
          </a:lstStyle>
          <a:p>
            <a:fld id="{0D7F7710-4808-4C44-981F-005AC4F65CF8}" type="slidenum">
              <a:rPr lang="en-US" smtClean="0"/>
              <a:pPr/>
              <a:t>‹#›</a:t>
            </a:fld>
            <a:endParaRPr lang="en-US"/>
          </a:p>
        </p:txBody>
      </p:sp>
    </p:spTree>
    <p:extLst>
      <p:ext uri="{BB962C8B-B14F-4D97-AF65-F5344CB8AC3E}">
        <p14:creationId xmlns="" xmlns:p14="http://schemas.microsoft.com/office/powerpoint/2010/main" val="34762590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8630"/>
          </a:xfrm>
          <a:prstGeom prst="rect">
            <a:avLst/>
          </a:prstGeom>
        </p:spPr>
        <p:txBody>
          <a:bodyPr vert="horz" lIns="93616" tIns="46808" rIns="93616" bIns="46808" rtlCol="0"/>
          <a:lstStyle>
            <a:lvl1pPr algn="l">
              <a:defRPr sz="1200"/>
            </a:lvl1pPr>
          </a:lstStyle>
          <a:p>
            <a:endParaRPr lang="en-US"/>
          </a:p>
        </p:txBody>
      </p:sp>
      <p:sp>
        <p:nvSpPr>
          <p:cNvPr id="3" name="Date Placeholder 2"/>
          <p:cNvSpPr>
            <a:spLocks noGrp="1"/>
          </p:cNvSpPr>
          <p:nvPr>
            <p:ph type="dt" idx="1"/>
          </p:nvPr>
        </p:nvSpPr>
        <p:spPr>
          <a:xfrm>
            <a:off x="3970938" y="0"/>
            <a:ext cx="3037840" cy="468630"/>
          </a:xfrm>
          <a:prstGeom prst="rect">
            <a:avLst/>
          </a:prstGeom>
        </p:spPr>
        <p:txBody>
          <a:bodyPr vert="horz" lIns="93616" tIns="46808" rIns="93616" bIns="46808" rtlCol="0"/>
          <a:lstStyle>
            <a:lvl1pPr algn="r">
              <a:defRPr sz="1200"/>
            </a:lvl1pPr>
          </a:lstStyle>
          <a:p>
            <a:fld id="{74C88FC9-998E-4050-8995-CDFBC81B7FEF}" type="datetimeFigureOut">
              <a:rPr lang="en-US" smtClean="0"/>
              <a:pPr/>
              <a:t>4/5/2018</a:t>
            </a:fld>
            <a:endParaRPr lang="en-US"/>
          </a:p>
        </p:txBody>
      </p:sp>
      <p:sp>
        <p:nvSpPr>
          <p:cNvPr id="4" name="Slide Image Placeholder 3"/>
          <p:cNvSpPr>
            <a:spLocks noGrp="1" noRot="1" noChangeAspect="1"/>
          </p:cNvSpPr>
          <p:nvPr>
            <p:ph type="sldImg" idx="2"/>
          </p:nvPr>
        </p:nvSpPr>
        <p:spPr>
          <a:xfrm>
            <a:off x="1162050" y="703263"/>
            <a:ext cx="4686300" cy="3514725"/>
          </a:xfrm>
          <a:prstGeom prst="rect">
            <a:avLst/>
          </a:prstGeom>
          <a:noFill/>
          <a:ln w="12700">
            <a:solidFill>
              <a:prstClr val="black"/>
            </a:solidFill>
          </a:ln>
        </p:spPr>
        <p:txBody>
          <a:bodyPr vert="horz" lIns="93616" tIns="46808" rIns="93616" bIns="46808" rtlCol="0" anchor="ctr"/>
          <a:lstStyle/>
          <a:p>
            <a:endParaRPr lang="en-US"/>
          </a:p>
        </p:txBody>
      </p:sp>
      <p:sp>
        <p:nvSpPr>
          <p:cNvPr id="5" name="Notes Placeholder 4"/>
          <p:cNvSpPr>
            <a:spLocks noGrp="1"/>
          </p:cNvSpPr>
          <p:nvPr>
            <p:ph type="body" sz="quarter" idx="3"/>
          </p:nvPr>
        </p:nvSpPr>
        <p:spPr>
          <a:xfrm>
            <a:off x="701040" y="4451985"/>
            <a:ext cx="5608320" cy="4217670"/>
          </a:xfrm>
          <a:prstGeom prst="rect">
            <a:avLst/>
          </a:prstGeom>
        </p:spPr>
        <p:txBody>
          <a:bodyPr vert="horz" lIns="93616" tIns="46808" rIns="93616" bIns="4680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3"/>
            <a:ext cx="3037840" cy="468630"/>
          </a:xfrm>
          <a:prstGeom prst="rect">
            <a:avLst/>
          </a:prstGeom>
        </p:spPr>
        <p:txBody>
          <a:bodyPr vert="horz" lIns="93616" tIns="46808" rIns="93616" bIns="46808"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902343"/>
            <a:ext cx="3037840" cy="468630"/>
          </a:xfrm>
          <a:prstGeom prst="rect">
            <a:avLst/>
          </a:prstGeom>
        </p:spPr>
        <p:txBody>
          <a:bodyPr vert="horz" lIns="93616" tIns="46808" rIns="93616" bIns="46808" rtlCol="0" anchor="b"/>
          <a:lstStyle>
            <a:lvl1pPr algn="r">
              <a:defRPr sz="1200"/>
            </a:lvl1pPr>
          </a:lstStyle>
          <a:p>
            <a:fld id="{B1592305-7CE4-47AA-9A7E-0FA34748F225}" type="slidenum">
              <a:rPr lang="en-US" smtClean="0"/>
              <a:pPr/>
              <a:t>‹#›</a:t>
            </a:fld>
            <a:endParaRPr lang="en-US"/>
          </a:p>
        </p:txBody>
      </p:sp>
    </p:spTree>
    <p:extLst>
      <p:ext uri="{BB962C8B-B14F-4D97-AF65-F5344CB8AC3E}">
        <p14:creationId xmlns="" xmlns:p14="http://schemas.microsoft.com/office/powerpoint/2010/main" val="3979765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C2787E-5FD9-46F1-A275-EE1EFDEF8490}"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 xmlns:p14="http://schemas.microsoft.com/office/powerpoint/2010/main" val="2246875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C2787E-5FD9-46F1-A275-EE1EFDEF8490}"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 xmlns:p14="http://schemas.microsoft.com/office/powerpoint/2010/main" val="334354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C2787E-5FD9-46F1-A275-EE1EFDEF8490}"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 xmlns:p14="http://schemas.microsoft.com/office/powerpoint/2010/main" val="2048895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C2787E-5FD9-46F1-A275-EE1EFDEF8490}"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 xmlns:p14="http://schemas.microsoft.com/office/powerpoint/2010/main" val="1233340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C2787E-5FD9-46F1-A275-EE1EFDEF8490}"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 xmlns:p14="http://schemas.microsoft.com/office/powerpoint/2010/main" val="2387035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C2787E-5FD9-46F1-A275-EE1EFDEF8490}" type="datetimeFigureOut">
              <a:rPr lang="en-US" smtClean="0"/>
              <a:pPr/>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 xmlns:p14="http://schemas.microsoft.com/office/powerpoint/2010/main" val="560601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C2787E-5FD9-46F1-A275-EE1EFDEF8490}" type="datetimeFigureOut">
              <a:rPr lang="en-US" smtClean="0"/>
              <a:pPr/>
              <a:t>4/5/2018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 xmlns:p14="http://schemas.microsoft.com/office/powerpoint/2010/main" val="188927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C2787E-5FD9-46F1-A275-EE1EFDEF8490}" type="datetimeFigureOut">
              <a:rPr lang="en-US" smtClean="0"/>
              <a:pPr/>
              <a:t>4/5/2018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 xmlns:p14="http://schemas.microsoft.com/office/powerpoint/2010/main" val="3977571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C2787E-5FD9-46F1-A275-EE1EFDEF8490}" type="datetimeFigureOut">
              <a:rPr lang="en-US" smtClean="0"/>
              <a:pPr/>
              <a:t>4/5/2018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 xmlns:p14="http://schemas.microsoft.com/office/powerpoint/2010/main" val="2916674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C2787E-5FD9-46F1-A275-EE1EFDEF8490}" type="datetimeFigureOut">
              <a:rPr lang="en-US" smtClean="0"/>
              <a:pPr/>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 xmlns:p14="http://schemas.microsoft.com/office/powerpoint/2010/main" val="1281119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C2787E-5FD9-46F1-A275-EE1EFDEF8490}" type="datetimeFigureOut">
              <a:rPr lang="en-US" smtClean="0"/>
              <a:pPr/>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 xmlns:p14="http://schemas.microsoft.com/office/powerpoint/2010/main" val="2593130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C2787E-5FD9-46F1-A275-EE1EFDEF8490}" type="datetimeFigureOut">
              <a:rPr lang="en-US" smtClean="0"/>
              <a:pPr/>
              <a:t>4/5/2018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A51937-32CB-4BCF-AD86-9997CD9CE952}" type="slidenum">
              <a:rPr lang="en-US" smtClean="0"/>
              <a:pPr/>
              <a:t>‹#›</a:t>
            </a:fld>
            <a:endParaRPr lang="en-US"/>
          </a:p>
        </p:txBody>
      </p:sp>
    </p:spTree>
    <p:extLst>
      <p:ext uri="{BB962C8B-B14F-4D97-AF65-F5344CB8AC3E}">
        <p14:creationId xmlns="" xmlns:p14="http://schemas.microsoft.com/office/powerpoint/2010/main" val="346355811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7" name="TextBox 6"/>
          <p:cNvSpPr txBox="1"/>
          <p:nvPr/>
        </p:nvSpPr>
        <p:spPr>
          <a:xfrm>
            <a:off x="5539285" y="3733800"/>
            <a:ext cx="3249608" cy="2554545"/>
          </a:xfrm>
          <a:prstGeom prst="rect">
            <a:avLst/>
          </a:prstGeom>
          <a:noFill/>
        </p:spPr>
        <p:txBody>
          <a:bodyPr wrap="none" rtlCol="0">
            <a:spAutoFit/>
          </a:bodyPr>
          <a:lstStyle/>
          <a:p>
            <a:pPr algn="ctr"/>
            <a:r>
              <a:rPr lang="en-US" sz="4000" dirty="0" smtClean="0">
                <a:solidFill>
                  <a:srgbClr val="FF0000"/>
                </a:solidFill>
                <a:effectLst>
                  <a:outerShdw blurRad="38100" dist="38100" dir="2700000" algn="tl">
                    <a:srgbClr val="000000">
                      <a:alpha val="43137"/>
                    </a:srgbClr>
                  </a:outerShdw>
                </a:effectLst>
              </a:rPr>
              <a:t>Your Mission: </a:t>
            </a:r>
          </a:p>
          <a:p>
            <a:pPr algn="ctr"/>
            <a:r>
              <a:rPr lang="en-US" sz="4000" dirty="0" smtClean="0">
                <a:solidFill>
                  <a:srgbClr val="FF0000"/>
                </a:solidFill>
                <a:effectLst>
                  <a:outerShdw blurRad="38100" dist="38100" dir="2700000" algn="tl">
                    <a:srgbClr val="000000">
                      <a:alpha val="43137"/>
                    </a:srgbClr>
                  </a:outerShdw>
                </a:effectLst>
              </a:rPr>
              <a:t>Understanding</a:t>
            </a:r>
          </a:p>
          <a:p>
            <a:pPr algn="ctr"/>
            <a:r>
              <a:rPr lang="en-US" sz="4000" dirty="0" smtClean="0">
                <a:solidFill>
                  <a:srgbClr val="FF0000"/>
                </a:solidFill>
                <a:effectLst>
                  <a:outerShdw blurRad="38100" dist="38100" dir="2700000" algn="tl">
                    <a:srgbClr val="000000">
                      <a:alpha val="43137"/>
                    </a:srgbClr>
                  </a:outerShdw>
                </a:effectLst>
              </a:rPr>
              <a:t>God’s Personal</a:t>
            </a:r>
          </a:p>
          <a:p>
            <a:pPr algn="ctr"/>
            <a:r>
              <a:rPr lang="en-US" sz="4000" smtClean="0">
                <a:solidFill>
                  <a:srgbClr val="FF0000"/>
                </a:solidFill>
                <a:effectLst>
                  <a:outerShdw blurRad="38100" dist="38100" dir="2700000" algn="tl">
                    <a:srgbClr val="000000">
                      <a:alpha val="43137"/>
                    </a:srgbClr>
                  </a:outerShdw>
                </a:effectLst>
              </a:rPr>
              <a:t>Call</a:t>
            </a:r>
            <a:endParaRPr lang="en-US" sz="4000" dirty="0">
              <a:solidFill>
                <a:srgbClr val="FF0000"/>
              </a:solidFill>
              <a:effectLst>
                <a:outerShdw blurRad="38100" dist="38100" dir="2700000" algn="tl">
                  <a:srgbClr val="000000">
                    <a:alpha val="43137"/>
                  </a:srgbClr>
                </a:outerShdw>
              </a:effectLst>
            </a:endParaRPr>
          </a:p>
        </p:txBody>
      </p:sp>
      <p:sp>
        <p:nvSpPr>
          <p:cNvPr id="5" name="TextBox 4"/>
          <p:cNvSpPr txBox="1"/>
          <p:nvPr/>
        </p:nvSpPr>
        <p:spPr>
          <a:xfrm>
            <a:off x="2590800" y="228600"/>
            <a:ext cx="3674404" cy="1077218"/>
          </a:xfrm>
          <a:prstGeom prst="rect">
            <a:avLst/>
          </a:prstGeom>
          <a:noFill/>
        </p:spPr>
        <p:txBody>
          <a:bodyPr wrap="none" rtlCol="0">
            <a:spAutoFit/>
          </a:bodyPr>
          <a:lstStyle/>
          <a:p>
            <a:r>
              <a:rPr lang="en-US" sz="3200" b="1" dirty="0" smtClean="0">
                <a:solidFill>
                  <a:srgbClr val="FF0000"/>
                </a:solidFill>
              </a:rPr>
              <a:t>Learning To Lead</a:t>
            </a:r>
          </a:p>
          <a:p>
            <a:r>
              <a:rPr lang="en-US" sz="3200" b="1" dirty="0">
                <a:solidFill>
                  <a:srgbClr val="FF0000"/>
                </a:solidFill>
              </a:rPr>
              <a:t>	</a:t>
            </a:r>
            <a:r>
              <a:rPr lang="en-US" sz="3200" b="1" dirty="0" smtClean="0">
                <a:solidFill>
                  <a:srgbClr val="FF0000"/>
                </a:solidFill>
              </a:rPr>
              <a:t>	Session 5</a:t>
            </a:r>
            <a:r>
              <a:rPr lang="en-US" b="1" dirty="0" smtClean="0"/>
              <a:t>)</a:t>
            </a:r>
            <a:endParaRPr lang="en-US" b="1" dirty="0"/>
          </a:p>
        </p:txBody>
      </p:sp>
    </p:spTree>
    <p:extLst>
      <p:ext uri="{BB962C8B-B14F-4D97-AF65-F5344CB8AC3E}">
        <p14:creationId xmlns="" xmlns:p14="http://schemas.microsoft.com/office/powerpoint/2010/main" val="1484128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838200"/>
            <a:ext cx="8305800" cy="3539430"/>
          </a:xfrm>
          <a:prstGeom prst="rect">
            <a:avLst/>
          </a:prstGeom>
          <a:noFill/>
        </p:spPr>
        <p:txBody>
          <a:bodyPr wrap="square" rtlCol="0">
            <a:spAutoFit/>
          </a:bodyPr>
          <a:lstStyle/>
          <a:p>
            <a:r>
              <a:rPr lang="en-US" sz="2800" dirty="0">
                <a:effectLst>
                  <a:outerShdw blurRad="38100" dist="38100" dir="2700000" algn="tl">
                    <a:srgbClr val="000000">
                      <a:alpha val="43137"/>
                    </a:srgbClr>
                  </a:outerShdw>
                </a:effectLst>
              </a:rPr>
              <a:t>a</a:t>
            </a:r>
            <a:r>
              <a:rPr lang="en-US" sz="2800" dirty="0" smtClean="0">
                <a:effectLst>
                  <a:outerShdw blurRad="38100" dist="38100" dir="2700000" algn="tl">
                    <a:srgbClr val="000000">
                      <a:alpha val="43137"/>
                    </a:srgbClr>
                  </a:outerShdw>
                </a:effectLst>
              </a:rPr>
              <a:t>daptable	articulate	artistic	clever </a:t>
            </a:r>
          </a:p>
          <a:p>
            <a:r>
              <a:rPr lang="en-US" sz="2800" dirty="0" smtClean="0">
                <a:effectLst>
                  <a:outerShdw blurRad="38100" dist="38100" dir="2700000" algn="tl">
                    <a:srgbClr val="000000">
                      <a:alpha val="43137"/>
                    </a:srgbClr>
                  </a:outerShdw>
                </a:effectLst>
              </a:rPr>
              <a:t>communicator  confident   diplomatic    energetic    entertaining    generous    grateful    hard-working    imaginative    insightful    intelligent    kind    leader    open-minded    optimistic    reliable    philosophical    poetical    sincere    skillful    spiritual    teacher    teachable    trustworthy    understanding    visionary </a:t>
            </a:r>
            <a:r>
              <a:rPr lang="en-US" sz="2800" dirty="0" smtClean="0"/>
              <a:t>	</a:t>
            </a:r>
            <a:endParaRPr lang="en-US" sz="2800" dirty="0"/>
          </a:p>
        </p:txBody>
      </p:sp>
    </p:spTree>
    <p:extLst>
      <p:ext uri="{BB962C8B-B14F-4D97-AF65-F5344CB8AC3E}">
        <p14:creationId xmlns="" xmlns:p14="http://schemas.microsoft.com/office/powerpoint/2010/main" val="4102755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81000"/>
            <a:ext cx="8458200" cy="5509200"/>
          </a:xfrm>
          <a:prstGeom prst="rect">
            <a:avLst/>
          </a:prstGeom>
          <a:noFill/>
        </p:spPr>
        <p:txBody>
          <a:bodyPr wrap="square" rtlCol="0">
            <a:spAutoFit/>
          </a:bodyPr>
          <a:lstStyle/>
          <a:p>
            <a:r>
              <a:rPr lang="en-US" sz="3600" dirty="0" smtClean="0">
                <a:effectLst>
                  <a:outerShdw blurRad="38100" dist="38100" dir="2700000" algn="tl">
                    <a:srgbClr val="000000">
                      <a:alpha val="43137"/>
                    </a:srgbClr>
                  </a:outerShdw>
                </a:effectLst>
              </a:rPr>
              <a:t>Your Personal Mission Statement </a:t>
            </a:r>
          </a:p>
          <a:p>
            <a:r>
              <a:rPr lang="en-US" sz="36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Bible Study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Values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People you admire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Personal strengths and gifts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God-Given Vision</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Vision is the ability to see a preferable 			future.  This is the heartbeat of a personal 			mission statement.  Vision involves your 			passion.  The following statements will help 			get at the vision God has given you for your 			life. </a:t>
            </a:r>
            <a:endParaRPr lang="en-US" sz="3600" dirty="0">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757929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001000" cy="6555641"/>
          </a:xfrm>
          <a:prstGeom prst="rect">
            <a:avLst/>
          </a:prstGeom>
          <a:noFill/>
        </p:spPr>
        <p:txBody>
          <a:bodyPr wrap="square" rtlCol="0">
            <a:spAutoFit/>
          </a:bodyPr>
          <a:lstStyle/>
          <a:p>
            <a:r>
              <a:rPr lang="en-US" sz="2800" dirty="0" smtClean="0">
                <a:effectLst>
                  <a:outerShdw blurRad="38100" dist="38100" dir="2700000" algn="tl">
                    <a:srgbClr val="000000">
                      <a:alpha val="43137"/>
                    </a:srgbClr>
                  </a:outerShdw>
                </a:effectLst>
              </a:rPr>
              <a:t>The qualities I most admire and would like God to work in my life are: _____________________  Why? </a:t>
            </a:r>
          </a:p>
          <a:p>
            <a:endParaRPr lang="en-US" sz="2800" dirty="0">
              <a:effectLst>
                <a:outerShdw blurRad="38100" dist="38100" dir="2700000" algn="tl">
                  <a:srgbClr val="000000">
                    <a:alpha val="43137"/>
                  </a:srgbClr>
                </a:outerShdw>
              </a:effectLst>
            </a:endParaRPr>
          </a:p>
          <a:p>
            <a:r>
              <a:rPr lang="en-US" sz="2800" dirty="0" smtClean="0">
                <a:effectLst>
                  <a:outerShdw blurRad="38100" dist="38100" dir="2700000" algn="tl">
                    <a:srgbClr val="000000">
                      <a:alpha val="43137"/>
                    </a:srgbClr>
                  </a:outerShdw>
                </a:effectLst>
              </a:rPr>
              <a:t>People who know me well believe I am most used by God when I am involved in _______________  Why? </a:t>
            </a:r>
          </a:p>
          <a:p>
            <a:endParaRPr lang="en-US" sz="2800" dirty="0">
              <a:effectLst>
                <a:outerShdw blurRad="38100" dist="38100" dir="2700000" algn="tl">
                  <a:srgbClr val="000000">
                    <a:alpha val="43137"/>
                  </a:srgbClr>
                </a:outerShdw>
              </a:effectLst>
            </a:endParaRPr>
          </a:p>
          <a:p>
            <a:r>
              <a:rPr lang="en-US" sz="2800" dirty="0" smtClean="0">
                <a:effectLst>
                  <a:outerShdw blurRad="38100" dist="38100" dir="2700000" algn="tl">
                    <a:srgbClr val="000000">
                      <a:alpha val="43137"/>
                    </a:srgbClr>
                  </a:outerShdw>
                </a:effectLst>
              </a:rPr>
              <a:t>The activities of my life that most contribute to the kingdom of God are: _____________________  Why? </a:t>
            </a:r>
          </a:p>
          <a:p>
            <a:endParaRPr lang="en-US" sz="2800" dirty="0">
              <a:effectLst>
                <a:outerShdw blurRad="38100" dist="38100" dir="2700000" algn="tl">
                  <a:srgbClr val="000000">
                    <a:alpha val="43137"/>
                  </a:srgbClr>
                </a:outerShdw>
              </a:effectLst>
            </a:endParaRPr>
          </a:p>
          <a:p>
            <a:r>
              <a:rPr lang="en-US" sz="2800" dirty="0" smtClean="0">
                <a:effectLst>
                  <a:outerShdw blurRad="38100" dist="38100" dir="2700000" algn="tl">
                    <a:srgbClr val="000000">
                      <a:alpha val="43137"/>
                    </a:srgbClr>
                  </a:outerShdw>
                </a:effectLst>
              </a:rPr>
              <a:t>When I hear about passion, the thing that immediately comes to mind is: _____________  Why?</a:t>
            </a:r>
          </a:p>
          <a:p>
            <a:endParaRPr lang="en-US" sz="2800" dirty="0">
              <a:effectLst>
                <a:outerShdw blurRad="38100" dist="38100" dir="2700000" algn="tl">
                  <a:srgbClr val="000000">
                    <a:alpha val="43137"/>
                  </a:srgbClr>
                </a:outerShdw>
              </a:effectLst>
            </a:endParaRPr>
          </a:p>
          <a:p>
            <a:r>
              <a:rPr lang="en-US" sz="2800" dirty="0" smtClean="0">
                <a:effectLst>
                  <a:outerShdw blurRad="38100" dist="38100" dir="2700000" algn="tl">
                    <a:srgbClr val="000000">
                      <a:alpha val="43137"/>
                    </a:srgbClr>
                  </a:outerShdw>
                </a:effectLst>
              </a:rPr>
              <a:t>If I knew I could not fail, in my lifetime I would like to do the following for the glory of God:</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___________________________________</a:t>
            </a:r>
            <a:endParaRPr lang="en-US" sz="2800" dirty="0">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1447633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914400"/>
            <a:ext cx="8147743" cy="3539430"/>
          </a:xfrm>
          <a:prstGeom prst="rect">
            <a:avLst/>
          </a:prstGeom>
          <a:noFill/>
        </p:spPr>
        <p:txBody>
          <a:bodyPr wrap="none" rtlCol="0">
            <a:spAutoFit/>
          </a:bodyPr>
          <a:lstStyle/>
          <a:p>
            <a:r>
              <a:rPr lang="en-US" sz="3200" dirty="0" smtClean="0"/>
              <a:t>Personal Mission Statement </a:t>
            </a:r>
          </a:p>
          <a:p>
            <a:endParaRPr lang="en-US" sz="3200" dirty="0"/>
          </a:p>
          <a:p>
            <a:r>
              <a:rPr lang="en-US" sz="3200" dirty="0" smtClean="0"/>
              <a:t>By God’s Grace I am….. </a:t>
            </a:r>
          </a:p>
          <a:p>
            <a:endParaRPr lang="en-US" sz="3200" dirty="0"/>
          </a:p>
          <a:p>
            <a:r>
              <a:rPr lang="en-US" sz="3200" dirty="0" smtClean="0"/>
              <a:t>He has called me to become…. </a:t>
            </a:r>
          </a:p>
          <a:p>
            <a:endParaRPr lang="en-US" sz="3200" dirty="0"/>
          </a:p>
          <a:p>
            <a:r>
              <a:rPr lang="en-US" sz="3200" dirty="0" smtClean="0"/>
              <a:t>And he has called me to serve his kingdom by….</a:t>
            </a:r>
            <a:endParaRPr lang="en-US" sz="3200" dirty="0"/>
          </a:p>
        </p:txBody>
      </p:sp>
    </p:spTree>
    <p:extLst>
      <p:ext uri="{BB962C8B-B14F-4D97-AF65-F5344CB8AC3E}">
        <p14:creationId xmlns="" xmlns:p14="http://schemas.microsoft.com/office/powerpoint/2010/main" val="3831936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219200" y="762000"/>
            <a:ext cx="6019800" cy="5791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pic>
        <p:nvPicPr>
          <p:cNvPr id="1029" name="Picture 5" descr="http://clipartix.com/wp-content/uploads/2016/05/Clipart-stick-figure-walking.png"/>
          <p:cNvPicPr>
            <a:picLocks noChangeAspect="1" noChangeArrowheads="1"/>
          </p:cNvPicPr>
          <p:nvPr/>
        </p:nvPicPr>
        <p:blipFill>
          <a:blip r:embed="rId2" cstate="print"/>
          <a:srcRect/>
          <a:stretch>
            <a:fillRect/>
          </a:stretch>
        </p:blipFill>
        <p:spPr bwMode="auto">
          <a:xfrm>
            <a:off x="1371600" y="3962400"/>
            <a:ext cx="818033" cy="1433208"/>
          </a:xfrm>
          <a:prstGeom prst="rect">
            <a:avLst/>
          </a:prstGeom>
          <a:noFill/>
        </p:spPr>
      </p:pic>
      <p:pic>
        <p:nvPicPr>
          <p:cNvPr id="1031" name="Picture 7" descr="http://open.lib.umn.edu/organizationalbehavior/wp-content/uploads/sites/197/2016/11/e9888520a7799461ac9e2a38869a3b2c.jpg"/>
          <p:cNvPicPr>
            <a:picLocks noChangeAspect="1" noChangeArrowheads="1"/>
          </p:cNvPicPr>
          <p:nvPr/>
        </p:nvPicPr>
        <p:blipFill>
          <a:blip r:embed="rId3" cstate="print"/>
          <a:srcRect/>
          <a:stretch>
            <a:fillRect/>
          </a:stretch>
        </p:blipFill>
        <p:spPr bwMode="auto">
          <a:xfrm>
            <a:off x="2493334" y="2971800"/>
            <a:ext cx="2622698" cy="3048000"/>
          </a:xfrm>
          <a:prstGeom prst="rect">
            <a:avLst/>
          </a:prstGeom>
          <a:noFill/>
        </p:spPr>
      </p:pic>
      <p:pic>
        <p:nvPicPr>
          <p:cNvPr id="1033" name="Picture 9" descr="http://www.futurist.com/wp-content/uploads/2015/07/4-Star-to-Steer-By-1024x768.jpg"/>
          <p:cNvPicPr>
            <a:picLocks noChangeAspect="1" noChangeArrowheads="1"/>
          </p:cNvPicPr>
          <p:nvPr/>
        </p:nvPicPr>
        <p:blipFill>
          <a:blip r:embed="rId4" cstate="print"/>
          <a:srcRect l="18750" t="7143" r="16964" b="10714"/>
          <a:stretch>
            <a:fillRect/>
          </a:stretch>
        </p:blipFill>
        <p:spPr bwMode="auto">
          <a:xfrm>
            <a:off x="6477000" y="1676400"/>
            <a:ext cx="1600200" cy="1533525"/>
          </a:xfrm>
          <a:prstGeom prst="rect">
            <a:avLst/>
          </a:prstGeom>
          <a:noFill/>
        </p:spPr>
      </p:pic>
      <p:sp>
        <p:nvSpPr>
          <p:cNvPr id="10" name="Bent-Up Arrow 9"/>
          <p:cNvSpPr/>
          <p:nvPr/>
        </p:nvSpPr>
        <p:spPr>
          <a:xfrm>
            <a:off x="5105400" y="3124200"/>
            <a:ext cx="2514600" cy="685800"/>
          </a:xfrm>
          <a:prstGeom prst="ben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Callout 7"/>
          <p:cNvSpPr/>
          <p:nvPr/>
        </p:nvSpPr>
        <p:spPr>
          <a:xfrm>
            <a:off x="7543800" y="3048000"/>
            <a:ext cx="1600200" cy="1066800"/>
          </a:xfrm>
          <a:prstGeom prst="right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Prayer and Planning</a:t>
            </a:r>
            <a:endParaRPr lang="en-US" dirty="0">
              <a:solidFill>
                <a:schemeClr val="bg1"/>
              </a:solidFill>
            </a:endParaRPr>
          </a:p>
        </p:txBody>
      </p:sp>
      <p:sp>
        <p:nvSpPr>
          <p:cNvPr id="9" name="TextBox 8"/>
          <p:cNvSpPr txBox="1"/>
          <p:nvPr/>
        </p:nvSpPr>
        <p:spPr>
          <a:xfrm>
            <a:off x="1295400" y="3581400"/>
            <a:ext cx="1143000" cy="369332"/>
          </a:xfrm>
          <a:prstGeom prst="rect">
            <a:avLst/>
          </a:prstGeom>
          <a:noFill/>
        </p:spPr>
        <p:txBody>
          <a:bodyPr wrap="square" rtlCol="0">
            <a:spAutoFit/>
          </a:bodyPr>
          <a:lstStyle/>
          <a:p>
            <a:r>
              <a:rPr lang="en-US" dirty="0" smtClean="0">
                <a:solidFill>
                  <a:schemeClr val="bg1"/>
                </a:solidFill>
              </a:rPr>
              <a:t>Leader </a:t>
            </a:r>
            <a:endParaRPr lang="en-US" dirty="0">
              <a:solidFill>
                <a:schemeClr val="bg1"/>
              </a:solidFill>
            </a:endParaRPr>
          </a:p>
        </p:txBody>
      </p:sp>
      <p:sp>
        <p:nvSpPr>
          <p:cNvPr id="11" name="TextBox 10"/>
          <p:cNvSpPr txBox="1"/>
          <p:nvPr/>
        </p:nvSpPr>
        <p:spPr>
          <a:xfrm>
            <a:off x="3276600" y="2743200"/>
            <a:ext cx="1143000" cy="369332"/>
          </a:xfrm>
          <a:prstGeom prst="rect">
            <a:avLst/>
          </a:prstGeom>
          <a:noFill/>
        </p:spPr>
        <p:txBody>
          <a:bodyPr wrap="square" rtlCol="0">
            <a:spAutoFit/>
          </a:bodyPr>
          <a:lstStyle/>
          <a:p>
            <a:r>
              <a:rPr lang="en-US" dirty="0" smtClean="0">
                <a:solidFill>
                  <a:schemeClr val="bg1"/>
                </a:solidFill>
              </a:rPr>
              <a:t>Culture </a:t>
            </a:r>
            <a:endParaRPr lang="en-US" dirty="0">
              <a:solidFill>
                <a:schemeClr val="bg1"/>
              </a:solidFill>
            </a:endParaRPr>
          </a:p>
        </p:txBody>
      </p:sp>
      <p:sp>
        <p:nvSpPr>
          <p:cNvPr id="12" name="TextBox 11"/>
          <p:cNvSpPr txBox="1"/>
          <p:nvPr/>
        </p:nvSpPr>
        <p:spPr>
          <a:xfrm>
            <a:off x="5562600" y="2590800"/>
            <a:ext cx="755335" cy="369332"/>
          </a:xfrm>
          <a:prstGeom prst="rect">
            <a:avLst/>
          </a:prstGeom>
          <a:noFill/>
        </p:spPr>
        <p:txBody>
          <a:bodyPr wrap="none" rtlCol="0">
            <a:spAutoFit/>
          </a:bodyPr>
          <a:lstStyle/>
          <a:p>
            <a:r>
              <a:rPr lang="en-US" dirty="0" smtClean="0">
                <a:solidFill>
                  <a:schemeClr val="bg1"/>
                </a:solidFill>
              </a:rPr>
              <a:t>Vision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219200" y="762000"/>
            <a:ext cx="6019800" cy="5791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pic>
        <p:nvPicPr>
          <p:cNvPr id="1029" name="Picture 5" descr="http://clipartix.com/wp-content/uploads/2016/05/Clipart-stick-figure-walking.png"/>
          <p:cNvPicPr>
            <a:picLocks noChangeAspect="1" noChangeArrowheads="1"/>
          </p:cNvPicPr>
          <p:nvPr/>
        </p:nvPicPr>
        <p:blipFill>
          <a:blip r:embed="rId2" cstate="print"/>
          <a:srcRect/>
          <a:stretch>
            <a:fillRect/>
          </a:stretch>
        </p:blipFill>
        <p:spPr bwMode="auto">
          <a:xfrm>
            <a:off x="1600200" y="3886200"/>
            <a:ext cx="818033" cy="1433208"/>
          </a:xfrm>
          <a:prstGeom prst="rect">
            <a:avLst/>
          </a:prstGeom>
          <a:noFill/>
        </p:spPr>
      </p:pic>
      <p:pic>
        <p:nvPicPr>
          <p:cNvPr id="1031" name="Picture 7" descr="http://open.lib.umn.edu/organizationalbehavior/wp-content/uploads/sites/197/2016/11/e9888520a7799461ac9e2a38869a3b2c.jpg"/>
          <p:cNvPicPr>
            <a:picLocks noChangeAspect="1" noChangeArrowheads="1"/>
          </p:cNvPicPr>
          <p:nvPr/>
        </p:nvPicPr>
        <p:blipFill>
          <a:blip r:embed="rId3" cstate="print"/>
          <a:srcRect/>
          <a:stretch>
            <a:fillRect/>
          </a:stretch>
        </p:blipFill>
        <p:spPr bwMode="auto">
          <a:xfrm>
            <a:off x="2667000" y="2971800"/>
            <a:ext cx="2622698" cy="3048000"/>
          </a:xfrm>
          <a:prstGeom prst="rect">
            <a:avLst/>
          </a:prstGeom>
          <a:noFill/>
        </p:spPr>
      </p:pic>
      <p:pic>
        <p:nvPicPr>
          <p:cNvPr id="1033" name="Picture 9" descr="http://www.futurist.com/wp-content/uploads/2015/07/4-Star-to-Steer-By-1024x768.jpg"/>
          <p:cNvPicPr>
            <a:picLocks noChangeAspect="1" noChangeArrowheads="1"/>
          </p:cNvPicPr>
          <p:nvPr/>
        </p:nvPicPr>
        <p:blipFill>
          <a:blip r:embed="rId4" cstate="print"/>
          <a:srcRect l="18750" t="7143" r="16964" b="10714"/>
          <a:stretch>
            <a:fillRect/>
          </a:stretch>
        </p:blipFill>
        <p:spPr bwMode="auto">
          <a:xfrm>
            <a:off x="6477000" y="1676400"/>
            <a:ext cx="1600200" cy="1533525"/>
          </a:xfrm>
          <a:prstGeom prst="rect">
            <a:avLst/>
          </a:prstGeom>
          <a:noFill/>
        </p:spPr>
      </p:pic>
      <p:sp>
        <p:nvSpPr>
          <p:cNvPr id="10" name="Bent-Up Arrow 9"/>
          <p:cNvSpPr/>
          <p:nvPr/>
        </p:nvSpPr>
        <p:spPr>
          <a:xfrm>
            <a:off x="5105400" y="3124200"/>
            <a:ext cx="2514600" cy="685800"/>
          </a:xfrm>
          <a:prstGeom prst="ben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Callout 7"/>
          <p:cNvSpPr/>
          <p:nvPr/>
        </p:nvSpPr>
        <p:spPr>
          <a:xfrm>
            <a:off x="7543800" y="3048000"/>
            <a:ext cx="1600200" cy="1066800"/>
          </a:xfrm>
          <a:prstGeom prst="right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Prayer and Planning</a:t>
            </a:r>
            <a:endParaRPr lang="en-US" dirty="0">
              <a:solidFill>
                <a:schemeClr val="bg1"/>
              </a:solidFill>
            </a:endParaRPr>
          </a:p>
        </p:txBody>
      </p:sp>
      <p:sp>
        <p:nvSpPr>
          <p:cNvPr id="9" name="TextBox 8"/>
          <p:cNvSpPr txBox="1"/>
          <p:nvPr/>
        </p:nvSpPr>
        <p:spPr>
          <a:xfrm>
            <a:off x="1295400" y="3581400"/>
            <a:ext cx="1143000" cy="369332"/>
          </a:xfrm>
          <a:prstGeom prst="rect">
            <a:avLst/>
          </a:prstGeom>
          <a:noFill/>
        </p:spPr>
        <p:txBody>
          <a:bodyPr wrap="square" rtlCol="0">
            <a:spAutoFit/>
          </a:bodyPr>
          <a:lstStyle/>
          <a:p>
            <a:r>
              <a:rPr lang="en-US" dirty="0" smtClean="0">
                <a:solidFill>
                  <a:schemeClr val="bg1"/>
                </a:solidFill>
              </a:rPr>
              <a:t>Leader </a:t>
            </a:r>
            <a:endParaRPr lang="en-US" dirty="0">
              <a:solidFill>
                <a:schemeClr val="bg1"/>
              </a:solidFill>
            </a:endParaRPr>
          </a:p>
        </p:txBody>
      </p:sp>
      <p:sp>
        <p:nvSpPr>
          <p:cNvPr id="11" name="TextBox 10"/>
          <p:cNvSpPr txBox="1"/>
          <p:nvPr/>
        </p:nvSpPr>
        <p:spPr>
          <a:xfrm>
            <a:off x="3276600" y="2743200"/>
            <a:ext cx="1143000" cy="369332"/>
          </a:xfrm>
          <a:prstGeom prst="rect">
            <a:avLst/>
          </a:prstGeom>
          <a:noFill/>
        </p:spPr>
        <p:txBody>
          <a:bodyPr wrap="square" rtlCol="0">
            <a:spAutoFit/>
          </a:bodyPr>
          <a:lstStyle/>
          <a:p>
            <a:r>
              <a:rPr lang="en-US" dirty="0" smtClean="0">
                <a:solidFill>
                  <a:schemeClr val="bg1"/>
                </a:solidFill>
              </a:rPr>
              <a:t>Culture </a:t>
            </a:r>
            <a:endParaRPr lang="en-US" dirty="0">
              <a:solidFill>
                <a:schemeClr val="bg1"/>
              </a:solidFill>
            </a:endParaRPr>
          </a:p>
        </p:txBody>
      </p:sp>
      <p:sp>
        <p:nvSpPr>
          <p:cNvPr id="12" name="TextBox 11"/>
          <p:cNvSpPr txBox="1"/>
          <p:nvPr/>
        </p:nvSpPr>
        <p:spPr>
          <a:xfrm>
            <a:off x="5562600" y="2590800"/>
            <a:ext cx="755335" cy="369332"/>
          </a:xfrm>
          <a:prstGeom prst="rect">
            <a:avLst/>
          </a:prstGeom>
          <a:noFill/>
        </p:spPr>
        <p:txBody>
          <a:bodyPr wrap="none" rtlCol="0">
            <a:spAutoFit/>
          </a:bodyPr>
          <a:lstStyle/>
          <a:p>
            <a:r>
              <a:rPr lang="en-US" dirty="0" smtClean="0">
                <a:solidFill>
                  <a:schemeClr val="bg1"/>
                </a:solidFill>
              </a:rPr>
              <a:t>Vision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8070" y="533400"/>
            <a:ext cx="8001000" cy="5632311"/>
          </a:xfrm>
          <a:prstGeom prst="rect">
            <a:avLst/>
          </a:prstGeom>
          <a:noFill/>
        </p:spPr>
        <p:txBody>
          <a:bodyPr wrap="square" rtlCol="0">
            <a:spAutoFit/>
          </a:bodyPr>
          <a:lstStyle/>
          <a:p>
            <a:r>
              <a:rPr lang="en-US" sz="4000" dirty="0" smtClean="0">
                <a:solidFill>
                  <a:srgbClr val="FFFF00"/>
                </a:solidFill>
              </a:rPr>
              <a:t>A leader, with all his plusses and minuses, strengths and weaknesses, interacts with a group of people to define the culture (the way things are done here) in order to develop a vision for a preferable future, and then provides the impetus for doing the actions necessary to bring about that future with plans and prayer. </a:t>
            </a:r>
            <a:endParaRPr lang="en-US" sz="4000" dirty="0">
              <a:solidFill>
                <a:srgbClr val="FFFF00"/>
              </a:solidFill>
            </a:endParaRPr>
          </a:p>
        </p:txBody>
      </p:sp>
    </p:spTree>
    <p:extLst>
      <p:ext uri="{BB962C8B-B14F-4D97-AF65-F5344CB8AC3E}">
        <p14:creationId xmlns="" xmlns:p14="http://schemas.microsoft.com/office/powerpoint/2010/main" val="1442722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81000"/>
            <a:ext cx="6609438" cy="6924973"/>
          </a:xfrm>
          <a:prstGeom prst="rect">
            <a:avLst/>
          </a:prstGeom>
          <a:noFill/>
        </p:spPr>
        <p:txBody>
          <a:bodyPr wrap="none" rtlCol="0">
            <a:spAutoFit/>
          </a:bodyPr>
          <a:lstStyle/>
          <a:p>
            <a:r>
              <a:rPr lang="en-US" sz="3600" dirty="0" smtClean="0">
                <a:effectLst>
                  <a:outerShdw blurRad="38100" dist="38100" dir="2700000" algn="tl">
                    <a:srgbClr val="000000">
                      <a:alpha val="43137"/>
                    </a:srgbClr>
                  </a:outerShdw>
                </a:effectLst>
              </a:rPr>
              <a:t>Your Personal Mission Statement </a:t>
            </a:r>
          </a:p>
          <a:p>
            <a:r>
              <a:rPr lang="en-US" sz="36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Bible Study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Jeremiah 1:5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Acts 13:36-41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Ephesians 2:10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Philippians 3:8-14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Matthew 28:19-20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Matthew 25: 26-28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Matthew 23:37-40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John 13:34-45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John 17:20-23</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Romans 15:6-7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2 Timothy 1:9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I Peter 2:1-5 </a:t>
            </a:r>
            <a:endParaRPr lang="en-US" sz="3600" dirty="0" smtClean="0">
              <a:effectLst>
                <a:outerShdw blurRad="38100" dist="38100" dir="2700000" algn="tl">
                  <a:srgbClr val="000000">
                    <a:alpha val="43137"/>
                  </a:srgbClr>
                </a:outerShdw>
              </a:effectLst>
            </a:endParaRPr>
          </a:p>
          <a:p>
            <a:endParaRPr lang="en-US" sz="3600" b="1" dirty="0">
              <a:solidFill>
                <a:schemeClr val="accent3">
                  <a:lumMod val="60000"/>
                  <a:lumOff val="40000"/>
                </a:schemeClr>
              </a:solidFill>
            </a:endParaRPr>
          </a:p>
        </p:txBody>
      </p:sp>
    </p:spTree>
    <p:extLst>
      <p:ext uri="{BB962C8B-B14F-4D97-AF65-F5344CB8AC3E}">
        <p14:creationId xmlns="" xmlns:p14="http://schemas.microsoft.com/office/powerpoint/2010/main" val="1825888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81000"/>
            <a:ext cx="8458200" cy="3785652"/>
          </a:xfrm>
          <a:prstGeom prst="rect">
            <a:avLst/>
          </a:prstGeom>
          <a:noFill/>
        </p:spPr>
        <p:txBody>
          <a:bodyPr wrap="square" rtlCol="0">
            <a:spAutoFit/>
          </a:bodyPr>
          <a:lstStyle/>
          <a:p>
            <a:r>
              <a:rPr lang="en-US" sz="3600" dirty="0" smtClean="0">
                <a:effectLst>
                  <a:outerShdw blurRad="38100" dist="38100" dir="2700000" algn="tl">
                    <a:srgbClr val="000000">
                      <a:alpha val="43137"/>
                    </a:srgbClr>
                  </a:outerShdw>
                </a:effectLst>
              </a:rPr>
              <a:t>Your Personal Mission Statement </a:t>
            </a:r>
          </a:p>
          <a:p>
            <a:r>
              <a:rPr lang="en-US" sz="36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Bible Study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Values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Values are those things that we believe are 		important.  As you think and pray about 			how God has “wired” you, list four values 			that are vitally important to you and shape 		your decisions.</a:t>
            </a:r>
            <a:endParaRPr lang="en-US" sz="3600" dirty="0">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3450774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990600"/>
            <a:ext cx="8267007" cy="1938992"/>
          </a:xfrm>
          <a:prstGeom prst="rect">
            <a:avLst/>
          </a:prstGeom>
          <a:noFill/>
        </p:spPr>
        <p:txBody>
          <a:bodyPr wrap="none" rtlCol="0">
            <a:spAutoFit/>
          </a:bodyPr>
          <a:lstStyle/>
          <a:p>
            <a:r>
              <a:rPr lang="en-US" sz="2400" dirty="0">
                <a:effectLst>
                  <a:outerShdw blurRad="38100" dist="38100" dir="2700000" algn="tl">
                    <a:srgbClr val="000000">
                      <a:alpha val="43137"/>
                    </a:srgbClr>
                  </a:outerShdw>
                </a:effectLst>
              </a:rPr>
              <a:t>h</a:t>
            </a:r>
            <a:r>
              <a:rPr lang="en-US" sz="2400" dirty="0" smtClean="0">
                <a:effectLst>
                  <a:outerShdw blurRad="38100" dist="38100" dir="2700000" algn="tl">
                    <a:srgbClr val="000000">
                      <a:alpha val="43137"/>
                    </a:srgbClr>
                  </a:outerShdw>
                </a:effectLst>
              </a:rPr>
              <a:t>ealth 	</a:t>
            </a:r>
            <a:r>
              <a:rPr lang="en-US" sz="2400" dirty="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financial security     possessions      free time     family</a:t>
            </a:r>
          </a:p>
          <a:p>
            <a:r>
              <a:rPr lang="en-US" sz="2400" dirty="0" smtClean="0">
                <a:effectLst>
                  <a:outerShdw blurRad="38100" dist="38100" dir="2700000" algn="tl">
                    <a:srgbClr val="000000">
                      <a:alpha val="43137"/>
                    </a:srgbClr>
                  </a:outerShdw>
                </a:effectLst>
              </a:rPr>
              <a:t>friends   frugality                     generosity        justice          order </a:t>
            </a:r>
          </a:p>
          <a:p>
            <a:r>
              <a:rPr lang="en-US" sz="2400" dirty="0" smtClean="0">
                <a:effectLst>
                  <a:outerShdw blurRad="38100" dist="38100" dir="2700000" algn="tl">
                    <a:srgbClr val="000000">
                      <a:alpha val="43137"/>
                    </a:srgbClr>
                  </a:outerShdw>
                </a:effectLst>
              </a:rPr>
              <a:t>learning happiness                 relationships    growth         truth </a:t>
            </a:r>
          </a:p>
          <a:p>
            <a:r>
              <a:rPr lang="en-US" sz="2400" dirty="0" smtClean="0">
                <a:effectLst>
                  <a:outerShdw blurRad="38100" dist="38100" dir="2700000" algn="tl">
                    <a:srgbClr val="000000">
                      <a:alpha val="43137"/>
                    </a:srgbClr>
                  </a:outerShdw>
                </a:effectLst>
              </a:rPr>
              <a:t>wealth    church                       peace of mind   security      respect </a:t>
            </a:r>
          </a:p>
          <a:p>
            <a:r>
              <a:rPr lang="en-US" sz="2400" dirty="0" smtClean="0">
                <a:effectLst>
                  <a:outerShdw blurRad="38100" dist="38100" dir="2700000" algn="tl">
                    <a:srgbClr val="000000">
                      <a:alpha val="43137"/>
                    </a:srgbClr>
                  </a:outerShdw>
                </a:effectLst>
              </a:rPr>
              <a:t>sincerity personal growth      hard work         </a:t>
            </a:r>
          </a:p>
        </p:txBody>
      </p:sp>
    </p:spTree>
    <p:extLst>
      <p:ext uri="{BB962C8B-B14F-4D97-AF65-F5344CB8AC3E}">
        <p14:creationId xmlns="" xmlns:p14="http://schemas.microsoft.com/office/powerpoint/2010/main" val="2830645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81000"/>
            <a:ext cx="8458200" cy="4216539"/>
          </a:xfrm>
          <a:prstGeom prst="rect">
            <a:avLst/>
          </a:prstGeom>
          <a:noFill/>
        </p:spPr>
        <p:txBody>
          <a:bodyPr wrap="square" rtlCol="0">
            <a:spAutoFit/>
          </a:bodyPr>
          <a:lstStyle/>
          <a:p>
            <a:r>
              <a:rPr lang="en-US" sz="3600" dirty="0" smtClean="0">
                <a:effectLst>
                  <a:outerShdw blurRad="38100" dist="38100" dir="2700000" algn="tl">
                    <a:srgbClr val="000000">
                      <a:alpha val="43137"/>
                    </a:srgbClr>
                  </a:outerShdw>
                </a:effectLst>
              </a:rPr>
              <a:t>Your Personal Mission Statement </a:t>
            </a:r>
          </a:p>
          <a:p>
            <a:r>
              <a:rPr lang="en-US" sz="36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Bible Study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Values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People you admire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Now think about two people you have 			come to admire.  The more specific you can 			be the better, so write their names down. </a:t>
            </a:r>
          </a:p>
          <a:p>
            <a:endParaRPr lang="en-US" sz="2800" dirty="0">
              <a:effectLst>
                <a:outerShdw blurRad="38100" dist="38100" dir="2700000" algn="tl">
                  <a:srgbClr val="000000">
                    <a:alpha val="43137"/>
                  </a:srgbClr>
                </a:outerShdw>
              </a:effectLst>
            </a:endParaRPr>
          </a:p>
          <a:p>
            <a:r>
              <a:rPr lang="en-US" sz="2800" dirty="0" smtClean="0">
                <a:effectLst>
                  <a:outerShdw blurRad="38100" dist="38100" dir="2700000" algn="tl">
                    <a:srgbClr val="000000">
                      <a:alpha val="43137"/>
                    </a:srgbClr>
                  </a:outerShdw>
                </a:effectLst>
              </a:rPr>
              <a:t>		What makes them admirable? </a:t>
            </a:r>
            <a:endParaRPr lang="en-US" sz="3600" dirty="0">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2992178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09600"/>
            <a:ext cx="8456354" cy="2677656"/>
          </a:xfrm>
          <a:prstGeom prst="rect">
            <a:avLst/>
          </a:prstGeom>
          <a:noFill/>
        </p:spPr>
        <p:txBody>
          <a:bodyPr wrap="none" rtlCol="0">
            <a:spAutoFit/>
          </a:bodyPr>
          <a:lstStyle/>
          <a:p>
            <a:r>
              <a:rPr lang="en-US" sz="2800" dirty="0" smtClean="0">
                <a:effectLst>
                  <a:outerShdw blurRad="38100" dist="38100" dir="2700000" algn="tl">
                    <a:srgbClr val="000000">
                      <a:alpha val="43137"/>
                    </a:srgbClr>
                  </a:outerShdw>
                </a:effectLst>
              </a:rPr>
              <a:t>ambitious     balanced     caring      committed      fun</a:t>
            </a:r>
          </a:p>
          <a:p>
            <a:r>
              <a:rPr lang="en-US" sz="2800" dirty="0" smtClean="0">
                <a:effectLst>
                  <a:outerShdw blurRad="38100" dist="38100" dir="2700000" algn="tl">
                    <a:srgbClr val="000000">
                      <a:alpha val="43137"/>
                    </a:srgbClr>
                  </a:outerShdw>
                </a:effectLst>
              </a:rPr>
              <a:t>compassion courage        creative  dependable    fair </a:t>
            </a:r>
          </a:p>
          <a:p>
            <a:r>
              <a:rPr lang="en-US" sz="2800" dirty="0" smtClean="0">
                <a:effectLst>
                  <a:outerShdw blurRad="38100" dist="38100" dir="2700000" algn="tl">
                    <a:srgbClr val="000000">
                      <a:alpha val="43137"/>
                    </a:srgbClr>
                  </a:outerShdw>
                </a:effectLst>
              </a:rPr>
              <a:t>forgiving       organized    proactive patient           powerful</a:t>
            </a:r>
          </a:p>
          <a:p>
            <a:r>
              <a:rPr lang="en-US" sz="2800" dirty="0" smtClean="0">
                <a:effectLst>
                  <a:outerShdw blurRad="38100" dist="38100" dir="2700000" algn="tl">
                    <a:srgbClr val="000000">
                      <a:alpha val="43137"/>
                    </a:srgbClr>
                  </a:outerShdw>
                </a:effectLst>
              </a:rPr>
              <a:t>faithful         loyal             wise          principled      truthful</a:t>
            </a:r>
          </a:p>
          <a:p>
            <a:r>
              <a:rPr lang="en-US" sz="2800" dirty="0" smtClean="0">
                <a:effectLst>
                  <a:outerShdw blurRad="38100" dist="38100" dir="2700000" algn="tl">
                    <a:srgbClr val="000000">
                      <a:alpha val="43137"/>
                    </a:srgbClr>
                  </a:outerShdw>
                </a:effectLst>
              </a:rPr>
              <a:t>giving 	proactive  thankful        tolerant </a:t>
            </a:r>
          </a:p>
          <a:p>
            <a:r>
              <a:rPr lang="en-US" sz="2800" dirty="0" smtClean="0">
                <a:effectLst>
                  <a:outerShdw blurRad="38100" dist="38100" dir="2700000" algn="tl">
                    <a:srgbClr val="000000">
                      <a:alpha val="43137"/>
                    </a:srgbClr>
                  </a:outerShdw>
                </a:effectLst>
              </a:rPr>
              <a:t>selfless         powerful     witty          trustworthy  moral </a:t>
            </a:r>
            <a:endParaRPr lang="en-US" sz="2800" dirty="0">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1771568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81000"/>
            <a:ext cx="8458200" cy="5078313"/>
          </a:xfrm>
          <a:prstGeom prst="rect">
            <a:avLst/>
          </a:prstGeom>
          <a:noFill/>
        </p:spPr>
        <p:txBody>
          <a:bodyPr wrap="square" rtlCol="0">
            <a:spAutoFit/>
          </a:bodyPr>
          <a:lstStyle/>
          <a:p>
            <a:r>
              <a:rPr lang="en-US" sz="3600" dirty="0" smtClean="0">
                <a:effectLst>
                  <a:outerShdw blurRad="38100" dist="38100" dir="2700000" algn="tl">
                    <a:srgbClr val="000000">
                      <a:alpha val="43137"/>
                    </a:srgbClr>
                  </a:outerShdw>
                </a:effectLst>
              </a:rPr>
              <a:t>Your Personal Mission Statement </a:t>
            </a:r>
          </a:p>
          <a:p>
            <a:r>
              <a:rPr lang="en-US" sz="36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Bible Study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Values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People you admire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Personal strengths and gifts </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Your gifts and talents enable you to make a 	unique contribution to the kingdom.  From the 	list below (or add your own) choose up to six 	personal strengths.  Then ask some people who 	know you well to describe your gifts and 	strengths. </a:t>
            </a:r>
            <a:endParaRPr lang="en-US" sz="3600" dirty="0">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29122568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20123</TotalTime>
  <Words>254</Words>
  <Application>Microsoft Office PowerPoint</Application>
  <PresentationFormat>On-screen Show (4:3)</PresentationFormat>
  <Paragraphs>85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Bruce Ballast</dc:creator>
  <cp:lastModifiedBy>Authorized</cp:lastModifiedBy>
  <cp:revision>25</cp:revision>
  <cp:lastPrinted>2016-07-01T14:59:35Z</cp:lastPrinted>
  <dcterms:created xsi:type="dcterms:W3CDTF">2016-06-02T20:10:49Z</dcterms:created>
  <dcterms:modified xsi:type="dcterms:W3CDTF">2018-04-05T15:55:01Z</dcterms:modified>
</cp:coreProperties>
</file>