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72" r:id="rId7"/>
    <p:sldId id="273" r:id="rId8"/>
    <p:sldId id="274" r:id="rId9"/>
    <p:sldId id="275" r:id="rId10"/>
    <p:sldId id="260" r:id="rId11"/>
    <p:sldId id="280" r:id="rId12"/>
    <p:sldId id="279" r:id="rId13"/>
    <p:sldId id="277" r:id="rId14"/>
    <p:sldId id="276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59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38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6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17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52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93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4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39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47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0F6-8CD4-4F9F-8312-38A12DA3534E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696-51F9-46F8-B5EE-64DE6B9B2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60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FA0F6-8CD4-4F9F-8312-38A12DA3534E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D0696-51F9-46F8-B5EE-64DE6B9B2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2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ru-RU" dirty="0" smtClean="0"/>
              <a:t>одержание лекции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7016824" cy="3289920"/>
          </a:xfrm>
        </p:spPr>
        <p:txBody>
          <a:bodyPr>
            <a:normAutofit fontScale="92500" lnSpcReduction="20000"/>
          </a:bodyPr>
          <a:lstStyle/>
          <a:p>
            <a:r>
              <a:rPr lang="ru-RU" sz="3500" dirty="0">
                <a:solidFill>
                  <a:schemeClr val="tx1"/>
                </a:solidFill>
              </a:rPr>
              <a:t> 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3500" dirty="0">
                <a:solidFill>
                  <a:schemeClr val="tx1"/>
                </a:solidFill>
              </a:rPr>
              <a:t>Что такое апологетика?</a:t>
            </a:r>
            <a:br>
              <a:rPr lang="ru-RU" sz="3500" dirty="0">
                <a:solidFill>
                  <a:schemeClr val="tx1"/>
                </a:solidFill>
              </a:rPr>
            </a:br>
            <a:endParaRPr lang="ru-RU" sz="35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3500" dirty="0" smtClean="0">
                <a:solidFill>
                  <a:schemeClr val="tx1"/>
                </a:solidFill>
              </a:rPr>
              <a:t>Необходимость апологетики.</a:t>
            </a:r>
            <a:br>
              <a:rPr lang="ru-RU" sz="3500" dirty="0" smtClean="0">
                <a:solidFill>
                  <a:schemeClr val="tx1"/>
                </a:solidFill>
              </a:rPr>
            </a:br>
            <a:r>
              <a:rPr lang="ru-RU" sz="3500" dirty="0" smtClean="0">
                <a:solidFill>
                  <a:schemeClr val="tx1"/>
                </a:solidFill>
              </a:rPr>
              <a:t>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500" dirty="0" smtClean="0">
                <a:solidFill>
                  <a:schemeClr val="tx1"/>
                </a:solidFill>
              </a:rPr>
              <a:t>Задача </a:t>
            </a:r>
            <a:r>
              <a:rPr lang="ru-RU" sz="3500" dirty="0">
                <a:solidFill>
                  <a:schemeClr val="tx1"/>
                </a:solidFill>
              </a:rPr>
              <a:t>апологетики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dirty="0"/>
              <a:t>Вопросы, на которые приходится давать ответы: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80920" cy="432048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</a:rPr>
              <a:t>Возможно ли в</a:t>
            </a:r>
            <a:r>
              <a:rPr lang="ru-RU" sz="2200" dirty="0" smtClean="0">
                <a:solidFill>
                  <a:schemeClr val="tx1"/>
                </a:solidFill>
              </a:rPr>
              <a:t>заимодействие </a:t>
            </a:r>
            <a:r>
              <a:rPr lang="ru-RU" sz="2200" dirty="0">
                <a:solidFill>
                  <a:schemeClr val="tx1"/>
                </a:solidFill>
              </a:rPr>
              <a:t>веры и разума</a:t>
            </a:r>
            <a:r>
              <a:rPr lang="en-US" sz="2200" dirty="0">
                <a:solidFill>
                  <a:schemeClr val="tx1"/>
                </a:solidFill>
              </a:rPr>
              <a:t>?</a:t>
            </a:r>
            <a:br>
              <a:rPr lang="en-US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1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dirty="0"/>
              <a:t>Вопросы, на которые приходится давать ответы: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80920" cy="432048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</a:rPr>
              <a:t>Возможно ли </a:t>
            </a:r>
            <a:r>
              <a:rPr lang="ru-RU" sz="2200" dirty="0" smtClean="0">
                <a:solidFill>
                  <a:schemeClr val="tx1"/>
                </a:solidFill>
              </a:rPr>
              <a:t>взаимодействие </a:t>
            </a:r>
            <a:r>
              <a:rPr lang="ru-RU" sz="2200" dirty="0">
                <a:solidFill>
                  <a:schemeClr val="tx1"/>
                </a:solidFill>
              </a:rPr>
              <a:t>веры и разума</a:t>
            </a:r>
            <a:r>
              <a:rPr lang="en-US" sz="2200" dirty="0">
                <a:solidFill>
                  <a:schemeClr val="tx1"/>
                </a:solidFill>
              </a:rPr>
              <a:t>?</a:t>
            </a:r>
            <a:br>
              <a:rPr lang="en-US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</a:rPr>
              <a:t>Как мы можем знать, что Бог существует?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0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dirty="0"/>
              <a:t>Вопросы, на которые приходится давать ответы: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80920" cy="432048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</a:rPr>
              <a:t>Возможно ли </a:t>
            </a:r>
            <a:r>
              <a:rPr lang="ru-RU" sz="2200" dirty="0" smtClean="0">
                <a:solidFill>
                  <a:schemeClr val="tx1"/>
                </a:solidFill>
              </a:rPr>
              <a:t>взаимодействие </a:t>
            </a:r>
            <a:r>
              <a:rPr lang="ru-RU" sz="2200" dirty="0">
                <a:solidFill>
                  <a:schemeClr val="tx1"/>
                </a:solidFill>
              </a:rPr>
              <a:t>веры и разума</a:t>
            </a:r>
            <a:r>
              <a:rPr lang="en-US" sz="2200" dirty="0">
                <a:solidFill>
                  <a:schemeClr val="tx1"/>
                </a:solidFill>
              </a:rPr>
              <a:t>?</a:t>
            </a:r>
            <a:br>
              <a:rPr lang="en-US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</a:rPr>
              <a:t>Как мы можем знать, что Бог существует?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</a:rPr>
              <a:t>Как мы можем быть уверены, что Библия достоверна?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0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dirty="0"/>
              <a:t>Вопросы, на которые приходится давать ответы: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80920" cy="432048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</a:rPr>
              <a:t>Возможно ли </a:t>
            </a:r>
            <a:r>
              <a:rPr lang="ru-RU" sz="2200" dirty="0" smtClean="0">
                <a:solidFill>
                  <a:schemeClr val="tx1"/>
                </a:solidFill>
              </a:rPr>
              <a:t>взаимодействие </a:t>
            </a:r>
            <a:r>
              <a:rPr lang="ru-RU" sz="2200" dirty="0">
                <a:solidFill>
                  <a:schemeClr val="tx1"/>
                </a:solidFill>
              </a:rPr>
              <a:t>веры и разума</a:t>
            </a:r>
            <a:r>
              <a:rPr lang="en-US" sz="2200" dirty="0">
                <a:solidFill>
                  <a:schemeClr val="tx1"/>
                </a:solidFill>
              </a:rPr>
              <a:t>?</a:t>
            </a:r>
            <a:br>
              <a:rPr lang="en-US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</a:rPr>
              <a:t>Как мы можем знать, что Бог существует?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</a:rPr>
              <a:t>Как мы можем быть уверены, что Библия достоверна?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</a:rPr>
              <a:t>Возможны ли чудеса? Не противоречат ли чудеса физическим законам?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0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0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dirty="0"/>
              <a:t>Вопросы, на которые приходится давать ответы: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80920" cy="4320480"/>
          </a:xfrm>
        </p:spPr>
        <p:txBody>
          <a:bodyPr>
            <a:normAutofit fontScale="92500"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Возможно ли </a:t>
            </a:r>
            <a:r>
              <a:rPr lang="ru-RU" sz="2400" dirty="0" smtClean="0">
                <a:solidFill>
                  <a:schemeClr val="tx1"/>
                </a:solidFill>
              </a:rPr>
              <a:t>взаимодействие </a:t>
            </a:r>
            <a:r>
              <a:rPr lang="ru-RU" sz="2400" dirty="0">
                <a:solidFill>
                  <a:schemeClr val="tx1"/>
                </a:solidFill>
              </a:rPr>
              <a:t>веры и разума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  <a:br>
              <a:rPr lang="en-US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Как мы можем знать, что Бог существует?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Как мы можем быть уверены, что Библия достоверна?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Возможны ли чудеса? Не противоречат ли чудеса физическим законам?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Насколько можно доверять заявлениям Иисуса Христа?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3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0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dirty="0"/>
              <a:t>Вопросы, на которые приходится давать ответы: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80920" cy="4320480"/>
          </a:xfrm>
        </p:spPr>
        <p:txBody>
          <a:bodyPr>
            <a:normAutofit fontScale="77500" lnSpcReduction="20000"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Возможно ли взаимодействие </a:t>
            </a:r>
            <a:r>
              <a:rPr lang="ru-RU" dirty="0">
                <a:solidFill>
                  <a:schemeClr val="tx1"/>
                </a:solidFill>
              </a:rPr>
              <a:t>веры и разума</a:t>
            </a:r>
            <a:r>
              <a:rPr lang="en-US" dirty="0">
                <a:solidFill>
                  <a:schemeClr val="tx1"/>
                </a:solidFill>
              </a:rPr>
              <a:t>?</a:t>
            </a:r>
            <a:br>
              <a:rPr lang="en-US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Как мы можем знать, что Бог существует?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Как мы можем быть уверены, что Библия достоверна?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Возможны ли чудеса? Не противоречат ли чудеса физическим законам?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Насколько можно доверять заявлениям Иисуса Христа?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Какие есть доказательства воскресения Иисуса Христа?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8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776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ru-RU" dirty="0" smtClean="0"/>
              <a:t>Что такое Апологетика 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519924"/>
            <a:ext cx="8712968" cy="175260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Апологетика</a:t>
            </a:r>
            <a:r>
              <a:rPr lang="ru-RU" sz="3600" dirty="0">
                <a:solidFill>
                  <a:schemeClr val="tx1"/>
                </a:solidFill>
              </a:rPr>
              <a:t> (от </a:t>
            </a:r>
            <a:r>
              <a:rPr lang="ru-RU" sz="3600" dirty="0" smtClean="0">
                <a:solidFill>
                  <a:schemeClr val="tx1"/>
                </a:solidFill>
              </a:rPr>
              <a:t>греч</a:t>
            </a:r>
            <a:r>
              <a:rPr lang="ru-RU" sz="3600" dirty="0">
                <a:solidFill>
                  <a:schemeClr val="tx1"/>
                </a:solidFill>
              </a:rPr>
              <a:t>. </a:t>
            </a:r>
            <a:r>
              <a:rPr lang="ru-RU" sz="3600" dirty="0" smtClean="0">
                <a:solidFill>
                  <a:schemeClr val="tx1"/>
                </a:solidFill>
              </a:rPr>
              <a:t>ἀπολογία) - это </a:t>
            </a:r>
            <a:r>
              <a:rPr lang="ru-RU" sz="3600" dirty="0">
                <a:solidFill>
                  <a:schemeClr val="tx1"/>
                </a:solidFill>
              </a:rPr>
              <a:t>разумный ответ в устной </a:t>
            </a:r>
            <a:r>
              <a:rPr lang="ru-RU" sz="3600" dirty="0" smtClean="0">
                <a:solidFill>
                  <a:schemeClr val="tx1"/>
                </a:solidFill>
              </a:rPr>
              <a:t>защите.</a:t>
            </a:r>
          </a:p>
          <a:p>
            <a:pPr algn="l"/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38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776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ru-RU" dirty="0" smtClean="0"/>
              <a:t>Что такое Апологетика 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032" y="2519924"/>
            <a:ext cx="8712968" cy="3861404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Апологетика</a:t>
            </a:r>
            <a:r>
              <a:rPr lang="ru-RU" sz="3600" dirty="0">
                <a:solidFill>
                  <a:schemeClr val="tx1"/>
                </a:solidFill>
              </a:rPr>
              <a:t> (от </a:t>
            </a:r>
            <a:r>
              <a:rPr lang="ru-RU" sz="3600" dirty="0" smtClean="0">
                <a:solidFill>
                  <a:schemeClr val="tx1"/>
                </a:solidFill>
              </a:rPr>
              <a:t>греч</a:t>
            </a:r>
            <a:r>
              <a:rPr lang="ru-RU" sz="3600" dirty="0">
                <a:solidFill>
                  <a:schemeClr val="tx1"/>
                </a:solidFill>
              </a:rPr>
              <a:t>. </a:t>
            </a:r>
            <a:r>
              <a:rPr lang="ru-RU" sz="3600" dirty="0" smtClean="0">
                <a:solidFill>
                  <a:schemeClr val="tx1"/>
                </a:solidFill>
              </a:rPr>
              <a:t>ἀπολογία) - это </a:t>
            </a:r>
            <a:r>
              <a:rPr lang="ru-RU" sz="3600" dirty="0">
                <a:solidFill>
                  <a:schemeClr val="tx1"/>
                </a:solidFill>
              </a:rPr>
              <a:t>разумный ответ в устной </a:t>
            </a:r>
            <a:r>
              <a:rPr lang="ru-RU" sz="3600" dirty="0" smtClean="0">
                <a:solidFill>
                  <a:schemeClr val="tx1"/>
                </a:solidFill>
              </a:rPr>
              <a:t>защите.</a:t>
            </a:r>
          </a:p>
          <a:p>
            <a:pPr algn="l"/>
            <a:endParaRPr lang="ru-RU" sz="3600" dirty="0" smtClean="0">
              <a:solidFill>
                <a:schemeClr val="tx1"/>
              </a:solidFill>
            </a:endParaRP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Платон описывает этим словом защиту Сократа на суде.</a:t>
            </a:r>
          </a:p>
          <a:p>
            <a:pPr algn="l"/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0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ru-RU" dirty="0"/>
              <a:t>Необходимость апологетики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352928" cy="4104456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solidFill>
                  <a:schemeClr val="tx1"/>
                </a:solidFill>
              </a:rPr>
              <a:t>Апологетика помогает разобраться почему мы верим в то, во что мы верим. </a:t>
            </a:r>
          </a:p>
        </p:txBody>
      </p:sp>
    </p:spTree>
    <p:extLst>
      <p:ext uri="{BB962C8B-B14F-4D97-AF65-F5344CB8AC3E}">
        <p14:creationId xmlns:p14="http://schemas.microsoft.com/office/powerpoint/2010/main" val="25665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Задача апологетики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7564" y="2636912"/>
            <a:ext cx="7848872" cy="396044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Господа Бога святите в сердцах ваших; [будьте] всегда готовы всякому, требующему у вас отчета  в вашем уповании, дать ответ с кротостью и благоговением.                            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(1-е Петра 3:15)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69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Задача апологетики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9001000" cy="4104456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                Противостоять нападкам: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Нападки </a:t>
            </a:r>
            <a:r>
              <a:rPr lang="ru-RU" sz="3600" dirty="0">
                <a:solidFill>
                  <a:schemeClr val="tx1"/>
                </a:solidFill>
              </a:rPr>
              <a:t>извне – не «люди книги</a:t>
            </a:r>
            <a:r>
              <a:rPr lang="ru-RU" sz="3600" dirty="0" smtClean="0">
                <a:solidFill>
                  <a:schemeClr val="tx1"/>
                </a:solidFill>
              </a:rPr>
              <a:t>» (апологетика).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>
              <a:solidFill>
                <a:schemeClr val="tx1"/>
              </a:solidFill>
            </a:endParaRPr>
          </a:p>
          <a:p>
            <a:pPr algn="l"/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85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Задача апологетики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9001000" cy="4104456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                Противостоять нападкам: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Нападки </a:t>
            </a:r>
            <a:r>
              <a:rPr lang="ru-RU" sz="3600" dirty="0">
                <a:solidFill>
                  <a:schemeClr val="tx1"/>
                </a:solidFill>
              </a:rPr>
              <a:t>извне – не «люди книги</a:t>
            </a:r>
            <a:r>
              <a:rPr lang="ru-RU" sz="3600" dirty="0" smtClean="0">
                <a:solidFill>
                  <a:schemeClr val="tx1"/>
                </a:solidFill>
              </a:rPr>
              <a:t>» (апологетика).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Нападки </a:t>
            </a:r>
            <a:r>
              <a:rPr lang="ru-RU" sz="3600" dirty="0">
                <a:solidFill>
                  <a:schemeClr val="tx1"/>
                </a:solidFill>
              </a:rPr>
              <a:t>изнутри – «люди книги</a:t>
            </a:r>
            <a:r>
              <a:rPr lang="ru-RU" sz="3600" dirty="0" smtClean="0">
                <a:solidFill>
                  <a:schemeClr val="tx1"/>
                </a:solidFill>
              </a:rPr>
              <a:t>» (полемика).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Два подхода в апологетике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9001000" cy="4104456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chemeClr val="tx1"/>
                </a:solidFill>
              </a:rPr>
              <a:t>Негативная </a:t>
            </a:r>
            <a:r>
              <a:rPr lang="ru-RU" sz="4000" dirty="0" smtClean="0">
                <a:solidFill>
                  <a:schemeClr val="tx1"/>
                </a:solidFill>
              </a:rPr>
              <a:t>апологетика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40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400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</a:rPr>
              <a:t>Позитивная </a:t>
            </a:r>
            <a:r>
              <a:rPr lang="ru-RU" sz="4000" dirty="0">
                <a:solidFill>
                  <a:schemeClr val="tx1"/>
                </a:solidFill>
              </a:rPr>
              <a:t>апологетика</a:t>
            </a:r>
          </a:p>
        </p:txBody>
      </p:sp>
    </p:spTree>
    <p:extLst>
      <p:ext uri="{BB962C8B-B14F-4D97-AF65-F5344CB8AC3E}">
        <p14:creationId xmlns:p14="http://schemas.microsoft.com/office/powerpoint/2010/main" val="408858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Два подхода в апологетике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9001000" cy="4104456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chemeClr val="tx1"/>
                </a:solidFill>
              </a:rPr>
              <a:t>Негативная </a:t>
            </a:r>
            <a:r>
              <a:rPr lang="ru-RU" sz="4000" dirty="0" smtClean="0">
                <a:solidFill>
                  <a:schemeClr val="tx1"/>
                </a:solidFill>
              </a:rPr>
              <a:t>апологетика</a:t>
            </a:r>
          </a:p>
          <a:p>
            <a:pPr algn="l"/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smtClean="0">
                <a:solidFill>
                  <a:schemeClr val="tx1"/>
                </a:solidFill>
              </a:rPr>
              <a:t>      </a:t>
            </a:r>
            <a:r>
              <a:rPr lang="ru-RU" sz="3500" dirty="0" smtClean="0">
                <a:solidFill>
                  <a:schemeClr val="tx1"/>
                </a:solidFill>
              </a:rPr>
              <a:t>а. На ком лежит бремя доказательств?</a:t>
            </a:r>
            <a:r>
              <a:rPr lang="ru-RU" sz="3500" dirty="0" smtClean="0">
                <a:solidFill>
                  <a:schemeClr val="tx1"/>
                </a:solidFill>
              </a:rPr>
              <a:t/>
            </a:r>
            <a:br>
              <a:rPr lang="ru-RU" sz="3500" dirty="0" smtClean="0">
                <a:solidFill>
                  <a:schemeClr val="tx1"/>
                </a:solidFill>
              </a:rPr>
            </a:br>
            <a:r>
              <a:rPr lang="en-US" sz="3500" dirty="0" smtClean="0">
                <a:solidFill>
                  <a:schemeClr val="tx1"/>
                </a:solidFill>
              </a:rPr>
              <a:t>    </a:t>
            </a:r>
            <a:r>
              <a:rPr lang="ru-RU" sz="3500" dirty="0" smtClean="0">
                <a:solidFill>
                  <a:schemeClr val="tx1"/>
                </a:solidFill>
              </a:rPr>
              <a:t>   </a:t>
            </a:r>
            <a:r>
              <a:rPr lang="en-US" sz="3500" dirty="0" smtClean="0">
                <a:solidFill>
                  <a:schemeClr val="tx1"/>
                </a:solidFill>
              </a:rPr>
              <a:t>b</a:t>
            </a:r>
            <a:r>
              <a:rPr lang="ru-RU" sz="3500" dirty="0" smtClean="0">
                <a:solidFill>
                  <a:schemeClr val="tx1"/>
                </a:solidFill>
              </a:rPr>
              <a:t>.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ru-RU" sz="3500" dirty="0" smtClean="0">
                <a:solidFill>
                  <a:schemeClr val="tx1"/>
                </a:solidFill>
              </a:rPr>
              <a:t>Пример – проблема зла.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</a:rPr>
              <a:t>Позитивная </a:t>
            </a:r>
            <a:r>
              <a:rPr lang="ru-RU" sz="4000" dirty="0">
                <a:solidFill>
                  <a:schemeClr val="tx1"/>
                </a:solidFill>
              </a:rPr>
              <a:t>апологетика</a:t>
            </a:r>
          </a:p>
        </p:txBody>
      </p:sp>
    </p:spTree>
    <p:extLst>
      <p:ext uri="{BB962C8B-B14F-4D97-AF65-F5344CB8AC3E}">
        <p14:creationId xmlns:p14="http://schemas.microsoft.com/office/powerpoint/2010/main" val="12811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224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Cодержание лекции 1</vt:lpstr>
      <vt:lpstr>Что такое Апологетика ?</vt:lpstr>
      <vt:lpstr>Что такое Апологетика ?</vt:lpstr>
      <vt:lpstr>Необходимость апологетики</vt:lpstr>
      <vt:lpstr>Задача апологетики</vt:lpstr>
      <vt:lpstr>Задача апологетики</vt:lpstr>
      <vt:lpstr>Задача апологетики</vt:lpstr>
      <vt:lpstr>Два подхода в апологетике</vt:lpstr>
      <vt:lpstr>Два подхода в апологетике</vt:lpstr>
      <vt:lpstr>Вопросы, на которые приходится давать ответы:</vt:lpstr>
      <vt:lpstr>Вопросы, на которые приходится давать ответы:</vt:lpstr>
      <vt:lpstr>Вопросы, на которые приходится давать ответы:</vt:lpstr>
      <vt:lpstr>Вопросы, на которые приходится давать ответы:</vt:lpstr>
      <vt:lpstr>Вопросы, на которые приходится давать ответы:</vt:lpstr>
      <vt:lpstr>Вопросы, на которые приходится давать ответы: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14</cp:revision>
  <dcterms:created xsi:type="dcterms:W3CDTF">2020-06-01T08:15:32Z</dcterms:created>
  <dcterms:modified xsi:type="dcterms:W3CDTF">2020-06-01T12:49:52Z</dcterms:modified>
</cp:coreProperties>
</file>