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71" r:id="rId4"/>
    <p:sldId id="258" r:id="rId5"/>
    <p:sldId id="259" r:id="rId6"/>
    <p:sldId id="272" r:id="rId7"/>
    <p:sldId id="273" r:id="rId8"/>
    <p:sldId id="274" r:id="rId9"/>
    <p:sldId id="275" r:id="rId10"/>
    <p:sldId id="260" r:id="rId11"/>
    <p:sldId id="280" r:id="rId12"/>
    <p:sldId id="279" r:id="rId13"/>
    <p:sldId id="277" r:id="rId14"/>
    <p:sldId id="276" r:id="rId15"/>
    <p:sldId id="281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14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9FA0F6-8CD4-4F9F-8312-38A12DA3534E}" type="datetimeFigureOut">
              <a:rPr lang="ru-RU" smtClean="0"/>
              <a:t>01.06.2020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1D0696-51F9-46F8-B5EE-64DE6B9B28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685919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9FA0F6-8CD4-4F9F-8312-38A12DA3534E}" type="datetimeFigureOut">
              <a:rPr lang="ru-RU" smtClean="0"/>
              <a:t>01.06.2020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1D0696-51F9-46F8-B5EE-64DE6B9B28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963892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9FA0F6-8CD4-4F9F-8312-38A12DA3534E}" type="datetimeFigureOut">
              <a:rPr lang="ru-RU" smtClean="0"/>
              <a:t>01.06.2020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1D0696-51F9-46F8-B5EE-64DE6B9B28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23687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9FA0F6-8CD4-4F9F-8312-38A12DA3534E}" type="datetimeFigureOut">
              <a:rPr lang="ru-RU" smtClean="0"/>
              <a:t>01.06.2020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1D0696-51F9-46F8-B5EE-64DE6B9B28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931746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9FA0F6-8CD4-4F9F-8312-38A12DA3534E}" type="datetimeFigureOut">
              <a:rPr lang="ru-RU" smtClean="0"/>
              <a:t>01.06.2020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1D0696-51F9-46F8-B5EE-64DE6B9B28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80142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9FA0F6-8CD4-4F9F-8312-38A12DA3534E}" type="datetimeFigureOut">
              <a:rPr lang="ru-RU" smtClean="0"/>
              <a:t>01.06.2020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1D0696-51F9-46F8-B5EE-64DE6B9B28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345213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9FA0F6-8CD4-4F9F-8312-38A12DA3534E}" type="datetimeFigureOut">
              <a:rPr lang="ru-RU" smtClean="0"/>
              <a:t>01.06.2020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1D0696-51F9-46F8-B5EE-64DE6B9B28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989304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9FA0F6-8CD4-4F9F-8312-38A12DA3534E}" type="datetimeFigureOut">
              <a:rPr lang="ru-RU" smtClean="0"/>
              <a:t>01.06.2020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1D0696-51F9-46F8-B5EE-64DE6B9B28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953419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9FA0F6-8CD4-4F9F-8312-38A12DA3534E}" type="datetimeFigureOut">
              <a:rPr lang="ru-RU" smtClean="0"/>
              <a:t>01.06.2020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1D0696-51F9-46F8-B5EE-64DE6B9B28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823982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9FA0F6-8CD4-4F9F-8312-38A12DA3534E}" type="datetimeFigureOut">
              <a:rPr lang="ru-RU" smtClean="0"/>
              <a:t>01.06.2020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1D0696-51F9-46F8-B5EE-64DE6B9B28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504731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9FA0F6-8CD4-4F9F-8312-38A12DA3534E}" type="datetimeFigureOut">
              <a:rPr lang="ru-RU" smtClean="0"/>
              <a:t>01.06.2020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1D0696-51F9-46F8-B5EE-64DE6B9B28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256017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9FA0F6-8CD4-4F9F-8312-38A12DA3534E}" type="datetimeFigureOut">
              <a:rPr lang="ru-RU" smtClean="0"/>
              <a:t>01.06.2020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1D0696-51F9-46F8-B5EE-64DE6B9B28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384262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332656"/>
            <a:ext cx="7772400" cy="1470025"/>
          </a:xfrm>
        </p:spPr>
        <p:txBody>
          <a:bodyPr/>
          <a:lstStyle/>
          <a:p>
            <a:r>
              <a:rPr lang="en-US" dirty="0" smtClean="0"/>
              <a:t>C</a:t>
            </a:r>
            <a:r>
              <a:rPr lang="ru-RU" dirty="0" smtClean="0"/>
              <a:t>одержание лекции 1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259632" y="2492896"/>
            <a:ext cx="7016824" cy="3289920"/>
          </a:xfrm>
        </p:spPr>
        <p:txBody>
          <a:bodyPr>
            <a:normAutofit fontScale="92500" lnSpcReduction="20000"/>
          </a:bodyPr>
          <a:lstStyle/>
          <a:p>
            <a:r>
              <a:rPr lang="ru-RU" sz="3500" dirty="0">
                <a:solidFill>
                  <a:schemeClr val="tx1"/>
                </a:solidFill>
              </a:rPr>
              <a:t> </a:t>
            </a:r>
          </a:p>
          <a:p>
            <a:pPr marL="457200" lvl="0" indent="-457200" algn="l">
              <a:buFont typeface="Arial" panose="020B0604020202020204" pitchFamily="34" charset="0"/>
              <a:buChar char="•"/>
            </a:pPr>
            <a:r>
              <a:rPr lang="ru-RU" sz="3500" dirty="0">
                <a:solidFill>
                  <a:schemeClr val="tx1"/>
                </a:solidFill>
              </a:rPr>
              <a:t>Что такое апологетика?</a:t>
            </a:r>
            <a:br>
              <a:rPr lang="ru-RU" sz="3500" dirty="0">
                <a:solidFill>
                  <a:schemeClr val="tx1"/>
                </a:solidFill>
              </a:rPr>
            </a:br>
            <a:endParaRPr lang="ru-RU" sz="3500" dirty="0" smtClean="0">
              <a:solidFill>
                <a:schemeClr val="tx1"/>
              </a:solidFill>
            </a:endParaRPr>
          </a:p>
          <a:p>
            <a:pPr marL="457200" lvl="0" indent="-457200" algn="l">
              <a:buFont typeface="Arial" panose="020B0604020202020204" pitchFamily="34" charset="0"/>
              <a:buChar char="•"/>
            </a:pPr>
            <a:r>
              <a:rPr lang="ru-RU" sz="3500" dirty="0" smtClean="0">
                <a:solidFill>
                  <a:schemeClr val="tx1"/>
                </a:solidFill>
              </a:rPr>
              <a:t>Необходимость апологетики.</a:t>
            </a:r>
            <a:br>
              <a:rPr lang="ru-RU" sz="3500" dirty="0" smtClean="0">
                <a:solidFill>
                  <a:schemeClr val="tx1"/>
                </a:solidFill>
              </a:rPr>
            </a:br>
            <a:r>
              <a:rPr lang="ru-RU" sz="3500" dirty="0" smtClean="0">
                <a:solidFill>
                  <a:schemeClr val="tx1"/>
                </a:solidFill>
              </a:rPr>
              <a:t> 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ru-RU" sz="3500" dirty="0" smtClean="0">
                <a:solidFill>
                  <a:schemeClr val="tx1"/>
                </a:solidFill>
              </a:rPr>
              <a:t>Задача </a:t>
            </a:r>
            <a:r>
              <a:rPr lang="ru-RU" sz="3500" dirty="0">
                <a:solidFill>
                  <a:schemeClr val="tx1"/>
                </a:solidFill>
              </a:rPr>
              <a:t>апологетики</a:t>
            </a:r>
            <a:r>
              <a:rPr lang="ru-RU" dirty="0">
                <a:solidFill>
                  <a:schemeClr val="tx1"/>
                </a:solidFill>
              </a:rPr>
              <a:t/>
            </a:r>
            <a:br>
              <a:rPr lang="ru-RU" dirty="0">
                <a:solidFill>
                  <a:schemeClr val="tx1"/>
                </a:solidFill>
              </a:rPr>
            </a:br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012430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188640"/>
            <a:ext cx="7772400" cy="1470025"/>
          </a:xfrm>
        </p:spPr>
        <p:txBody>
          <a:bodyPr/>
          <a:lstStyle/>
          <a:p>
            <a:r>
              <a:rPr lang="ru-RU" dirty="0"/>
              <a:t>Вопросы, на которые приходится давать ответы: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39552" y="2348880"/>
            <a:ext cx="8280920" cy="4320480"/>
          </a:xfrm>
        </p:spPr>
        <p:txBody>
          <a:bodyPr>
            <a:normAutofit/>
          </a:bodyPr>
          <a:lstStyle/>
          <a:p>
            <a:pPr marL="971550" lvl="1" indent="-514350" algn="l">
              <a:buFont typeface="+mj-lt"/>
              <a:buAutoNum type="arabicPeriod"/>
            </a:pPr>
            <a:r>
              <a:rPr lang="ru-RU" sz="2200" dirty="0" smtClean="0">
                <a:solidFill>
                  <a:schemeClr val="tx1"/>
                </a:solidFill>
              </a:rPr>
              <a:t>Возможно ли в</a:t>
            </a:r>
            <a:r>
              <a:rPr lang="ru-RU" sz="2200" dirty="0" smtClean="0">
                <a:solidFill>
                  <a:schemeClr val="tx1"/>
                </a:solidFill>
              </a:rPr>
              <a:t>заимодействие </a:t>
            </a:r>
            <a:r>
              <a:rPr lang="ru-RU" sz="2200" dirty="0">
                <a:solidFill>
                  <a:schemeClr val="tx1"/>
                </a:solidFill>
              </a:rPr>
              <a:t>веры и разума</a:t>
            </a:r>
            <a:r>
              <a:rPr lang="en-US" sz="2200" dirty="0">
                <a:solidFill>
                  <a:schemeClr val="tx1"/>
                </a:solidFill>
              </a:rPr>
              <a:t>?</a:t>
            </a:r>
            <a:br>
              <a:rPr lang="en-US" sz="2200" dirty="0">
                <a:solidFill>
                  <a:schemeClr val="tx1"/>
                </a:solidFill>
              </a:rPr>
            </a:br>
            <a:endParaRPr lang="ru-RU" sz="2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39193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942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188640"/>
            <a:ext cx="7772400" cy="1470025"/>
          </a:xfrm>
        </p:spPr>
        <p:txBody>
          <a:bodyPr/>
          <a:lstStyle/>
          <a:p>
            <a:r>
              <a:rPr lang="ru-RU" dirty="0"/>
              <a:t>Вопросы, на которые приходится давать ответы: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39552" y="2276872"/>
            <a:ext cx="8280920" cy="4320480"/>
          </a:xfrm>
        </p:spPr>
        <p:txBody>
          <a:bodyPr>
            <a:normAutofit/>
          </a:bodyPr>
          <a:lstStyle/>
          <a:p>
            <a:pPr marL="971550" lvl="1" indent="-514350" algn="l">
              <a:buFont typeface="+mj-lt"/>
              <a:buAutoNum type="arabicPeriod"/>
            </a:pPr>
            <a:r>
              <a:rPr lang="ru-RU" sz="2200" dirty="0" smtClean="0">
                <a:solidFill>
                  <a:schemeClr val="tx1"/>
                </a:solidFill>
              </a:rPr>
              <a:t>Возможно ли </a:t>
            </a:r>
            <a:r>
              <a:rPr lang="ru-RU" sz="2200" dirty="0" smtClean="0">
                <a:solidFill>
                  <a:schemeClr val="tx1"/>
                </a:solidFill>
              </a:rPr>
              <a:t>взаимодействие </a:t>
            </a:r>
            <a:r>
              <a:rPr lang="ru-RU" sz="2200" dirty="0">
                <a:solidFill>
                  <a:schemeClr val="tx1"/>
                </a:solidFill>
              </a:rPr>
              <a:t>веры и разума</a:t>
            </a:r>
            <a:r>
              <a:rPr lang="en-US" sz="2200" dirty="0">
                <a:solidFill>
                  <a:schemeClr val="tx1"/>
                </a:solidFill>
              </a:rPr>
              <a:t>?</a:t>
            </a:r>
            <a:br>
              <a:rPr lang="en-US" sz="2200" dirty="0">
                <a:solidFill>
                  <a:schemeClr val="tx1"/>
                </a:solidFill>
              </a:rPr>
            </a:br>
            <a:endParaRPr lang="ru-RU" sz="2200" dirty="0">
              <a:solidFill>
                <a:schemeClr val="tx1"/>
              </a:solidFill>
            </a:endParaRPr>
          </a:p>
          <a:p>
            <a:pPr marL="971550" lvl="1" indent="-514350" algn="l">
              <a:buFont typeface="+mj-lt"/>
              <a:buAutoNum type="arabicPeriod"/>
            </a:pPr>
            <a:r>
              <a:rPr lang="ru-RU" sz="2200" dirty="0">
                <a:solidFill>
                  <a:schemeClr val="tx1"/>
                </a:solidFill>
              </a:rPr>
              <a:t>Как мы можем знать, что Бог существует?</a:t>
            </a:r>
            <a:r>
              <a:rPr lang="ru-RU" dirty="0">
                <a:solidFill>
                  <a:schemeClr val="tx1"/>
                </a:solidFill>
              </a:rPr>
              <a:t/>
            </a:r>
            <a:br>
              <a:rPr lang="ru-RU" dirty="0">
                <a:solidFill>
                  <a:schemeClr val="tx1"/>
                </a:solidFill>
              </a:rPr>
            </a:br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938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6701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188640"/>
            <a:ext cx="7772400" cy="1470025"/>
          </a:xfrm>
        </p:spPr>
        <p:txBody>
          <a:bodyPr/>
          <a:lstStyle/>
          <a:p>
            <a:r>
              <a:rPr lang="ru-RU" dirty="0"/>
              <a:t>Вопросы, на которые приходится давать ответы: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39552" y="2276872"/>
            <a:ext cx="8280920" cy="4320480"/>
          </a:xfrm>
        </p:spPr>
        <p:txBody>
          <a:bodyPr>
            <a:normAutofit/>
          </a:bodyPr>
          <a:lstStyle/>
          <a:p>
            <a:pPr marL="971550" lvl="1" indent="-514350" algn="l">
              <a:buFont typeface="+mj-lt"/>
              <a:buAutoNum type="arabicPeriod"/>
            </a:pPr>
            <a:r>
              <a:rPr lang="ru-RU" sz="2200" dirty="0" smtClean="0">
                <a:solidFill>
                  <a:schemeClr val="tx1"/>
                </a:solidFill>
              </a:rPr>
              <a:t>Возможно ли </a:t>
            </a:r>
            <a:r>
              <a:rPr lang="ru-RU" sz="2200" dirty="0" smtClean="0">
                <a:solidFill>
                  <a:schemeClr val="tx1"/>
                </a:solidFill>
              </a:rPr>
              <a:t>взаимодействие </a:t>
            </a:r>
            <a:r>
              <a:rPr lang="ru-RU" sz="2200" dirty="0">
                <a:solidFill>
                  <a:schemeClr val="tx1"/>
                </a:solidFill>
              </a:rPr>
              <a:t>веры и разума</a:t>
            </a:r>
            <a:r>
              <a:rPr lang="en-US" sz="2200" dirty="0">
                <a:solidFill>
                  <a:schemeClr val="tx1"/>
                </a:solidFill>
              </a:rPr>
              <a:t>?</a:t>
            </a:r>
            <a:br>
              <a:rPr lang="en-US" sz="2200" dirty="0">
                <a:solidFill>
                  <a:schemeClr val="tx1"/>
                </a:solidFill>
              </a:rPr>
            </a:br>
            <a:endParaRPr lang="ru-RU" sz="2200" dirty="0">
              <a:solidFill>
                <a:schemeClr val="tx1"/>
              </a:solidFill>
            </a:endParaRPr>
          </a:p>
          <a:p>
            <a:pPr marL="971550" lvl="1" indent="-514350" algn="l">
              <a:buFont typeface="+mj-lt"/>
              <a:buAutoNum type="arabicPeriod"/>
            </a:pPr>
            <a:r>
              <a:rPr lang="ru-RU" sz="2200" dirty="0">
                <a:solidFill>
                  <a:schemeClr val="tx1"/>
                </a:solidFill>
              </a:rPr>
              <a:t>Как мы можем знать, что Бог существует?</a:t>
            </a:r>
            <a:br>
              <a:rPr lang="ru-RU" sz="2200" dirty="0">
                <a:solidFill>
                  <a:schemeClr val="tx1"/>
                </a:solidFill>
              </a:rPr>
            </a:br>
            <a:endParaRPr lang="ru-RU" sz="2200" dirty="0">
              <a:solidFill>
                <a:schemeClr val="tx1"/>
              </a:solidFill>
            </a:endParaRPr>
          </a:p>
          <a:p>
            <a:pPr marL="971550" lvl="1" indent="-514350" algn="l">
              <a:buFont typeface="+mj-lt"/>
              <a:buAutoNum type="arabicPeriod"/>
            </a:pPr>
            <a:r>
              <a:rPr lang="ru-RU" sz="2200" dirty="0">
                <a:solidFill>
                  <a:schemeClr val="tx1"/>
                </a:solidFill>
              </a:rPr>
              <a:t>Как мы можем быть уверены, что Библия достоверна?</a:t>
            </a:r>
            <a:br>
              <a:rPr lang="ru-RU" sz="2200" dirty="0">
                <a:solidFill>
                  <a:schemeClr val="tx1"/>
                </a:solidFill>
              </a:rPr>
            </a:br>
            <a:endParaRPr lang="ru-RU" sz="2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39681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6701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188640"/>
            <a:ext cx="7772400" cy="1470025"/>
          </a:xfrm>
        </p:spPr>
        <p:txBody>
          <a:bodyPr/>
          <a:lstStyle/>
          <a:p>
            <a:r>
              <a:rPr lang="ru-RU" dirty="0"/>
              <a:t>Вопросы, на которые приходится давать ответы: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39552" y="2276872"/>
            <a:ext cx="8280920" cy="4320480"/>
          </a:xfrm>
        </p:spPr>
        <p:txBody>
          <a:bodyPr>
            <a:normAutofit/>
          </a:bodyPr>
          <a:lstStyle/>
          <a:p>
            <a:pPr marL="971550" lvl="1" indent="-514350" algn="l">
              <a:buFont typeface="+mj-lt"/>
              <a:buAutoNum type="arabicPeriod"/>
            </a:pPr>
            <a:r>
              <a:rPr lang="ru-RU" sz="2200" dirty="0" smtClean="0">
                <a:solidFill>
                  <a:schemeClr val="tx1"/>
                </a:solidFill>
              </a:rPr>
              <a:t>Возможно ли </a:t>
            </a:r>
            <a:r>
              <a:rPr lang="ru-RU" sz="2200" dirty="0" smtClean="0">
                <a:solidFill>
                  <a:schemeClr val="tx1"/>
                </a:solidFill>
              </a:rPr>
              <a:t>взаимодействие </a:t>
            </a:r>
            <a:r>
              <a:rPr lang="ru-RU" sz="2200" dirty="0">
                <a:solidFill>
                  <a:schemeClr val="tx1"/>
                </a:solidFill>
              </a:rPr>
              <a:t>веры и разума</a:t>
            </a:r>
            <a:r>
              <a:rPr lang="en-US" sz="2200" dirty="0">
                <a:solidFill>
                  <a:schemeClr val="tx1"/>
                </a:solidFill>
              </a:rPr>
              <a:t>?</a:t>
            </a:r>
            <a:br>
              <a:rPr lang="en-US" sz="2200" dirty="0">
                <a:solidFill>
                  <a:schemeClr val="tx1"/>
                </a:solidFill>
              </a:rPr>
            </a:br>
            <a:endParaRPr lang="ru-RU" sz="2200" dirty="0">
              <a:solidFill>
                <a:schemeClr val="tx1"/>
              </a:solidFill>
            </a:endParaRPr>
          </a:p>
          <a:p>
            <a:pPr marL="971550" lvl="1" indent="-514350" algn="l">
              <a:buFont typeface="+mj-lt"/>
              <a:buAutoNum type="arabicPeriod"/>
            </a:pPr>
            <a:r>
              <a:rPr lang="ru-RU" sz="2200" dirty="0">
                <a:solidFill>
                  <a:schemeClr val="tx1"/>
                </a:solidFill>
              </a:rPr>
              <a:t>Как мы можем знать, что Бог существует?</a:t>
            </a:r>
            <a:br>
              <a:rPr lang="ru-RU" sz="2200" dirty="0">
                <a:solidFill>
                  <a:schemeClr val="tx1"/>
                </a:solidFill>
              </a:rPr>
            </a:br>
            <a:endParaRPr lang="ru-RU" sz="2200" dirty="0">
              <a:solidFill>
                <a:schemeClr val="tx1"/>
              </a:solidFill>
            </a:endParaRPr>
          </a:p>
          <a:p>
            <a:pPr marL="971550" lvl="1" indent="-514350" algn="l">
              <a:buFont typeface="+mj-lt"/>
              <a:buAutoNum type="arabicPeriod"/>
            </a:pPr>
            <a:r>
              <a:rPr lang="ru-RU" sz="2200" dirty="0">
                <a:solidFill>
                  <a:schemeClr val="tx1"/>
                </a:solidFill>
              </a:rPr>
              <a:t>Как мы можем быть уверены, что Библия достоверна?</a:t>
            </a:r>
            <a:br>
              <a:rPr lang="ru-RU" sz="2200" dirty="0">
                <a:solidFill>
                  <a:schemeClr val="tx1"/>
                </a:solidFill>
              </a:rPr>
            </a:br>
            <a:endParaRPr lang="ru-RU" sz="2200" dirty="0">
              <a:solidFill>
                <a:schemeClr val="tx1"/>
              </a:solidFill>
            </a:endParaRPr>
          </a:p>
          <a:p>
            <a:pPr marL="971550" lvl="1" indent="-514350" algn="l">
              <a:buFont typeface="+mj-lt"/>
              <a:buAutoNum type="arabicPeriod"/>
            </a:pPr>
            <a:r>
              <a:rPr lang="ru-RU" sz="2200" dirty="0">
                <a:solidFill>
                  <a:schemeClr val="tx1"/>
                </a:solidFill>
              </a:rPr>
              <a:t>Возможны ли чудеса? Не противоречат ли чудеса физическим законам?</a:t>
            </a:r>
            <a:br>
              <a:rPr lang="ru-RU" sz="2200" dirty="0">
                <a:solidFill>
                  <a:schemeClr val="tx1"/>
                </a:solidFill>
              </a:rPr>
            </a:br>
            <a:endParaRPr lang="ru-RU" sz="2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90810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6701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188640"/>
            <a:ext cx="7772400" cy="1470025"/>
          </a:xfrm>
        </p:spPr>
        <p:txBody>
          <a:bodyPr/>
          <a:lstStyle/>
          <a:p>
            <a:r>
              <a:rPr lang="ru-RU" dirty="0"/>
              <a:t>Вопросы, на которые приходится давать ответы: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39552" y="2276872"/>
            <a:ext cx="8280920" cy="4320480"/>
          </a:xfrm>
        </p:spPr>
        <p:txBody>
          <a:bodyPr>
            <a:normAutofit fontScale="92500"/>
          </a:bodyPr>
          <a:lstStyle/>
          <a:p>
            <a:pPr marL="971550" lvl="1" indent="-514350" algn="l">
              <a:buFont typeface="+mj-lt"/>
              <a:buAutoNum type="arabicPeriod"/>
            </a:pPr>
            <a:r>
              <a:rPr lang="ru-RU" sz="2400" dirty="0" smtClean="0">
                <a:solidFill>
                  <a:schemeClr val="tx1"/>
                </a:solidFill>
              </a:rPr>
              <a:t>Возможно ли </a:t>
            </a:r>
            <a:r>
              <a:rPr lang="ru-RU" sz="2400" dirty="0" smtClean="0">
                <a:solidFill>
                  <a:schemeClr val="tx1"/>
                </a:solidFill>
              </a:rPr>
              <a:t>взаимодействие </a:t>
            </a:r>
            <a:r>
              <a:rPr lang="ru-RU" sz="2400" dirty="0">
                <a:solidFill>
                  <a:schemeClr val="tx1"/>
                </a:solidFill>
              </a:rPr>
              <a:t>веры и разума</a:t>
            </a:r>
            <a:r>
              <a:rPr lang="en-US" sz="2400" dirty="0">
                <a:solidFill>
                  <a:schemeClr val="tx1"/>
                </a:solidFill>
              </a:rPr>
              <a:t>?</a:t>
            </a:r>
            <a:br>
              <a:rPr lang="en-US" sz="2400" dirty="0">
                <a:solidFill>
                  <a:schemeClr val="tx1"/>
                </a:solidFill>
              </a:rPr>
            </a:br>
            <a:endParaRPr lang="ru-RU" sz="2400" dirty="0">
              <a:solidFill>
                <a:schemeClr val="tx1"/>
              </a:solidFill>
            </a:endParaRPr>
          </a:p>
          <a:p>
            <a:pPr marL="971550" lvl="1" indent="-514350" algn="l">
              <a:buFont typeface="+mj-lt"/>
              <a:buAutoNum type="arabicPeriod"/>
            </a:pPr>
            <a:r>
              <a:rPr lang="ru-RU" sz="2400" dirty="0">
                <a:solidFill>
                  <a:schemeClr val="tx1"/>
                </a:solidFill>
              </a:rPr>
              <a:t>Как мы можем знать, что Бог существует?</a:t>
            </a:r>
            <a:br>
              <a:rPr lang="ru-RU" sz="2400" dirty="0">
                <a:solidFill>
                  <a:schemeClr val="tx1"/>
                </a:solidFill>
              </a:rPr>
            </a:br>
            <a:endParaRPr lang="ru-RU" sz="2400" dirty="0">
              <a:solidFill>
                <a:schemeClr val="tx1"/>
              </a:solidFill>
            </a:endParaRPr>
          </a:p>
          <a:p>
            <a:pPr marL="971550" lvl="1" indent="-514350" algn="l">
              <a:buFont typeface="+mj-lt"/>
              <a:buAutoNum type="arabicPeriod"/>
            </a:pPr>
            <a:r>
              <a:rPr lang="ru-RU" sz="2400" dirty="0">
                <a:solidFill>
                  <a:schemeClr val="tx1"/>
                </a:solidFill>
              </a:rPr>
              <a:t>Как мы можем быть уверены, что Библия достоверна?</a:t>
            </a:r>
            <a:br>
              <a:rPr lang="ru-RU" sz="2400" dirty="0">
                <a:solidFill>
                  <a:schemeClr val="tx1"/>
                </a:solidFill>
              </a:rPr>
            </a:br>
            <a:endParaRPr lang="ru-RU" sz="2400" dirty="0">
              <a:solidFill>
                <a:schemeClr val="tx1"/>
              </a:solidFill>
            </a:endParaRPr>
          </a:p>
          <a:p>
            <a:pPr marL="971550" lvl="1" indent="-514350" algn="l">
              <a:buFont typeface="+mj-lt"/>
              <a:buAutoNum type="arabicPeriod"/>
            </a:pPr>
            <a:r>
              <a:rPr lang="ru-RU" sz="2400" dirty="0">
                <a:solidFill>
                  <a:schemeClr val="tx1"/>
                </a:solidFill>
              </a:rPr>
              <a:t>Возможны ли чудеса? Не противоречат ли чудеса физическим законам?</a:t>
            </a:r>
            <a:br>
              <a:rPr lang="ru-RU" sz="2400" dirty="0">
                <a:solidFill>
                  <a:schemeClr val="tx1"/>
                </a:solidFill>
              </a:rPr>
            </a:br>
            <a:endParaRPr lang="ru-RU" sz="2400" dirty="0">
              <a:solidFill>
                <a:schemeClr val="tx1"/>
              </a:solidFill>
            </a:endParaRPr>
          </a:p>
          <a:p>
            <a:pPr marL="971550" lvl="1" indent="-514350" algn="l">
              <a:buFont typeface="+mj-lt"/>
              <a:buAutoNum type="arabicPeriod"/>
            </a:pPr>
            <a:r>
              <a:rPr lang="ru-RU" sz="2400" dirty="0" smtClean="0">
                <a:solidFill>
                  <a:schemeClr val="tx1"/>
                </a:solidFill>
              </a:rPr>
              <a:t>Насколько можно доверять заявлениям Иисуса Христа?</a:t>
            </a:r>
            <a:br>
              <a:rPr lang="ru-RU" sz="2400" dirty="0" smtClean="0">
                <a:solidFill>
                  <a:schemeClr val="tx1"/>
                </a:solidFill>
              </a:rPr>
            </a:br>
            <a:endParaRPr lang="ru-RU" sz="2400" dirty="0" smtClean="0">
              <a:solidFill>
                <a:schemeClr val="tx1"/>
              </a:solidFill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643461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6701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188640"/>
            <a:ext cx="7772400" cy="1470025"/>
          </a:xfrm>
        </p:spPr>
        <p:txBody>
          <a:bodyPr/>
          <a:lstStyle/>
          <a:p>
            <a:r>
              <a:rPr lang="ru-RU" dirty="0"/>
              <a:t>Вопросы, на которые приходится давать ответы: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39552" y="2276872"/>
            <a:ext cx="8280920" cy="4320480"/>
          </a:xfrm>
        </p:spPr>
        <p:txBody>
          <a:bodyPr>
            <a:normAutofit fontScale="77500" lnSpcReduction="20000"/>
          </a:bodyPr>
          <a:lstStyle/>
          <a:p>
            <a:pPr marL="971550" lvl="1" indent="-514350" algn="l">
              <a:buFont typeface="+mj-lt"/>
              <a:buAutoNum type="arabicPeriod"/>
            </a:pPr>
            <a:r>
              <a:rPr lang="ru-RU" dirty="0" smtClean="0">
                <a:solidFill>
                  <a:schemeClr val="tx1"/>
                </a:solidFill>
              </a:rPr>
              <a:t>Возможно ли взаимодействие </a:t>
            </a:r>
            <a:r>
              <a:rPr lang="ru-RU" dirty="0">
                <a:solidFill>
                  <a:schemeClr val="tx1"/>
                </a:solidFill>
              </a:rPr>
              <a:t>веры и разума</a:t>
            </a:r>
            <a:r>
              <a:rPr lang="en-US" dirty="0">
                <a:solidFill>
                  <a:schemeClr val="tx1"/>
                </a:solidFill>
              </a:rPr>
              <a:t>?</a:t>
            </a:r>
            <a:br>
              <a:rPr lang="en-US" dirty="0">
                <a:solidFill>
                  <a:schemeClr val="tx1"/>
                </a:solidFill>
              </a:rPr>
            </a:br>
            <a:endParaRPr lang="ru-RU" dirty="0">
              <a:solidFill>
                <a:schemeClr val="tx1"/>
              </a:solidFill>
            </a:endParaRPr>
          </a:p>
          <a:p>
            <a:pPr marL="971550" lvl="1" indent="-514350" algn="l">
              <a:buFont typeface="+mj-lt"/>
              <a:buAutoNum type="arabicPeriod"/>
            </a:pPr>
            <a:r>
              <a:rPr lang="ru-RU" dirty="0">
                <a:solidFill>
                  <a:schemeClr val="tx1"/>
                </a:solidFill>
              </a:rPr>
              <a:t>Как мы можем знать, что Бог существует?</a:t>
            </a:r>
            <a:br>
              <a:rPr lang="ru-RU" dirty="0">
                <a:solidFill>
                  <a:schemeClr val="tx1"/>
                </a:solidFill>
              </a:rPr>
            </a:br>
            <a:endParaRPr lang="ru-RU" dirty="0">
              <a:solidFill>
                <a:schemeClr val="tx1"/>
              </a:solidFill>
            </a:endParaRPr>
          </a:p>
          <a:p>
            <a:pPr marL="971550" lvl="1" indent="-514350" algn="l">
              <a:buFont typeface="+mj-lt"/>
              <a:buAutoNum type="arabicPeriod"/>
            </a:pPr>
            <a:r>
              <a:rPr lang="ru-RU" dirty="0">
                <a:solidFill>
                  <a:schemeClr val="tx1"/>
                </a:solidFill>
              </a:rPr>
              <a:t>Как мы можем быть уверены, что Библия достоверна?</a:t>
            </a:r>
            <a:br>
              <a:rPr lang="ru-RU" dirty="0">
                <a:solidFill>
                  <a:schemeClr val="tx1"/>
                </a:solidFill>
              </a:rPr>
            </a:br>
            <a:endParaRPr lang="ru-RU" dirty="0">
              <a:solidFill>
                <a:schemeClr val="tx1"/>
              </a:solidFill>
            </a:endParaRPr>
          </a:p>
          <a:p>
            <a:pPr marL="971550" lvl="1" indent="-514350" algn="l">
              <a:buFont typeface="+mj-lt"/>
              <a:buAutoNum type="arabicPeriod"/>
            </a:pPr>
            <a:r>
              <a:rPr lang="ru-RU" dirty="0">
                <a:solidFill>
                  <a:schemeClr val="tx1"/>
                </a:solidFill>
              </a:rPr>
              <a:t>Возможны ли чудеса? Не противоречат ли чудеса физическим законам?</a:t>
            </a:r>
            <a:br>
              <a:rPr lang="ru-RU" dirty="0">
                <a:solidFill>
                  <a:schemeClr val="tx1"/>
                </a:solidFill>
              </a:rPr>
            </a:br>
            <a:endParaRPr lang="ru-RU" dirty="0">
              <a:solidFill>
                <a:schemeClr val="tx1"/>
              </a:solidFill>
            </a:endParaRPr>
          </a:p>
          <a:p>
            <a:pPr marL="971550" lvl="1" indent="-514350" algn="l">
              <a:buFont typeface="+mj-lt"/>
              <a:buAutoNum type="arabicPeriod"/>
            </a:pPr>
            <a:r>
              <a:rPr lang="ru-RU" dirty="0" smtClean="0">
                <a:solidFill>
                  <a:schemeClr val="tx1"/>
                </a:solidFill>
              </a:rPr>
              <a:t>Насколько можно доверять заявлениям Иисуса Христа?</a:t>
            </a:r>
            <a:br>
              <a:rPr lang="ru-RU" dirty="0" smtClean="0">
                <a:solidFill>
                  <a:schemeClr val="tx1"/>
                </a:solidFill>
              </a:rPr>
            </a:br>
            <a:endParaRPr lang="ru-RU" dirty="0" smtClean="0">
              <a:solidFill>
                <a:schemeClr val="tx1"/>
              </a:solidFill>
            </a:endParaRPr>
          </a:p>
          <a:p>
            <a:pPr marL="971550" lvl="1" indent="-514350" algn="l">
              <a:buFont typeface="+mj-lt"/>
              <a:buAutoNum type="arabicPeriod"/>
            </a:pPr>
            <a:r>
              <a:rPr lang="ru-RU" dirty="0" smtClean="0">
                <a:solidFill>
                  <a:schemeClr val="tx1"/>
                </a:solidFill>
              </a:rPr>
              <a:t>Какие есть доказательства воскресения Иисуса Христа?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588950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32776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27584" y="260648"/>
            <a:ext cx="7772400" cy="1470025"/>
          </a:xfrm>
        </p:spPr>
        <p:txBody>
          <a:bodyPr/>
          <a:lstStyle/>
          <a:p>
            <a:r>
              <a:rPr lang="ru-RU" dirty="0" smtClean="0"/>
              <a:t>Что такое Апологетика ?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39552" y="2519924"/>
            <a:ext cx="8712968" cy="1752600"/>
          </a:xfrm>
        </p:spPr>
        <p:txBody>
          <a:bodyPr>
            <a:normAutofit/>
          </a:bodyPr>
          <a:lstStyle/>
          <a:p>
            <a:pPr algn="l"/>
            <a:r>
              <a:rPr lang="ru-RU" sz="3600" dirty="0" smtClean="0">
                <a:solidFill>
                  <a:schemeClr val="tx1"/>
                </a:solidFill>
              </a:rPr>
              <a:t>Апологетика</a:t>
            </a:r>
            <a:r>
              <a:rPr lang="ru-RU" sz="3600" dirty="0">
                <a:solidFill>
                  <a:schemeClr val="tx1"/>
                </a:solidFill>
              </a:rPr>
              <a:t> (от </a:t>
            </a:r>
            <a:r>
              <a:rPr lang="ru-RU" sz="3600" dirty="0" smtClean="0">
                <a:solidFill>
                  <a:schemeClr val="tx1"/>
                </a:solidFill>
              </a:rPr>
              <a:t>греч</a:t>
            </a:r>
            <a:r>
              <a:rPr lang="ru-RU" sz="3600" dirty="0">
                <a:solidFill>
                  <a:schemeClr val="tx1"/>
                </a:solidFill>
              </a:rPr>
              <a:t>. </a:t>
            </a:r>
            <a:r>
              <a:rPr lang="ru-RU" sz="3600" dirty="0" smtClean="0">
                <a:solidFill>
                  <a:schemeClr val="tx1"/>
                </a:solidFill>
              </a:rPr>
              <a:t>ἀπολογία) - это </a:t>
            </a:r>
            <a:r>
              <a:rPr lang="ru-RU" sz="3600" dirty="0">
                <a:solidFill>
                  <a:schemeClr val="tx1"/>
                </a:solidFill>
              </a:rPr>
              <a:t>разумный ответ в устной </a:t>
            </a:r>
            <a:r>
              <a:rPr lang="ru-RU" sz="3600" dirty="0" smtClean="0">
                <a:solidFill>
                  <a:schemeClr val="tx1"/>
                </a:solidFill>
              </a:rPr>
              <a:t>защите.</a:t>
            </a:r>
          </a:p>
          <a:p>
            <a:pPr algn="l"/>
            <a:endParaRPr lang="ru-RU" sz="3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03809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32776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27584" y="260648"/>
            <a:ext cx="7772400" cy="1470025"/>
          </a:xfrm>
        </p:spPr>
        <p:txBody>
          <a:bodyPr/>
          <a:lstStyle/>
          <a:p>
            <a:r>
              <a:rPr lang="ru-RU" dirty="0" smtClean="0"/>
              <a:t>Что такое Апологетика ?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31032" y="2519924"/>
            <a:ext cx="8712968" cy="3861404"/>
          </a:xfrm>
        </p:spPr>
        <p:txBody>
          <a:bodyPr>
            <a:normAutofit/>
          </a:bodyPr>
          <a:lstStyle/>
          <a:p>
            <a:pPr algn="l"/>
            <a:r>
              <a:rPr lang="ru-RU" sz="3600" dirty="0" smtClean="0">
                <a:solidFill>
                  <a:schemeClr val="tx1"/>
                </a:solidFill>
              </a:rPr>
              <a:t>Апологетика</a:t>
            </a:r>
            <a:r>
              <a:rPr lang="ru-RU" sz="3600" dirty="0">
                <a:solidFill>
                  <a:schemeClr val="tx1"/>
                </a:solidFill>
              </a:rPr>
              <a:t> (от </a:t>
            </a:r>
            <a:r>
              <a:rPr lang="ru-RU" sz="3600" dirty="0" smtClean="0">
                <a:solidFill>
                  <a:schemeClr val="tx1"/>
                </a:solidFill>
              </a:rPr>
              <a:t>греч</a:t>
            </a:r>
            <a:r>
              <a:rPr lang="ru-RU" sz="3600" dirty="0">
                <a:solidFill>
                  <a:schemeClr val="tx1"/>
                </a:solidFill>
              </a:rPr>
              <a:t>. </a:t>
            </a:r>
            <a:r>
              <a:rPr lang="ru-RU" sz="3600" dirty="0" smtClean="0">
                <a:solidFill>
                  <a:schemeClr val="tx1"/>
                </a:solidFill>
              </a:rPr>
              <a:t>ἀπολογία) - это </a:t>
            </a:r>
            <a:r>
              <a:rPr lang="ru-RU" sz="3600" dirty="0">
                <a:solidFill>
                  <a:schemeClr val="tx1"/>
                </a:solidFill>
              </a:rPr>
              <a:t>разумный ответ в устной </a:t>
            </a:r>
            <a:r>
              <a:rPr lang="ru-RU" sz="3600" dirty="0" smtClean="0">
                <a:solidFill>
                  <a:schemeClr val="tx1"/>
                </a:solidFill>
              </a:rPr>
              <a:t>защите.</a:t>
            </a:r>
          </a:p>
          <a:p>
            <a:pPr algn="l"/>
            <a:endParaRPr lang="ru-RU" sz="3600" dirty="0" smtClean="0">
              <a:solidFill>
                <a:schemeClr val="tx1"/>
              </a:solidFill>
            </a:endParaRPr>
          </a:p>
          <a:p>
            <a:pPr algn="l"/>
            <a:r>
              <a:rPr lang="ru-RU" sz="3600" dirty="0" smtClean="0">
                <a:solidFill>
                  <a:schemeClr val="tx1"/>
                </a:solidFill>
              </a:rPr>
              <a:t>Платон описывает этим словом защиту Сократа на суде.</a:t>
            </a:r>
          </a:p>
          <a:p>
            <a:pPr algn="l"/>
            <a:endParaRPr lang="ru-RU" sz="3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322025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332656"/>
            <a:ext cx="7772400" cy="1470025"/>
          </a:xfrm>
        </p:spPr>
        <p:txBody>
          <a:bodyPr/>
          <a:lstStyle/>
          <a:p>
            <a:r>
              <a:rPr lang="ru-RU" dirty="0"/>
              <a:t>Необходимость апологетики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5536" y="2420888"/>
            <a:ext cx="8352928" cy="4104456"/>
          </a:xfrm>
        </p:spPr>
        <p:txBody>
          <a:bodyPr>
            <a:normAutofit/>
          </a:bodyPr>
          <a:lstStyle/>
          <a:p>
            <a:pPr algn="l"/>
            <a:r>
              <a:rPr lang="ru-RU" sz="3600" dirty="0">
                <a:solidFill>
                  <a:schemeClr val="tx1"/>
                </a:solidFill>
              </a:rPr>
              <a:t>Апологетика помогает разобраться почему мы верим в то, во что мы верим. </a:t>
            </a:r>
          </a:p>
        </p:txBody>
      </p:sp>
    </p:spTree>
    <p:extLst>
      <p:ext uri="{BB962C8B-B14F-4D97-AF65-F5344CB8AC3E}">
        <p14:creationId xmlns:p14="http://schemas.microsoft.com/office/powerpoint/2010/main" val="25665670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88640"/>
            <a:ext cx="7772400" cy="1470025"/>
          </a:xfrm>
        </p:spPr>
        <p:txBody>
          <a:bodyPr/>
          <a:lstStyle/>
          <a:p>
            <a:r>
              <a:rPr lang="ru-RU" dirty="0"/>
              <a:t>Задача апологетики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47564" y="2636912"/>
            <a:ext cx="7848872" cy="3960440"/>
          </a:xfrm>
        </p:spPr>
        <p:txBody>
          <a:bodyPr>
            <a:normAutofit/>
          </a:bodyPr>
          <a:lstStyle/>
          <a:p>
            <a:pPr algn="l"/>
            <a:r>
              <a:rPr lang="ru-RU" sz="2800" dirty="0" smtClean="0">
                <a:solidFill>
                  <a:schemeClr val="tx1"/>
                </a:solidFill>
              </a:rPr>
              <a:t>Господа Бога святите в сердцах ваших; [будьте] всегда готовы всякому, требующему у вас отчета  в вашем уповании, дать ответ с кротостью и благоговением.                             </a:t>
            </a:r>
          </a:p>
          <a:p>
            <a:pPr algn="l"/>
            <a:r>
              <a:rPr lang="ru-RU" sz="2800" dirty="0">
                <a:solidFill>
                  <a:schemeClr val="tx1"/>
                </a:solidFill>
              </a:rPr>
              <a:t> </a:t>
            </a:r>
            <a:r>
              <a:rPr lang="ru-RU" sz="2800" dirty="0" smtClean="0">
                <a:solidFill>
                  <a:schemeClr val="tx1"/>
                </a:solidFill>
              </a:rPr>
              <a:t>                                                            (1-е Петра 3:15)</a:t>
            </a:r>
          </a:p>
          <a:p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636931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88640"/>
            <a:ext cx="7772400" cy="1470025"/>
          </a:xfrm>
        </p:spPr>
        <p:txBody>
          <a:bodyPr/>
          <a:lstStyle/>
          <a:p>
            <a:r>
              <a:rPr lang="ru-RU" dirty="0"/>
              <a:t>Задача апологетики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23528" y="2564904"/>
            <a:ext cx="9001000" cy="4104456"/>
          </a:xfrm>
        </p:spPr>
        <p:txBody>
          <a:bodyPr>
            <a:normAutofit/>
          </a:bodyPr>
          <a:lstStyle/>
          <a:p>
            <a:pPr algn="l"/>
            <a:r>
              <a:rPr lang="ru-RU" sz="3600" dirty="0">
                <a:solidFill>
                  <a:schemeClr val="tx1"/>
                </a:solidFill>
              </a:rPr>
              <a:t> </a:t>
            </a:r>
            <a:r>
              <a:rPr lang="ru-RU" sz="3600" dirty="0" smtClean="0">
                <a:solidFill>
                  <a:schemeClr val="tx1"/>
                </a:solidFill>
              </a:rPr>
              <a:t>                Противостоять нападкам: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ru-RU" sz="3600" dirty="0" smtClean="0">
                <a:solidFill>
                  <a:schemeClr val="tx1"/>
                </a:solidFill>
              </a:rPr>
              <a:t>Нападки </a:t>
            </a:r>
            <a:r>
              <a:rPr lang="ru-RU" sz="3600" dirty="0">
                <a:solidFill>
                  <a:schemeClr val="tx1"/>
                </a:solidFill>
              </a:rPr>
              <a:t>извне – не «люди книги</a:t>
            </a:r>
            <a:r>
              <a:rPr lang="ru-RU" sz="3600" dirty="0" smtClean="0">
                <a:solidFill>
                  <a:schemeClr val="tx1"/>
                </a:solidFill>
              </a:rPr>
              <a:t>» (апологетика).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endParaRPr lang="ru-RU" sz="3600" dirty="0" smtClean="0">
              <a:solidFill>
                <a:schemeClr val="tx1"/>
              </a:solidFill>
            </a:endParaRPr>
          </a:p>
          <a:p>
            <a:pPr algn="l"/>
            <a:endParaRPr lang="ru-RU" sz="4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38596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88640"/>
            <a:ext cx="7772400" cy="1470025"/>
          </a:xfrm>
        </p:spPr>
        <p:txBody>
          <a:bodyPr/>
          <a:lstStyle/>
          <a:p>
            <a:r>
              <a:rPr lang="ru-RU" dirty="0"/>
              <a:t>Задача апологетики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23528" y="2564904"/>
            <a:ext cx="9001000" cy="4104456"/>
          </a:xfrm>
        </p:spPr>
        <p:txBody>
          <a:bodyPr>
            <a:normAutofit/>
          </a:bodyPr>
          <a:lstStyle/>
          <a:p>
            <a:pPr algn="l"/>
            <a:r>
              <a:rPr lang="ru-RU" sz="3600" dirty="0">
                <a:solidFill>
                  <a:schemeClr val="tx1"/>
                </a:solidFill>
              </a:rPr>
              <a:t> </a:t>
            </a:r>
            <a:r>
              <a:rPr lang="ru-RU" sz="3600" dirty="0" smtClean="0">
                <a:solidFill>
                  <a:schemeClr val="tx1"/>
                </a:solidFill>
              </a:rPr>
              <a:t>                Противостоять нападкам: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ru-RU" sz="3600" dirty="0" smtClean="0">
                <a:solidFill>
                  <a:schemeClr val="tx1"/>
                </a:solidFill>
              </a:rPr>
              <a:t>Нападки </a:t>
            </a:r>
            <a:r>
              <a:rPr lang="ru-RU" sz="3600" dirty="0">
                <a:solidFill>
                  <a:schemeClr val="tx1"/>
                </a:solidFill>
              </a:rPr>
              <a:t>извне – не «люди книги</a:t>
            </a:r>
            <a:r>
              <a:rPr lang="ru-RU" sz="3600" dirty="0" smtClean="0">
                <a:solidFill>
                  <a:schemeClr val="tx1"/>
                </a:solidFill>
              </a:rPr>
              <a:t>» (апологетика).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endParaRPr lang="ru-RU" sz="3600" dirty="0" smtClean="0">
              <a:solidFill>
                <a:schemeClr val="tx1"/>
              </a:solidFill>
            </a:endParaRP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ru-RU" sz="3600" dirty="0" smtClean="0">
                <a:solidFill>
                  <a:schemeClr val="tx1"/>
                </a:solidFill>
              </a:rPr>
              <a:t>Нападки </a:t>
            </a:r>
            <a:r>
              <a:rPr lang="ru-RU" sz="3600" dirty="0">
                <a:solidFill>
                  <a:schemeClr val="tx1"/>
                </a:solidFill>
              </a:rPr>
              <a:t>изнутри – «люди книги</a:t>
            </a:r>
            <a:r>
              <a:rPr lang="ru-RU" sz="3600" dirty="0" smtClean="0">
                <a:solidFill>
                  <a:schemeClr val="tx1"/>
                </a:solidFill>
              </a:rPr>
              <a:t>» (полемика).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endParaRPr lang="ru-RU" sz="4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3450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88640"/>
            <a:ext cx="7772400" cy="1470025"/>
          </a:xfrm>
        </p:spPr>
        <p:txBody>
          <a:bodyPr/>
          <a:lstStyle/>
          <a:p>
            <a:r>
              <a:rPr lang="ru-RU" dirty="0"/>
              <a:t>Два подхода в апологетике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23528" y="2564904"/>
            <a:ext cx="9001000" cy="4104456"/>
          </a:xfrm>
        </p:spPr>
        <p:txBody>
          <a:bodyPr>
            <a:normAutofit/>
          </a:bodyPr>
          <a:lstStyle/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ru-RU" sz="4000" dirty="0">
                <a:solidFill>
                  <a:schemeClr val="tx1"/>
                </a:solidFill>
              </a:rPr>
              <a:t>Негативная </a:t>
            </a:r>
            <a:r>
              <a:rPr lang="ru-RU" sz="4000" dirty="0" smtClean="0">
                <a:solidFill>
                  <a:schemeClr val="tx1"/>
                </a:solidFill>
              </a:rPr>
              <a:t>апологетика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endParaRPr lang="ru-RU" sz="4000" dirty="0" smtClean="0">
              <a:solidFill>
                <a:schemeClr val="tx1"/>
              </a:solidFill>
            </a:endParaRPr>
          </a:p>
          <a:p>
            <a:pPr marL="571500" indent="-571500" algn="l">
              <a:buFont typeface="Arial" panose="020B0604020202020204" pitchFamily="34" charset="0"/>
              <a:buChar char="•"/>
            </a:pPr>
            <a:endParaRPr lang="ru-RU" sz="4000" dirty="0">
              <a:solidFill>
                <a:schemeClr val="tx1"/>
              </a:solidFill>
            </a:endParaRP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ru-RU" sz="4000" dirty="0" smtClean="0">
                <a:solidFill>
                  <a:schemeClr val="tx1"/>
                </a:solidFill>
              </a:rPr>
              <a:t>Позитивная </a:t>
            </a:r>
            <a:r>
              <a:rPr lang="ru-RU" sz="4000" dirty="0">
                <a:solidFill>
                  <a:schemeClr val="tx1"/>
                </a:solidFill>
              </a:rPr>
              <a:t>апологетика</a:t>
            </a:r>
          </a:p>
        </p:txBody>
      </p:sp>
    </p:spTree>
    <p:extLst>
      <p:ext uri="{BB962C8B-B14F-4D97-AF65-F5344CB8AC3E}">
        <p14:creationId xmlns:p14="http://schemas.microsoft.com/office/powerpoint/2010/main" val="40885841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88640"/>
            <a:ext cx="7772400" cy="1470025"/>
          </a:xfrm>
        </p:spPr>
        <p:txBody>
          <a:bodyPr/>
          <a:lstStyle/>
          <a:p>
            <a:r>
              <a:rPr lang="ru-RU" dirty="0"/>
              <a:t>Два подхода в апологетике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23528" y="2564904"/>
            <a:ext cx="9001000" cy="4104456"/>
          </a:xfrm>
        </p:spPr>
        <p:txBody>
          <a:bodyPr>
            <a:normAutofit/>
          </a:bodyPr>
          <a:lstStyle/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ru-RU" sz="4000" dirty="0">
                <a:solidFill>
                  <a:schemeClr val="tx1"/>
                </a:solidFill>
              </a:rPr>
              <a:t>Негативная </a:t>
            </a:r>
            <a:r>
              <a:rPr lang="ru-RU" sz="4000" dirty="0" smtClean="0">
                <a:solidFill>
                  <a:schemeClr val="tx1"/>
                </a:solidFill>
              </a:rPr>
              <a:t>апологетика</a:t>
            </a:r>
          </a:p>
          <a:p>
            <a:pPr algn="l"/>
            <a:r>
              <a:rPr lang="ru-RU" sz="3500" dirty="0">
                <a:solidFill>
                  <a:schemeClr val="tx1"/>
                </a:solidFill>
              </a:rPr>
              <a:t> </a:t>
            </a:r>
            <a:r>
              <a:rPr lang="ru-RU" sz="3500" dirty="0" smtClean="0">
                <a:solidFill>
                  <a:schemeClr val="tx1"/>
                </a:solidFill>
              </a:rPr>
              <a:t>      </a:t>
            </a:r>
            <a:r>
              <a:rPr lang="ru-RU" sz="3500" dirty="0" smtClean="0">
                <a:solidFill>
                  <a:schemeClr val="tx1"/>
                </a:solidFill>
              </a:rPr>
              <a:t>а. На ком лежит бремя доказательств?</a:t>
            </a:r>
            <a:r>
              <a:rPr lang="ru-RU" sz="3500" dirty="0" smtClean="0">
                <a:solidFill>
                  <a:schemeClr val="tx1"/>
                </a:solidFill>
              </a:rPr>
              <a:t/>
            </a:r>
            <a:br>
              <a:rPr lang="ru-RU" sz="3500" dirty="0" smtClean="0">
                <a:solidFill>
                  <a:schemeClr val="tx1"/>
                </a:solidFill>
              </a:rPr>
            </a:br>
            <a:r>
              <a:rPr lang="en-US" sz="3500" dirty="0" smtClean="0">
                <a:solidFill>
                  <a:schemeClr val="tx1"/>
                </a:solidFill>
              </a:rPr>
              <a:t>    </a:t>
            </a:r>
            <a:r>
              <a:rPr lang="ru-RU" sz="3500" dirty="0" smtClean="0">
                <a:solidFill>
                  <a:schemeClr val="tx1"/>
                </a:solidFill>
              </a:rPr>
              <a:t>   </a:t>
            </a:r>
            <a:r>
              <a:rPr lang="en-US" sz="3500" dirty="0" smtClean="0">
                <a:solidFill>
                  <a:schemeClr val="tx1"/>
                </a:solidFill>
              </a:rPr>
              <a:t>b</a:t>
            </a:r>
            <a:r>
              <a:rPr lang="ru-RU" sz="3500" dirty="0" smtClean="0">
                <a:solidFill>
                  <a:schemeClr val="tx1"/>
                </a:solidFill>
              </a:rPr>
              <a:t>.</a:t>
            </a:r>
            <a:r>
              <a:rPr lang="en-US" sz="3500" dirty="0" smtClean="0">
                <a:solidFill>
                  <a:schemeClr val="tx1"/>
                </a:solidFill>
              </a:rPr>
              <a:t> </a:t>
            </a:r>
            <a:r>
              <a:rPr lang="ru-RU" sz="3500" dirty="0" smtClean="0">
                <a:solidFill>
                  <a:schemeClr val="tx1"/>
                </a:solidFill>
              </a:rPr>
              <a:t>Пример – проблема зла.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ru-RU" sz="4000" dirty="0" smtClean="0">
                <a:solidFill>
                  <a:schemeClr val="tx1"/>
                </a:solidFill>
              </a:rPr>
              <a:t>Позитивная </a:t>
            </a:r>
            <a:r>
              <a:rPr lang="ru-RU" sz="4000" dirty="0">
                <a:solidFill>
                  <a:schemeClr val="tx1"/>
                </a:solidFill>
              </a:rPr>
              <a:t>апологетика</a:t>
            </a:r>
          </a:p>
        </p:txBody>
      </p:sp>
    </p:spTree>
    <p:extLst>
      <p:ext uri="{BB962C8B-B14F-4D97-AF65-F5344CB8AC3E}">
        <p14:creationId xmlns:p14="http://schemas.microsoft.com/office/powerpoint/2010/main" val="12811060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274</TotalTime>
  <Words>224</Words>
  <Application>Microsoft Office PowerPoint</Application>
  <PresentationFormat>Экран (4:3)</PresentationFormat>
  <Paragraphs>60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Тема Office</vt:lpstr>
      <vt:lpstr>Cодержание лекции 1</vt:lpstr>
      <vt:lpstr>Что такое Апологетика ?</vt:lpstr>
      <vt:lpstr>Что такое Апологетика ?</vt:lpstr>
      <vt:lpstr>Необходимость апологетики</vt:lpstr>
      <vt:lpstr>Задача апологетики</vt:lpstr>
      <vt:lpstr>Задача апологетики</vt:lpstr>
      <vt:lpstr>Задача апологетики</vt:lpstr>
      <vt:lpstr>Два подхода в апологетике</vt:lpstr>
      <vt:lpstr>Два подхода в апологетике</vt:lpstr>
      <vt:lpstr>Вопросы, на которые приходится давать ответы:</vt:lpstr>
      <vt:lpstr>Вопросы, на которые приходится давать ответы:</vt:lpstr>
      <vt:lpstr>Вопросы, на которые приходится давать ответы:</vt:lpstr>
      <vt:lpstr>Вопросы, на которые приходится давать ответы:</vt:lpstr>
      <vt:lpstr>Вопросы, на которые приходится давать ответы:</vt:lpstr>
      <vt:lpstr>Вопросы, на которые приходится давать ответы: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Admin</dc:creator>
  <cp:lastModifiedBy>Admin</cp:lastModifiedBy>
  <cp:revision>14</cp:revision>
  <dcterms:created xsi:type="dcterms:W3CDTF">2020-06-01T08:15:32Z</dcterms:created>
  <dcterms:modified xsi:type="dcterms:W3CDTF">2020-06-01T12:49:52Z</dcterms:modified>
</cp:coreProperties>
</file>