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2" r:id="rId4"/>
    <p:sldId id="273" r:id="rId5"/>
    <p:sldId id="258" r:id="rId6"/>
    <p:sldId id="259" r:id="rId7"/>
    <p:sldId id="261" r:id="rId8"/>
    <p:sldId id="262" r:id="rId9"/>
    <p:sldId id="268" r:id="rId10"/>
    <p:sldId id="263" r:id="rId11"/>
    <p:sldId id="264" r:id="rId12"/>
    <p:sldId id="265" r:id="rId13"/>
    <p:sldId id="269" r:id="rId14"/>
    <p:sldId id="266" r:id="rId15"/>
    <p:sldId id="267" r:id="rId16"/>
    <p:sldId id="271" r:id="rId17"/>
    <p:sldId id="260"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036" autoAdjust="0"/>
    <p:restoredTop sz="94660"/>
  </p:normalViewPr>
  <p:slideViewPr>
    <p:cSldViewPr snapToGrid="0" snapToObjects="1">
      <p:cViewPr>
        <p:scale>
          <a:sx n="75" d="100"/>
          <a:sy n="75" d="100"/>
        </p:scale>
        <p:origin x="-11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60546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24096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10142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317700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58B4C4-C78E-8F4F-B656-5A05662AD488}" type="datetimeFigureOut">
              <a:rPr lang="en-US" smtClean="0"/>
              <a:t>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8909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0460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58B4C4-C78E-8F4F-B656-5A05662AD488}" type="datetimeFigureOut">
              <a:rPr lang="en-US" smtClean="0"/>
              <a:t>10/3/16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90076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58B4C4-C78E-8F4F-B656-5A05662AD488}" type="datetimeFigureOut">
              <a:rPr lang="en-US" smtClean="0"/>
              <a:t>10/3/16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2622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8B4C4-C78E-8F4F-B656-5A05662AD488}" type="datetimeFigureOut">
              <a:rPr lang="en-US" smtClean="0"/>
              <a:t>10/3/16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098284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039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1733090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8B4C4-C78E-8F4F-B656-5A05662AD488}" type="datetimeFigureOut">
              <a:rPr lang="en-US" smtClean="0"/>
              <a:t>10/3/16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62E49-6040-7348-B5F3-AB17904C7DEF}" type="slidenum">
              <a:rPr lang="en-US" smtClean="0"/>
              <a:t>‹#›</a:t>
            </a:fld>
            <a:endParaRPr lang="en-US"/>
          </a:p>
        </p:txBody>
      </p:sp>
    </p:spTree>
    <p:extLst>
      <p:ext uri="{BB962C8B-B14F-4D97-AF65-F5344CB8AC3E}">
        <p14:creationId xmlns:p14="http://schemas.microsoft.com/office/powerpoint/2010/main" val="4171430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jw.org/en/publications/bible/nwt/books/1-chronicles/29/%23v1302901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google.com/search?client=safari&amp;rls=en&amp;q=define+campaign&amp;sa=X&amp;ved=0ahUKEwjzweXb04nPAhXH6yYKHQhPD_wQ_SoINDA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Intro to Enterprise </a:t>
            </a:r>
            <a:endParaRPr lang="en-US" b="1" dirty="0"/>
          </a:p>
        </p:txBody>
      </p:sp>
      <p:sp>
        <p:nvSpPr>
          <p:cNvPr id="3" name="Subtitle 2"/>
          <p:cNvSpPr>
            <a:spLocks noGrp="1"/>
          </p:cNvSpPr>
          <p:nvPr>
            <p:ph type="subTitle" idx="1"/>
          </p:nvPr>
        </p:nvSpPr>
        <p:spPr/>
        <p:txBody>
          <a:bodyPr/>
          <a:lstStyle/>
          <a:p>
            <a:r>
              <a:rPr lang="en-US" dirty="0" smtClean="0"/>
              <a:t>Making money; more ministry</a:t>
            </a:r>
            <a:endParaRPr lang="en-US" dirty="0"/>
          </a:p>
        </p:txBody>
      </p:sp>
    </p:spTree>
    <p:extLst>
      <p:ext uri="{BB962C8B-B14F-4D97-AF65-F5344CB8AC3E}">
        <p14:creationId xmlns:p14="http://schemas.microsoft.com/office/powerpoint/2010/main" val="14246140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purpose of Money?</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US" b="1" dirty="0" smtClean="0"/>
              <a:t>To teach the true cost of goods and services and the true value of work.</a:t>
            </a:r>
          </a:p>
          <a:p>
            <a:pPr marL="800100" lvl="2" indent="0">
              <a:buNone/>
            </a:pPr>
            <a:r>
              <a:rPr lang="en-US" dirty="0" smtClean="0"/>
              <a:t>i.e. picking weeds &amp; a baseball glove</a:t>
            </a:r>
          </a:p>
          <a:p>
            <a:pPr marL="514350" indent="-514350">
              <a:buFont typeface="+mj-lt"/>
              <a:buAutoNum type="arabicPeriod" startAt="3"/>
            </a:pPr>
            <a:endParaRPr lang="en-US" dirty="0"/>
          </a:p>
        </p:txBody>
      </p:sp>
    </p:spTree>
    <p:extLst>
      <p:ext uri="{BB962C8B-B14F-4D97-AF65-F5344CB8AC3E}">
        <p14:creationId xmlns:p14="http://schemas.microsoft.com/office/powerpoint/2010/main" val="3382643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purpose of Money?</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startAt="4"/>
            </a:pPr>
            <a:r>
              <a:rPr lang="en-US" b="1" dirty="0" smtClean="0"/>
              <a:t>To support other people’s need to provide for their families.</a:t>
            </a:r>
          </a:p>
          <a:p>
            <a:pPr marL="400050" lvl="1" indent="0">
              <a:buNone/>
            </a:pPr>
            <a:r>
              <a:rPr lang="en-US" b="1" dirty="0"/>
              <a:t>Ephesians </a:t>
            </a:r>
            <a:r>
              <a:rPr lang="en-US" b="1" dirty="0" smtClean="0"/>
              <a:t>4:28 </a:t>
            </a:r>
            <a:r>
              <a:rPr lang="en-US" dirty="0" smtClean="0"/>
              <a:t>(</a:t>
            </a:r>
            <a:r>
              <a:rPr lang="en-US" dirty="0"/>
              <a:t>NIV</a:t>
            </a:r>
            <a:r>
              <a:rPr lang="en-US" dirty="0" smtClean="0"/>
              <a:t>)</a:t>
            </a:r>
            <a:r>
              <a:rPr lang="en-US" b="1" dirty="0"/>
              <a:t> </a:t>
            </a:r>
            <a:r>
              <a:rPr lang="en-US" i="1" dirty="0"/>
              <a:t>Anyone who has been stealing must steal no longer, but must work, doing something useful with their own hands, </a:t>
            </a:r>
            <a:r>
              <a:rPr lang="en-US" b="1" i="1" dirty="0"/>
              <a:t>that they may have something to share with those in need</a:t>
            </a:r>
            <a:r>
              <a:rPr lang="en-US" i="1" dirty="0" smtClean="0"/>
              <a:t>.</a:t>
            </a:r>
          </a:p>
          <a:p>
            <a:pPr marL="400050" lvl="1" indent="0">
              <a:buNone/>
            </a:pPr>
            <a:r>
              <a:rPr lang="en-US" b="1" dirty="0"/>
              <a:t>2 Thessalonians 3:</a:t>
            </a:r>
            <a:r>
              <a:rPr lang="en-US" b="1" dirty="0" smtClean="0"/>
              <a:t>10 </a:t>
            </a:r>
            <a:r>
              <a:rPr lang="en-US" dirty="0" smtClean="0"/>
              <a:t>(</a:t>
            </a:r>
            <a:r>
              <a:rPr lang="en-US" dirty="0"/>
              <a:t>NIV</a:t>
            </a:r>
            <a:r>
              <a:rPr lang="en-US" dirty="0" smtClean="0"/>
              <a:t>) </a:t>
            </a:r>
            <a:r>
              <a:rPr lang="en-US" i="1" dirty="0" smtClean="0"/>
              <a:t>For </a:t>
            </a:r>
            <a:r>
              <a:rPr lang="en-US" i="1" dirty="0"/>
              <a:t>even when we were with you, we gave you this rule: “The one who is unwilling to work shall not eat.”</a:t>
            </a:r>
            <a:endParaRPr lang="en-US" i="1" dirty="0" smtClean="0"/>
          </a:p>
        </p:txBody>
      </p:sp>
    </p:spTree>
    <p:extLst>
      <p:ext uri="{BB962C8B-B14F-4D97-AF65-F5344CB8AC3E}">
        <p14:creationId xmlns:p14="http://schemas.microsoft.com/office/powerpoint/2010/main" val="3448540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purpose of Money?</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5"/>
            </a:pPr>
            <a:r>
              <a:rPr lang="en-US" b="1" dirty="0" smtClean="0"/>
              <a:t>To support Kingdom work.</a:t>
            </a:r>
          </a:p>
          <a:p>
            <a:pPr marL="400050" lvl="1" indent="0">
              <a:buNone/>
            </a:pPr>
            <a:r>
              <a:rPr lang="en-US" dirty="0" smtClean="0"/>
              <a:t>Exodus 36: 3 And </a:t>
            </a:r>
            <a:r>
              <a:rPr lang="en-US" dirty="0"/>
              <a:t>the people continued to bring freewill offerings morning after morning. </a:t>
            </a:r>
            <a:r>
              <a:rPr lang="en-US" b="1" dirty="0"/>
              <a:t>4 </a:t>
            </a:r>
            <a:r>
              <a:rPr lang="en-US" dirty="0"/>
              <a:t>So all the skilled workers who were doing all the work on the sanctuary left what they were doing </a:t>
            </a:r>
            <a:r>
              <a:rPr lang="en-US" b="1" dirty="0"/>
              <a:t>5 </a:t>
            </a:r>
            <a:r>
              <a:rPr lang="en-US" dirty="0"/>
              <a:t>and said to Moses, “The people are bringing more than enough for doing the work the Lord commanded to be done.”</a:t>
            </a:r>
          </a:p>
          <a:p>
            <a:pPr marL="400050" lvl="1" indent="0">
              <a:buNone/>
            </a:pPr>
            <a:r>
              <a:rPr lang="en-US" b="1" dirty="0"/>
              <a:t>6 </a:t>
            </a:r>
            <a:r>
              <a:rPr lang="en-US" dirty="0"/>
              <a:t>Then Moses gave an order and they sent this word throughout the camp: “No man or woman is to make anything else as an offering for the sanctuary.” And so the people were restrained from bringing more, </a:t>
            </a:r>
            <a:r>
              <a:rPr lang="en-US" b="1" dirty="0"/>
              <a:t>7 </a:t>
            </a:r>
            <a:r>
              <a:rPr lang="en-US" dirty="0"/>
              <a:t>because what they already had was more than enough to do all the work.</a:t>
            </a:r>
          </a:p>
        </p:txBody>
      </p:sp>
    </p:spTree>
    <p:extLst>
      <p:ext uri="{BB962C8B-B14F-4D97-AF65-F5344CB8AC3E}">
        <p14:creationId xmlns:p14="http://schemas.microsoft.com/office/powerpoint/2010/main" val="790785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purpose of Money?</a:t>
            </a:r>
            <a:endParaRPr lang="en-US" b="1"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5"/>
            </a:pPr>
            <a:r>
              <a:rPr lang="en-US" b="1" dirty="0" smtClean="0"/>
              <a:t>To support Kingdom work.</a:t>
            </a:r>
            <a:endParaRPr lang="en-US" b="1" dirty="0">
              <a:hlinkClick r:id="rId2"/>
            </a:endParaRPr>
          </a:p>
          <a:p>
            <a:pPr marL="400050" lvl="1" indent="0">
              <a:buNone/>
            </a:pPr>
            <a:r>
              <a:rPr lang="en-US" dirty="0" smtClean="0"/>
              <a:t>1 Chronicles 29:14 </a:t>
            </a:r>
            <a:r>
              <a:rPr lang="en-US" dirty="0"/>
              <a:t> </a:t>
            </a:r>
            <a:r>
              <a:rPr lang="en-US" i="1" dirty="0"/>
              <a:t>“And yet, who am I and who are my people that we should be in a position to make voluntary offerings like this? For everything is from you, and we have given to you what comes from your own hand</a:t>
            </a:r>
            <a:r>
              <a:rPr lang="en-US" i="1" dirty="0" smtClean="0"/>
              <a:t>.”</a:t>
            </a:r>
          </a:p>
          <a:p>
            <a:pPr marL="400050" lvl="1" indent="0">
              <a:buNone/>
            </a:pPr>
            <a:r>
              <a:rPr lang="en-US" dirty="0"/>
              <a:t>Proverbs 3:9-</a:t>
            </a:r>
            <a:r>
              <a:rPr lang="en-US" dirty="0" smtClean="0"/>
              <a:t>10 </a:t>
            </a:r>
            <a:r>
              <a:rPr lang="sk-SK" i="1" dirty="0" smtClean="0"/>
              <a:t>Honor </a:t>
            </a:r>
            <a:r>
              <a:rPr lang="sk-SK" i="1" dirty="0"/>
              <a:t>the Lord with your wealth</a:t>
            </a:r>
            <a:r>
              <a:rPr lang="sk-SK" i="1" dirty="0" smtClean="0"/>
              <a:t>, with </a:t>
            </a:r>
            <a:r>
              <a:rPr lang="sk-SK" i="1" dirty="0"/>
              <a:t>the firstfruits of all your crops</a:t>
            </a:r>
            <a:r>
              <a:rPr lang="sk-SK" i="1" dirty="0" smtClean="0"/>
              <a:t>;</a:t>
            </a:r>
            <a:r>
              <a:rPr lang="ru-RU" b="1" i="1" dirty="0"/>
              <a:t> </a:t>
            </a:r>
            <a:r>
              <a:rPr lang="en-US" i="1" dirty="0" smtClean="0"/>
              <a:t>then </a:t>
            </a:r>
            <a:r>
              <a:rPr lang="en-US" i="1" dirty="0"/>
              <a:t>your barns will be filled to overflowing</a:t>
            </a:r>
            <a:r>
              <a:rPr lang="en-US" i="1" dirty="0" smtClean="0"/>
              <a:t>, and </a:t>
            </a:r>
            <a:r>
              <a:rPr lang="en-US" i="1" dirty="0"/>
              <a:t>your vats will brim over with new wine.</a:t>
            </a:r>
            <a:endParaRPr lang="en-US" b="1" i="1" dirty="0"/>
          </a:p>
        </p:txBody>
      </p:sp>
    </p:spTree>
    <p:extLst>
      <p:ext uri="{BB962C8B-B14F-4D97-AF65-F5344CB8AC3E}">
        <p14:creationId xmlns:p14="http://schemas.microsoft.com/office/powerpoint/2010/main" val="2914249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purpose of Money?</a:t>
            </a:r>
            <a:endParaRPr lang="en-US" b="1"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6"/>
            </a:pPr>
            <a:r>
              <a:rPr lang="en-US" b="1" dirty="0" smtClean="0"/>
              <a:t>To measure your success in meeting the needs of the people around you. </a:t>
            </a:r>
          </a:p>
          <a:p>
            <a:pPr marL="400050" lvl="1" indent="0">
              <a:buNone/>
            </a:pPr>
            <a:r>
              <a:rPr lang="en-US" dirty="0"/>
              <a:t>2 Chronicles 9:13-</a:t>
            </a:r>
            <a:r>
              <a:rPr lang="en-US" dirty="0" smtClean="0"/>
              <a:t>25 (</a:t>
            </a:r>
            <a:r>
              <a:rPr lang="en-US" dirty="0"/>
              <a:t>GNT</a:t>
            </a:r>
            <a:r>
              <a:rPr lang="en-US" dirty="0" smtClean="0"/>
              <a:t>) 13</a:t>
            </a:r>
            <a:r>
              <a:rPr lang="en-US" dirty="0"/>
              <a:t> </a:t>
            </a:r>
            <a:r>
              <a:rPr lang="en-US" i="1" dirty="0"/>
              <a:t>Every year King Solomon received over twenty-five tons of gold, 14 in addition to the taxes paid by the traders and </a:t>
            </a:r>
            <a:r>
              <a:rPr lang="en-US" i="1" dirty="0" smtClean="0"/>
              <a:t>merchants</a:t>
            </a:r>
            <a:r>
              <a:rPr lang="is-IS" i="1" dirty="0" smtClean="0"/>
              <a:t>…. </a:t>
            </a:r>
            <a:r>
              <a:rPr lang="en-US" i="1" dirty="0" smtClean="0"/>
              <a:t>25</a:t>
            </a:r>
            <a:r>
              <a:rPr lang="en-US" i="1" dirty="0"/>
              <a:t> King Solomon also had four thousand stalls for his chariots and horses, and had twelve thousand cavalry horses. Some of them he kept in Jerusalem and the rest he stationed in various other cities. </a:t>
            </a:r>
          </a:p>
        </p:txBody>
      </p:sp>
    </p:spTree>
    <p:extLst>
      <p:ext uri="{BB962C8B-B14F-4D97-AF65-F5344CB8AC3E}">
        <p14:creationId xmlns:p14="http://schemas.microsoft.com/office/powerpoint/2010/main" val="198939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 is money made?</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Selling products</a:t>
            </a:r>
          </a:p>
          <a:p>
            <a:pPr marL="514350" indent="-514350">
              <a:buFont typeface="+mj-lt"/>
              <a:buAutoNum type="arabicPeriod"/>
            </a:pPr>
            <a:r>
              <a:rPr lang="en-US" dirty="0" smtClean="0"/>
              <a:t>Offering services</a:t>
            </a:r>
          </a:p>
          <a:p>
            <a:pPr marL="514350" indent="-514350">
              <a:buFont typeface="+mj-lt"/>
              <a:buAutoNum type="arabicPeriod"/>
            </a:pPr>
            <a:r>
              <a:rPr lang="en-US" dirty="0" smtClean="0"/>
              <a:t>Investing in other people’s products and services</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7672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does one acquire money made?</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Inheritance</a:t>
            </a:r>
          </a:p>
          <a:p>
            <a:pPr marL="514350" indent="-514350">
              <a:buFont typeface="+mj-lt"/>
              <a:buAutoNum type="arabicPeriod"/>
            </a:pPr>
            <a:r>
              <a:rPr lang="en-US" dirty="0" smtClean="0"/>
              <a:t>Employee (</a:t>
            </a:r>
            <a:r>
              <a:rPr lang="en-US" dirty="0" err="1" smtClean="0"/>
              <a:t>saleried</a:t>
            </a:r>
            <a:r>
              <a:rPr lang="en-US" dirty="0" smtClean="0"/>
              <a:t> or hourly)</a:t>
            </a:r>
          </a:p>
          <a:p>
            <a:pPr marL="514350" indent="-514350">
              <a:buFont typeface="+mj-lt"/>
              <a:buAutoNum type="arabicPeriod"/>
            </a:pPr>
            <a:r>
              <a:rPr lang="en-US" dirty="0" smtClean="0"/>
              <a:t>Spouse</a:t>
            </a:r>
          </a:p>
          <a:p>
            <a:pPr marL="514350" indent="-514350">
              <a:buFont typeface="+mj-lt"/>
              <a:buAutoNum type="arabicPeriod"/>
            </a:pPr>
            <a:r>
              <a:rPr lang="en-US" dirty="0" smtClean="0"/>
              <a:t>Investments</a:t>
            </a:r>
          </a:p>
          <a:p>
            <a:pPr marL="514350" indent="-514350">
              <a:buFont typeface="+mj-lt"/>
              <a:buAutoNum type="arabicPeriod"/>
            </a:pPr>
            <a:r>
              <a:rPr lang="en-US" dirty="0" smtClean="0"/>
              <a:t>Business</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922825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all this have to do with students at CLI?</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Some of you want to work in Christian ministry but you will not, at least at first, be paid. You need to take care of you and your family.</a:t>
            </a:r>
          </a:p>
          <a:p>
            <a:pPr marL="514350" indent="-514350">
              <a:buFont typeface="+mj-lt"/>
              <a:buAutoNum type="arabicPeriod"/>
            </a:pPr>
            <a:r>
              <a:rPr lang="en-US" dirty="0" smtClean="0"/>
              <a:t>Some of you are in business already but you really want to spend as much time as you can in ministry and so you want to learn how to do business better.</a:t>
            </a:r>
            <a:endParaRPr lang="en-US" dirty="0"/>
          </a:p>
        </p:txBody>
      </p:sp>
    </p:spTree>
    <p:extLst>
      <p:ext uri="{BB962C8B-B14F-4D97-AF65-F5344CB8AC3E}">
        <p14:creationId xmlns:p14="http://schemas.microsoft.com/office/powerpoint/2010/main" val="1442052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7430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enterprise? (Theoretical)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latin typeface="Arial"/>
                <a:cs typeface="Arial"/>
              </a:rPr>
              <a:t>1</a:t>
            </a:r>
            <a:r>
              <a:rPr lang="en-US" b="1" dirty="0">
                <a:latin typeface="Arial"/>
                <a:cs typeface="Arial"/>
              </a:rPr>
              <a:t>. </a:t>
            </a:r>
            <a:r>
              <a:rPr lang="en-US" b="1" dirty="0" smtClean="0">
                <a:latin typeface="Arial"/>
                <a:cs typeface="Arial"/>
              </a:rPr>
              <a:t>a </a:t>
            </a:r>
            <a:r>
              <a:rPr lang="en-US" b="1" dirty="0">
                <a:latin typeface="Arial"/>
                <a:cs typeface="Arial"/>
              </a:rPr>
              <a:t>project or undertaking, typically one that is difficult or requires effort</a:t>
            </a:r>
            <a:r>
              <a:rPr lang="en-US" b="1" dirty="0" smtClean="0">
                <a:latin typeface="Arial"/>
                <a:cs typeface="Arial"/>
              </a:rPr>
              <a:t>. </a:t>
            </a:r>
            <a:endParaRPr lang="en-US" b="1" dirty="0">
              <a:latin typeface="Arial"/>
              <a:cs typeface="Arial"/>
            </a:endParaRPr>
          </a:p>
          <a:p>
            <a:pPr marL="0" indent="0">
              <a:buNone/>
            </a:pPr>
            <a:r>
              <a:rPr lang="en-US" i="1" dirty="0" smtClean="0">
                <a:latin typeface="Arial"/>
                <a:cs typeface="Arial"/>
              </a:rPr>
              <a:t>Synonyms: </a:t>
            </a:r>
            <a:r>
              <a:rPr lang="en-US" dirty="0" smtClean="0">
                <a:latin typeface="Arial"/>
                <a:cs typeface="Arial"/>
              </a:rPr>
              <a:t>undertaking</a:t>
            </a:r>
            <a:r>
              <a:rPr lang="en-US" dirty="0">
                <a:latin typeface="Arial"/>
                <a:cs typeface="Arial"/>
              </a:rPr>
              <a:t>, endeavor, venture, exercise, activity, operation, task, business, proceeding</a:t>
            </a:r>
            <a:r>
              <a:rPr lang="en-US" dirty="0" smtClean="0">
                <a:latin typeface="Arial"/>
                <a:cs typeface="Arial"/>
              </a:rPr>
              <a:t>; scheme</a:t>
            </a:r>
            <a:r>
              <a:rPr lang="en-US" dirty="0">
                <a:latin typeface="Arial"/>
                <a:cs typeface="Arial"/>
              </a:rPr>
              <a:t>, plan, program, </a:t>
            </a:r>
            <a:r>
              <a:rPr lang="en-US" dirty="0" smtClean="0">
                <a:latin typeface="Arial"/>
                <a:cs typeface="Arial"/>
              </a:rPr>
              <a:t>campaign. </a:t>
            </a:r>
            <a:r>
              <a:rPr lang="en-US" dirty="0" smtClean="0">
                <a:latin typeface="Arial"/>
                <a:cs typeface="Arial"/>
                <a:hlinkClick r:id="rId2"/>
              </a:rPr>
              <a:t> </a:t>
            </a:r>
            <a:endParaRPr lang="en-US" dirty="0" smtClean="0">
              <a:latin typeface="Arial"/>
              <a:cs typeface="Arial"/>
            </a:endParaRPr>
          </a:p>
          <a:p>
            <a:pPr marL="0" indent="0">
              <a:buNone/>
            </a:pPr>
            <a:endParaRPr lang="en-US" sz="1400" dirty="0"/>
          </a:p>
        </p:txBody>
      </p:sp>
    </p:spTree>
    <p:extLst>
      <p:ext uri="{BB962C8B-B14F-4D97-AF65-F5344CB8AC3E}">
        <p14:creationId xmlns:p14="http://schemas.microsoft.com/office/powerpoint/2010/main" val="221846466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enterprise? (Theoretical)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b="1" dirty="0" smtClean="0">
                <a:latin typeface="Arial"/>
                <a:cs typeface="Arial"/>
              </a:rPr>
              <a:t>2. </a:t>
            </a:r>
            <a:r>
              <a:rPr lang="en-US" b="1" dirty="0" smtClean="0">
                <a:latin typeface="Arial"/>
                <a:cs typeface="Arial"/>
              </a:rPr>
              <a:t>Initiative </a:t>
            </a:r>
            <a:r>
              <a:rPr lang="en-US" b="1" dirty="0">
                <a:latin typeface="Arial"/>
                <a:cs typeface="Arial"/>
              </a:rPr>
              <a:t>and resourcefulness</a:t>
            </a:r>
            <a:r>
              <a:rPr lang="en-US" b="1" dirty="0" smtClean="0">
                <a:latin typeface="Arial"/>
                <a:cs typeface="Arial"/>
              </a:rPr>
              <a:t>. </a:t>
            </a:r>
            <a:endParaRPr lang="en-US" b="1" dirty="0">
              <a:latin typeface="Arial"/>
              <a:cs typeface="Arial"/>
            </a:endParaRPr>
          </a:p>
          <a:p>
            <a:pPr marL="0" indent="0">
              <a:buNone/>
            </a:pPr>
            <a:r>
              <a:rPr lang="en-US" i="1" dirty="0">
                <a:latin typeface="Arial"/>
                <a:cs typeface="Arial"/>
              </a:rPr>
              <a:t>synonyms</a:t>
            </a:r>
            <a:r>
              <a:rPr lang="en-US" i="1" dirty="0" smtClean="0">
                <a:latin typeface="Arial"/>
                <a:cs typeface="Arial"/>
              </a:rPr>
              <a:t>: </a:t>
            </a:r>
            <a:r>
              <a:rPr lang="en-US" dirty="0" smtClean="0">
                <a:latin typeface="Arial"/>
                <a:cs typeface="Arial"/>
              </a:rPr>
              <a:t>imagination</a:t>
            </a:r>
            <a:r>
              <a:rPr lang="en-US" dirty="0">
                <a:latin typeface="Arial"/>
                <a:cs typeface="Arial"/>
              </a:rPr>
              <a:t>, entrepreneurialism, ingenuity, inventiveness, originality, creativity; </a:t>
            </a:r>
            <a:r>
              <a:rPr lang="en-US" dirty="0" smtClean="0">
                <a:latin typeface="Arial"/>
                <a:cs typeface="Arial"/>
              </a:rPr>
              <a:t>cleverness</a:t>
            </a:r>
            <a:r>
              <a:rPr lang="en-US" dirty="0">
                <a:latin typeface="Arial"/>
                <a:cs typeface="Arial"/>
              </a:rPr>
              <a:t>; </a:t>
            </a:r>
            <a:r>
              <a:rPr lang="en-US" dirty="0" smtClean="0">
                <a:latin typeface="Arial"/>
                <a:cs typeface="Arial"/>
              </a:rPr>
              <a:t>enthusiasm</a:t>
            </a:r>
            <a:r>
              <a:rPr lang="en-US" dirty="0">
                <a:latin typeface="Arial"/>
                <a:cs typeface="Arial"/>
              </a:rPr>
              <a:t>, dynamism, drive, ambition, energy;  boldness, daring, courage, leadership; </a:t>
            </a:r>
            <a:r>
              <a:rPr lang="en-US" dirty="0" smtClean="0">
                <a:latin typeface="Arial"/>
                <a:cs typeface="Arial"/>
              </a:rPr>
              <a:t> get</a:t>
            </a:r>
            <a:r>
              <a:rPr lang="en-US" dirty="0">
                <a:latin typeface="Arial"/>
                <a:cs typeface="Arial"/>
              </a:rPr>
              <a:t>-up-and-go, oomph </a:t>
            </a:r>
            <a:r>
              <a:rPr lang="en-US" b="1" dirty="0" smtClean="0">
                <a:latin typeface="Arial"/>
                <a:cs typeface="Arial"/>
              </a:rPr>
              <a:t> </a:t>
            </a:r>
            <a:endParaRPr lang="en-US" dirty="0"/>
          </a:p>
        </p:txBody>
      </p:sp>
    </p:spTree>
    <p:extLst>
      <p:ext uri="{BB962C8B-B14F-4D97-AF65-F5344CB8AC3E}">
        <p14:creationId xmlns:p14="http://schemas.microsoft.com/office/powerpoint/2010/main" val="417606460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enterprise? (Theoretical)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fr-FR" b="1" dirty="0" smtClean="0">
                <a:latin typeface="Arial"/>
                <a:cs typeface="Arial"/>
              </a:rPr>
              <a:t>3. </a:t>
            </a:r>
            <a:r>
              <a:rPr lang="fr-FR" b="1" dirty="0" smtClean="0">
                <a:latin typeface="Arial"/>
                <a:cs typeface="Arial"/>
              </a:rPr>
              <a:t>A </a:t>
            </a:r>
            <a:r>
              <a:rPr lang="fr-FR" b="1" dirty="0">
                <a:latin typeface="Arial"/>
                <a:cs typeface="Arial"/>
              </a:rPr>
              <a:t>business or </a:t>
            </a:r>
            <a:r>
              <a:rPr lang="fr-FR" b="1" dirty="0" smtClean="0">
                <a:latin typeface="Arial"/>
                <a:cs typeface="Arial"/>
              </a:rPr>
              <a:t>a </a:t>
            </a:r>
            <a:r>
              <a:rPr lang="fr-FR" b="1" dirty="0" err="1" smtClean="0">
                <a:latin typeface="Arial"/>
                <a:cs typeface="Arial"/>
              </a:rPr>
              <a:t>company</a:t>
            </a:r>
            <a:r>
              <a:rPr lang="fr-FR" b="1" dirty="0" smtClean="0">
                <a:latin typeface="Arial"/>
                <a:cs typeface="Arial"/>
              </a:rPr>
              <a:t>.</a:t>
            </a:r>
            <a:endParaRPr lang="fr-FR" b="1" dirty="0">
              <a:latin typeface="Arial"/>
              <a:cs typeface="Arial"/>
            </a:endParaRPr>
          </a:p>
          <a:p>
            <a:pPr marL="0" indent="0">
              <a:buNone/>
            </a:pPr>
            <a:endParaRPr lang="en-US" sz="1400" dirty="0"/>
          </a:p>
        </p:txBody>
      </p:sp>
    </p:spTree>
    <p:extLst>
      <p:ext uri="{BB962C8B-B14F-4D97-AF65-F5344CB8AC3E}">
        <p14:creationId xmlns:p14="http://schemas.microsoft.com/office/powerpoint/2010/main" val="7388208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enterprise? (Practical)</a:t>
            </a:r>
            <a:endParaRPr lang="en-US" b="1" dirty="0"/>
          </a:p>
        </p:txBody>
      </p:sp>
      <p:sp>
        <p:nvSpPr>
          <p:cNvPr id="3" name="Content Placeholder 2"/>
          <p:cNvSpPr>
            <a:spLocks noGrp="1"/>
          </p:cNvSpPr>
          <p:nvPr>
            <p:ph idx="1"/>
          </p:nvPr>
        </p:nvSpPr>
        <p:spPr>
          <a:xfrm>
            <a:off x="457200" y="1417638"/>
            <a:ext cx="8229600" cy="4525963"/>
          </a:xfrm>
        </p:spPr>
        <p:txBody>
          <a:bodyPr>
            <a:noAutofit/>
          </a:bodyPr>
          <a:lstStyle/>
          <a:p>
            <a:pPr marL="0" indent="0">
              <a:buNone/>
            </a:pPr>
            <a:r>
              <a:rPr lang="en-US" sz="3600" b="1" dirty="0" smtClean="0">
                <a:latin typeface="Arial"/>
                <a:cs typeface="Arial"/>
              </a:rPr>
              <a:t>All the ways and means that people employ to make </a:t>
            </a:r>
            <a:r>
              <a:rPr lang="is-IS" sz="3600" b="1" dirty="0" smtClean="0">
                <a:latin typeface="Arial"/>
                <a:cs typeface="Arial"/>
              </a:rPr>
              <a:t>…</a:t>
            </a:r>
            <a:endParaRPr lang="en-US" sz="3600" b="1" dirty="0" smtClean="0">
              <a:latin typeface="Arial"/>
              <a:cs typeface="Arial"/>
            </a:endParaRPr>
          </a:p>
          <a:p>
            <a:pPr marL="0" indent="0">
              <a:buNone/>
            </a:pPr>
            <a:endParaRPr lang="en-US" sz="2000" b="1" dirty="0">
              <a:latin typeface="Arial"/>
              <a:cs typeface="Arial"/>
            </a:endParaRPr>
          </a:p>
          <a:p>
            <a:pPr marL="0" indent="0">
              <a:buNone/>
            </a:pPr>
            <a:r>
              <a:rPr lang="en-US" sz="2000" b="1" dirty="0" smtClean="0">
                <a:latin typeface="Arial"/>
                <a:cs typeface="Arial"/>
              </a:rPr>
              <a:t>                         </a:t>
            </a:r>
            <a:r>
              <a:rPr lang="en-US" sz="8000" b="1" dirty="0" smtClean="0">
                <a:latin typeface="Arial"/>
                <a:cs typeface="Arial"/>
              </a:rPr>
              <a:t>Money</a:t>
            </a:r>
            <a:r>
              <a:rPr lang="en-US" sz="2000" b="1" dirty="0">
                <a:latin typeface="Arial"/>
                <a:cs typeface="Arial"/>
              </a:rPr>
              <a:t>$</a:t>
            </a:r>
            <a:endParaRPr lang="en-US" sz="1400" dirty="0"/>
          </a:p>
        </p:txBody>
      </p:sp>
      <p:sp>
        <p:nvSpPr>
          <p:cNvPr id="4" name="TextBox 3"/>
          <p:cNvSpPr txBox="1"/>
          <p:nvPr/>
        </p:nvSpPr>
        <p:spPr>
          <a:xfrm>
            <a:off x="6819900" y="9144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8290518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Money?</a:t>
            </a:r>
            <a:endParaRPr lang="en-US" b="1" dirty="0"/>
          </a:p>
        </p:txBody>
      </p:sp>
      <p:sp>
        <p:nvSpPr>
          <p:cNvPr id="3" name="Content Placeholder 2"/>
          <p:cNvSpPr>
            <a:spLocks noGrp="1"/>
          </p:cNvSpPr>
          <p:nvPr>
            <p:ph idx="1"/>
          </p:nvPr>
        </p:nvSpPr>
        <p:spPr/>
        <p:txBody>
          <a:bodyPr/>
          <a:lstStyle/>
          <a:p>
            <a:pPr marL="0" indent="0">
              <a:buNone/>
            </a:pPr>
            <a:r>
              <a:rPr lang="en-US" dirty="0"/>
              <a:t>Money is primarily a medium of exchange or </a:t>
            </a:r>
            <a:r>
              <a:rPr lang="en-US" i="1" dirty="0"/>
              <a:t>means</a:t>
            </a:r>
            <a:r>
              <a:rPr lang="en-US" dirty="0"/>
              <a:t> of exchange. It is a way for a person to trade what he has for what he wants. </a:t>
            </a:r>
            <a:endParaRPr lang="en-US" dirty="0" smtClean="0"/>
          </a:p>
          <a:p>
            <a:pPr marL="0" indent="0">
              <a:buNone/>
            </a:pPr>
            <a:r>
              <a:rPr lang="en-US" dirty="0" smtClean="0"/>
              <a:t>i.e.</a:t>
            </a:r>
            <a:endParaRPr lang="en-US" dirty="0" smtClean="0"/>
          </a:p>
        </p:txBody>
      </p:sp>
    </p:spTree>
    <p:extLst>
      <p:ext uri="{BB962C8B-B14F-4D97-AF65-F5344CB8AC3E}">
        <p14:creationId xmlns:p14="http://schemas.microsoft.com/office/powerpoint/2010/main" val="136000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466667" cy="1143000"/>
          </a:xfrm>
        </p:spPr>
        <p:txBody>
          <a:bodyPr>
            <a:normAutofit/>
          </a:bodyPr>
          <a:lstStyle/>
          <a:p>
            <a:r>
              <a:rPr lang="en-US" b="1" dirty="0" smtClean="0"/>
              <a:t>What is the purpose of Money?</a:t>
            </a:r>
            <a:endParaRPr lang="en-US" b="1" baseline="-250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b="1" dirty="0" smtClean="0"/>
              <a:t>To provide for your family.</a:t>
            </a:r>
          </a:p>
          <a:p>
            <a:pPr marL="400050" lvl="1" indent="0">
              <a:buNone/>
            </a:pPr>
            <a:r>
              <a:rPr lang="en-US" b="1" dirty="0"/>
              <a:t>1 Timothy 5:8 </a:t>
            </a:r>
            <a:r>
              <a:rPr lang="en-US" dirty="0"/>
              <a:t>ESV </a:t>
            </a:r>
            <a:r>
              <a:rPr lang="en-US" dirty="0" smtClean="0"/>
              <a:t>But </a:t>
            </a:r>
            <a:r>
              <a:rPr lang="en-US" dirty="0"/>
              <a:t>if anyone does not provide for his relatives, and especially for members of his household, he has denied the faith and is worse than an unbeliever.</a:t>
            </a:r>
            <a:endParaRPr lang="en-US" dirty="0" smtClean="0"/>
          </a:p>
        </p:txBody>
      </p:sp>
    </p:spTree>
    <p:extLst>
      <p:ext uri="{BB962C8B-B14F-4D97-AF65-F5344CB8AC3E}">
        <p14:creationId xmlns:p14="http://schemas.microsoft.com/office/powerpoint/2010/main" val="2544365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purpose of Money?</a:t>
            </a:r>
            <a:endParaRPr lang="en-US" b="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2"/>
            </a:pPr>
            <a:r>
              <a:rPr lang="en-US" b="1" dirty="0" smtClean="0"/>
              <a:t>To teach dependence on God.</a:t>
            </a:r>
          </a:p>
          <a:p>
            <a:pPr marL="400050" lvl="1" indent="0">
              <a:buNone/>
            </a:pPr>
            <a:r>
              <a:rPr lang="en-US" b="1" dirty="0" smtClean="0"/>
              <a:t>Deuteronomy 8:10</a:t>
            </a:r>
            <a:r>
              <a:rPr lang="en-US" b="1" dirty="0"/>
              <a:t> </a:t>
            </a:r>
            <a:r>
              <a:rPr lang="en-US" dirty="0"/>
              <a:t>When you have eaten and are satisfied, praise the Lord your God for the good land he has given you. </a:t>
            </a:r>
            <a:r>
              <a:rPr lang="en-US" b="1" dirty="0"/>
              <a:t>11 </a:t>
            </a:r>
            <a:r>
              <a:rPr lang="en-US" dirty="0"/>
              <a:t>Be careful that you do not forget the Lord your God, failing to observe his commands, his laws and his decrees that I am giving you this day. </a:t>
            </a:r>
            <a:r>
              <a:rPr lang="en-US" b="1" dirty="0"/>
              <a:t>12 </a:t>
            </a:r>
            <a:r>
              <a:rPr lang="en-US" dirty="0"/>
              <a:t>Otherwise, when you eat and are satisfied, when you build fine houses and settle down, </a:t>
            </a:r>
            <a:r>
              <a:rPr lang="en-US" b="1" dirty="0"/>
              <a:t>13 </a:t>
            </a:r>
            <a:r>
              <a:rPr lang="en-US" dirty="0"/>
              <a:t>and when your herds and flocks grow large and your silver and gold increase and all you have is multiplied, </a:t>
            </a:r>
            <a:r>
              <a:rPr lang="en-US" b="1" dirty="0"/>
              <a:t>14 </a:t>
            </a:r>
            <a:r>
              <a:rPr lang="en-US" dirty="0"/>
              <a:t>then your heart will become proud and you will forget the Lord your God, who brought you out of Egypt, out of the land of </a:t>
            </a:r>
            <a:r>
              <a:rPr lang="en-US" dirty="0" smtClean="0"/>
              <a:t>slavery.</a:t>
            </a:r>
            <a:endParaRPr lang="en-US" dirty="0"/>
          </a:p>
        </p:txBody>
      </p:sp>
    </p:spTree>
    <p:extLst>
      <p:ext uri="{BB962C8B-B14F-4D97-AF65-F5344CB8AC3E}">
        <p14:creationId xmlns:p14="http://schemas.microsoft.com/office/powerpoint/2010/main" val="940942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the purpose of Money?</a:t>
            </a:r>
            <a:endParaRPr lang="en-US" b="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2"/>
            </a:pPr>
            <a:r>
              <a:rPr lang="en-US" b="1" dirty="0" smtClean="0"/>
              <a:t>To teach dependence on God.</a:t>
            </a:r>
          </a:p>
          <a:p>
            <a:pPr marL="400050" lvl="1" indent="0">
              <a:buNone/>
            </a:pPr>
            <a:r>
              <a:rPr lang="en-US" b="1" dirty="0" smtClean="0"/>
              <a:t>15 </a:t>
            </a:r>
            <a:r>
              <a:rPr lang="en-US" dirty="0" smtClean="0"/>
              <a:t>He led you through the vast and dreadful wilderness, that thirsty and waterless land, with its venomous snakes and scorpions. He brought you water out of hard rock. </a:t>
            </a:r>
            <a:r>
              <a:rPr lang="en-US" b="1" dirty="0" smtClean="0"/>
              <a:t>16 </a:t>
            </a:r>
            <a:r>
              <a:rPr lang="en-US" dirty="0" smtClean="0"/>
              <a:t>He gave you manna to eat in the wilderness, something your ancestors had never known, to humble and test you so that in the end it might go well with you. </a:t>
            </a:r>
            <a:r>
              <a:rPr lang="en-US" b="1" dirty="0" smtClean="0"/>
              <a:t>17 </a:t>
            </a:r>
            <a:r>
              <a:rPr lang="en-US" dirty="0" smtClean="0"/>
              <a:t>You may say to yourself, “My power and the strength of my hands have produced this wealth for me.” </a:t>
            </a:r>
            <a:r>
              <a:rPr lang="en-US" b="1" dirty="0" smtClean="0"/>
              <a:t>18 </a:t>
            </a:r>
            <a:r>
              <a:rPr lang="en-US" dirty="0" smtClean="0"/>
              <a:t>But remember the Lord your God, for </a:t>
            </a:r>
            <a:r>
              <a:rPr lang="en-US" b="1" dirty="0" smtClean="0"/>
              <a:t>it is he who gives you the ability to produce wealth</a:t>
            </a:r>
            <a:r>
              <a:rPr lang="en-US" dirty="0" smtClean="0"/>
              <a:t>, and so confirms his covenant, which he swore to your ancestors, as it is today.</a:t>
            </a:r>
            <a:endParaRPr lang="en-US" dirty="0"/>
          </a:p>
        </p:txBody>
      </p:sp>
    </p:spTree>
    <p:extLst>
      <p:ext uri="{BB962C8B-B14F-4D97-AF65-F5344CB8AC3E}">
        <p14:creationId xmlns:p14="http://schemas.microsoft.com/office/powerpoint/2010/main" val="1574414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1658</TotalTime>
  <Words>515</Words>
  <Application>Microsoft Macintosh PowerPoint</Application>
  <PresentationFormat>On-screen Show (4:3)</PresentationFormat>
  <Paragraphs>57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Intro to Enterprise </vt:lpstr>
      <vt:lpstr>What is enterprise? (Theoretical)</vt:lpstr>
      <vt:lpstr>What is enterprise? (Theoretical)</vt:lpstr>
      <vt:lpstr>What is enterprise? (Theoretical)</vt:lpstr>
      <vt:lpstr>What is enterprise? (Practical)</vt:lpstr>
      <vt:lpstr>What is Money?</vt:lpstr>
      <vt:lpstr>What is the purpose of Money?</vt:lpstr>
      <vt:lpstr>What is the purpose of Money?</vt:lpstr>
      <vt:lpstr>What is the purpose of Money?</vt:lpstr>
      <vt:lpstr>What is the purpose of Money?</vt:lpstr>
      <vt:lpstr>What is the purpose of Money?</vt:lpstr>
      <vt:lpstr>What is the purpose of Money?</vt:lpstr>
      <vt:lpstr>What is the purpose of Money?</vt:lpstr>
      <vt:lpstr>What is the purpose of Money?</vt:lpstr>
      <vt:lpstr>How is money made?</vt:lpstr>
      <vt:lpstr>How does one acquire money made?</vt:lpstr>
      <vt:lpstr>What does all this have to do with students at CLI?</vt:lpstr>
      <vt:lpstr>PowerPoint Presentation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18</cp:revision>
  <dcterms:created xsi:type="dcterms:W3CDTF">2016-09-12T10:48:42Z</dcterms:created>
  <dcterms:modified xsi:type="dcterms:W3CDTF">2016-10-03T13:30:08Z</dcterms:modified>
</cp:coreProperties>
</file>