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9" r:id="rId3"/>
    <p:sldId id="279" r:id="rId4"/>
    <p:sldId id="304" r:id="rId5"/>
    <p:sldId id="302" r:id="rId6"/>
    <p:sldId id="307" r:id="rId7"/>
    <p:sldId id="282" r:id="rId8"/>
    <p:sldId id="299" r:id="rId9"/>
  </p:sldIdLst>
  <p:sldSz cx="9144000" cy="5143500" type="screen16x9"/>
  <p:notesSz cx="6858000" cy="9144000"/>
  <p:embeddedFontLst>
    <p:embeddedFont>
      <p:font typeface="Impact" pitchFamily="34" charset="0"/>
      <p:regular r:id="rId11"/>
    </p:embeddedFont>
    <p:embeddedFont>
      <p:font typeface="Roboto Slab" charset="0"/>
      <p:regular r:id="rId12"/>
      <p:bold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Nixie One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8CEBAF2-A0B9-41F5-855D-340B4F70AB4A}">
  <a:tblStyle styleId="{98CEBAF2-A0B9-41F5-855D-340B4F70AB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0ED7BB8-C791-43B9-B544-FB8657F4FD4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11" autoAdjust="0"/>
  </p:normalViewPr>
  <p:slideViewPr>
    <p:cSldViewPr showGuides="1">
      <p:cViewPr>
        <p:scale>
          <a:sx n="91" d="100"/>
          <a:sy n="91" d="100"/>
        </p:scale>
        <p:origin x="276" y="9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37329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4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3398538" y="1599538"/>
            <a:ext cx="2346925" cy="19444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682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Google Shape;26;p4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▫"/>
              <a:defRPr sz="2000">
                <a:solidFill>
                  <a:schemeClr val="lt1"/>
                </a:solidFill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5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B">
  <p:cSld name="Blank style B">
    <p:bg>
      <p:bgPr>
        <a:solidFill>
          <a:schemeClr val="accen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38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65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ctrTitle"/>
          </p:nvPr>
        </p:nvSpPr>
        <p:spPr>
          <a:xfrm>
            <a:off x="1189856" y="2211710"/>
            <a:ext cx="676652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Evangelismo: Presentando la Gracia</a:t>
            </a:r>
            <a:endParaRPr dirty="0">
              <a:latin typeface="Calibri" pitchFamily="34" charset="0"/>
            </a:endParaRPr>
          </a:p>
        </p:txBody>
      </p:sp>
      <p:grpSp>
        <p:nvGrpSpPr>
          <p:cNvPr id="106" name="Google Shape;106;p13"/>
          <p:cNvGrpSpPr/>
          <p:nvPr/>
        </p:nvGrpSpPr>
        <p:grpSpPr>
          <a:xfrm>
            <a:off x="753267" y="1029785"/>
            <a:ext cx="964541" cy="1011307"/>
            <a:chOff x="5961125" y="1623900"/>
            <a:chExt cx="427450" cy="448175"/>
          </a:xfrm>
        </p:grpSpPr>
        <p:sp>
          <p:nvSpPr>
            <p:cNvPr id="107" name="Google Shape;107;p13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135;p15"/>
          <p:cNvSpPr txBox="1">
            <a:spLocks/>
          </p:cNvSpPr>
          <p:nvPr/>
        </p:nvSpPr>
        <p:spPr>
          <a:xfrm>
            <a:off x="0" y="123478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Font typeface="Nixie One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>
            <a:spLocks noGrp="1"/>
          </p:cNvSpPr>
          <p:nvPr>
            <p:ph type="ctrTitle"/>
          </p:nvPr>
        </p:nvSpPr>
        <p:spPr>
          <a:xfrm>
            <a:off x="3718064" y="2571750"/>
            <a:ext cx="531741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latin typeface="Calibri" pitchFamily="34" charset="0"/>
              </a:rPr>
              <a:t>Pasión por Dios y su obra: la lucha contra el desánimo</a:t>
            </a:r>
            <a:endParaRPr dirty="0">
              <a:latin typeface="Calibri" pitchFamily="34" charset="0"/>
            </a:endParaRPr>
          </a:p>
        </p:txBody>
      </p:sp>
      <p:sp>
        <p:nvSpPr>
          <p:cNvPr id="143" name="Google Shape;143;p16"/>
          <p:cNvSpPr txBox="1">
            <a:spLocks noGrp="1"/>
          </p:cNvSpPr>
          <p:nvPr>
            <p:ph type="subTitle" idx="1"/>
          </p:nvPr>
        </p:nvSpPr>
        <p:spPr>
          <a:xfrm>
            <a:off x="3738707" y="3738838"/>
            <a:ext cx="4940835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Unidad XII: Superación del rechazo y el desánimo</a:t>
            </a:r>
            <a:endParaRPr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0" y="841282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0" dirty="0" smtClean="0">
                <a:solidFill>
                  <a:schemeClr val="accent2"/>
                </a:solidFill>
                <a:latin typeface="Calibri" pitchFamily="34" charset="0"/>
                <a:ea typeface="Roboto Slab"/>
                <a:cs typeface="Roboto Slab"/>
                <a:sym typeface="Roboto Slab"/>
              </a:rPr>
              <a:t>36</a:t>
            </a:r>
            <a:endParaRPr sz="20000" dirty="0">
              <a:solidFill>
                <a:schemeClr val="accent2"/>
              </a:solidFill>
              <a:latin typeface="Calibri" pitchFamily="34" charset="0"/>
              <a:ea typeface="Roboto Slab"/>
              <a:cs typeface="Roboto Slab"/>
              <a:sym typeface="Roboto Slab"/>
            </a:endParaRPr>
          </a:p>
        </p:txBody>
      </p:sp>
      <p:sp>
        <p:nvSpPr>
          <p:cNvPr id="145" name="Google Shape;145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" name="Google Shape;105;p13"/>
          <p:cNvSpPr txBox="1">
            <a:spLocks/>
          </p:cNvSpPr>
          <p:nvPr/>
        </p:nvSpPr>
        <p:spPr>
          <a:xfrm>
            <a:off x="685800" y="259822"/>
            <a:ext cx="237403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Sesión</a:t>
            </a:r>
            <a:endParaRPr lang="es-MX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>
            <a:spLocks noGrp="1"/>
          </p:cNvSpPr>
          <p:nvPr>
            <p:ph type="body" idx="1"/>
          </p:nvPr>
        </p:nvSpPr>
        <p:spPr>
          <a:xfrm>
            <a:off x="179512" y="1923678"/>
            <a:ext cx="8820472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s-MX" sz="1800" dirty="0" smtClean="0">
                <a:latin typeface="Calibri" pitchFamily="34" charset="0"/>
              </a:rPr>
              <a:t>Tú </a:t>
            </a:r>
            <a:r>
              <a:rPr lang="es-MX" sz="1800" dirty="0">
                <a:latin typeface="Calibri" pitchFamily="34" charset="0"/>
              </a:rPr>
              <a:t>lo sabes, oh Jehová; acuérdate de mí, y visítame, y véngame de mis enemigos. No me reproches en la prolongación de tu enojo; sabes que por amor de ti sufro </a:t>
            </a:r>
            <a:r>
              <a:rPr lang="es-MX" sz="1800" dirty="0" smtClean="0">
                <a:latin typeface="Calibri" pitchFamily="34" charset="0"/>
              </a:rPr>
              <a:t>afrenta. </a:t>
            </a:r>
            <a:r>
              <a:rPr lang="es-MX" sz="1800" dirty="0">
                <a:latin typeface="Calibri" pitchFamily="34" charset="0"/>
              </a:rPr>
              <a:t>Fueron halladas tus palabras, y yo las comí; y tu palabra me fue por gozo y por alegría de mi corazón; porque tu nombre se invocó sobre mí, oh Jehová Dios de los </a:t>
            </a:r>
            <a:r>
              <a:rPr lang="es-MX" sz="1800" dirty="0" smtClean="0">
                <a:latin typeface="Calibri" pitchFamily="34" charset="0"/>
              </a:rPr>
              <a:t>ejércitos. </a:t>
            </a:r>
            <a:r>
              <a:rPr lang="es-MX" sz="1800" dirty="0">
                <a:latin typeface="Calibri" pitchFamily="34" charset="0"/>
              </a:rPr>
              <a:t>No me senté en compañía de burladores, ni me engreí a causa de tu profecía; me senté solo, porque me llenaste de </a:t>
            </a:r>
            <a:r>
              <a:rPr lang="es-MX" sz="1800" dirty="0" smtClean="0">
                <a:latin typeface="Calibri" pitchFamily="34" charset="0"/>
              </a:rPr>
              <a:t>indignación. </a:t>
            </a:r>
            <a:r>
              <a:rPr lang="es-MX" sz="1800" dirty="0">
                <a:latin typeface="Calibri" pitchFamily="34" charset="0"/>
              </a:rPr>
              <a:t>¿Por qué fue perpetuo mi dolor, y mi herida desahuciada no admitió curación? ¿Serás para mí como cosa ilusoria, como aguas que no son </a:t>
            </a:r>
            <a:r>
              <a:rPr lang="es-MX" sz="1800" dirty="0" smtClean="0">
                <a:latin typeface="Calibri" pitchFamily="34" charset="0"/>
              </a:rPr>
              <a:t>estables? </a:t>
            </a:r>
            <a:r>
              <a:rPr lang="es-MX" sz="1800" dirty="0">
                <a:latin typeface="Calibri" pitchFamily="34" charset="0"/>
              </a:rPr>
              <a:t>Por tanto, así dijo Jehová: Si te convirtieres, yo te restauraré, y delante de mí estarás; y si entresacares lo precioso de lo vil, serás como mi boca. Conviértanse ellos a ti, y tú no te conviertas a </a:t>
            </a:r>
            <a:r>
              <a:rPr lang="es-MX" sz="1800" dirty="0" smtClean="0">
                <a:latin typeface="Calibri" pitchFamily="34" charset="0"/>
              </a:rPr>
              <a:t>ellos</a:t>
            </a:r>
            <a:r>
              <a:rPr lang="es-MX" sz="1800" dirty="0">
                <a:latin typeface="Calibri" pitchFamily="34" charset="0"/>
              </a:rPr>
              <a:t>.</a:t>
            </a:r>
            <a:r>
              <a:rPr lang="es-MX" sz="1800" dirty="0" smtClean="0">
                <a:latin typeface="Calibri" pitchFamily="34" charset="0"/>
              </a:rPr>
              <a:t> </a:t>
            </a:r>
            <a:r>
              <a:rPr lang="es-MX" sz="1800" dirty="0">
                <a:latin typeface="Calibri" pitchFamily="34" charset="0"/>
              </a:rPr>
              <a:t>Y te pondré en este pueblo por muro fortificado de bronce, y pelearán contra ti, pero no te vencerán; porque yo estoy contigo para guardarte y para defenderte, dice </a:t>
            </a:r>
            <a:r>
              <a:rPr lang="es-MX" sz="1800" dirty="0" smtClean="0">
                <a:latin typeface="Calibri" pitchFamily="34" charset="0"/>
              </a:rPr>
              <a:t>Jehová. </a:t>
            </a:r>
            <a:r>
              <a:rPr lang="es-MX" sz="1800" dirty="0">
                <a:latin typeface="Calibri" pitchFamily="34" charset="0"/>
              </a:rPr>
              <a:t>Y te libraré de la mano de los malos, y te redimiré de la mano de los fuertes. </a:t>
            </a:r>
          </a:p>
        </p:txBody>
      </p:sp>
      <p:sp>
        <p:nvSpPr>
          <p:cNvPr id="151" name="Google Shape;151;p1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5" name="Google Shape;135;p15"/>
          <p:cNvSpPr txBox="1">
            <a:spLocks/>
          </p:cNvSpPr>
          <p:nvPr/>
        </p:nvSpPr>
        <p:spPr>
          <a:xfrm>
            <a:off x="4427984" y="4032448"/>
            <a:ext cx="4716016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000" dirty="0" err="1" smtClean="0">
                <a:solidFill>
                  <a:schemeClr val="bg1"/>
                </a:solidFill>
                <a:latin typeface="Calibri" pitchFamily="34" charset="0"/>
              </a:rPr>
              <a:t>Jeremías</a:t>
            </a:r>
            <a:r>
              <a:rPr lang="en-US" sz="1000" dirty="0" smtClean="0">
                <a:solidFill>
                  <a:schemeClr val="bg1"/>
                </a:solidFill>
                <a:latin typeface="Calibri" pitchFamily="34" charset="0"/>
              </a:rPr>
              <a:t> 15:15-21</a:t>
            </a: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6"/>
          <p:cNvSpPr txBox="1">
            <a:spLocks noGrp="1"/>
          </p:cNvSpPr>
          <p:nvPr>
            <p:ph type="title"/>
          </p:nvPr>
        </p:nvSpPr>
        <p:spPr>
          <a:xfrm>
            <a:off x="1002008" y="530725"/>
            <a:ext cx="3858024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latin typeface="Calibri" pitchFamily="34" charset="0"/>
              </a:rPr>
              <a:t>La experiencia de Jeremías y la </a:t>
            </a:r>
            <a:br>
              <a:rPr lang="es-MX" dirty="0" smtClean="0">
                <a:latin typeface="Calibri" pitchFamily="34" charset="0"/>
              </a:rPr>
            </a:br>
            <a:r>
              <a:rPr lang="es-MX" dirty="0" smtClean="0">
                <a:latin typeface="Calibri" pitchFamily="34" charset="0"/>
              </a:rPr>
              <a:t>Poesía del Antiguo Testamento</a:t>
            </a:r>
            <a:endParaRPr dirty="0">
              <a:latin typeface="Calibri" pitchFamily="34" charset="0"/>
            </a:endParaRPr>
          </a:p>
        </p:txBody>
      </p:sp>
      <p:sp>
        <p:nvSpPr>
          <p:cNvPr id="413" name="Google Shape;413;p3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6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grpSp>
        <p:nvGrpSpPr>
          <p:cNvPr id="15" name="Google Shape;891;p48"/>
          <p:cNvGrpSpPr/>
          <p:nvPr/>
        </p:nvGrpSpPr>
        <p:grpSpPr>
          <a:xfrm>
            <a:off x="374931" y="839593"/>
            <a:ext cx="291276" cy="297381"/>
            <a:chOff x="3951850" y="2985350"/>
            <a:chExt cx="407950" cy="416500"/>
          </a:xfrm>
        </p:grpSpPr>
        <p:sp>
          <p:nvSpPr>
            <p:cNvPr id="16" name="Google Shape;892;p48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93;p48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94;p48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95;p48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Google Shape;616;p4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72" y="1819732"/>
            <a:ext cx="2389964" cy="2520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1" name="Google Shape;1445;p49"/>
          <p:cNvSpPr txBox="1"/>
          <p:nvPr/>
        </p:nvSpPr>
        <p:spPr>
          <a:xfrm>
            <a:off x="6156495" y="1275684"/>
            <a:ext cx="2879999" cy="720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447;p49"/>
          <p:cNvSpPr txBox="1"/>
          <p:nvPr/>
        </p:nvSpPr>
        <p:spPr>
          <a:xfrm>
            <a:off x="6156497" y="4166262"/>
            <a:ext cx="2879999" cy="7200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1448;p49"/>
          <p:cNvSpPr txBox="1"/>
          <p:nvPr/>
        </p:nvSpPr>
        <p:spPr>
          <a:xfrm>
            <a:off x="6200542" y="2715844"/>
            <a:ext cx="2879999" cy="7200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" name="4 Conector recto de flecha"/>
          <p:cNvCxnSpPr>
            <a:stCxn id="23" idx="6"/>
            <a:endCxn id="31" idx="1"/>
          </p:cNvCxnSpPr>
          <p:nvPr/>
        </p:nvCxnSpPr>
        <p:spPr>
          <a:xfrm flipV="1">
            <a:off x="5796136" y="1635685"/>
            <a:ext cx="360359" cy="14440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>
            <a:stCxn id="23" idx="6"/>
            <a:endCxn id="33" idx="1"/>
          </p:cNvCxnSpPr>
          <p:nvPr/>
        </p:nvCxnSpPr>
        <p:spPr>
          <a:xfrm>
            <a:off x="5796136" y="3079732"/>
            <a:ext cx="360361" cy="14465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>
            <a:stCxn id="23" idx="6"/>
            <a:endCxn id="34" idx="1"/>
          </p:cNvCxnSpPr>
          <p:nvPr/>
        </p:nvCxnSpPr>
        <p:spPr>
          <a:xfrm flipV="1">
            <a:off x="5796136" y="3075845"/>
            <a:ext cx="404406" cy="38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2" name="41 Rectángulo"/>
          <p:cNvSpPr/>
          <p:nvPr/>
        </p:nvSpPr>
        <p:spPr>
          <a:xfrm>
            <a:off x="6228505" y="1419622"/>
            <a:ext cx="26642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Perseguido </a:t>
            </a:r>
            <a:endParaRPr lang="es-MX" dirty="0"/>
          </a:p>
        </p:txBody>
      </p:sp>
      <p:sp>
        <p:nvSpPr>
          <p:cNvPr id="43" name="42 Rectángulo"/>
          <p:cNvSpPr/>
          <p:nvPr/>
        </p:nvSpPr>
        <p:spPr>
          <a:xfrm>
            <a:off x="6336357" y="2727960"/>
            <a:ext cx="27721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sym typeface="Nixie One"/>
              </a:rPr>
              <a:t>Sufro afrenta por amor a tu nombre</a:t>
            </a:r>
            <a:endParaRPr lang="es-MX" dirty="0"/>
          </a:p>
        </p:txBody>
      </p:sp>
      <p:sp>
        <p:nvSpPr>
          <p:cNvPr id="45" name="44 Rectángulo"/>
          <p:cNvSpPr/>
          <p:nvPr/>
        </p:nvSpPr>
        <p:spPr>
          <a:xfrm>
            <a:off x="6228505" y="4155926"/>
            <a:ext cx="26642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Dolor perpetuo, herida imposible de curar</a:t>
            </a:r>
            <a:endParaRPr lang="es-MX" dirty="0"/>
          </a:p>
        </p:txBody>
      </p:sp>
      <p:sp>
        <p:nvSpPr>
          <p:cNvPr id="37" name="Google Shape;1445;p49"/>
          <p:cNvSpPr txBox="1"/>
          <p:nvPr/>
        </p:nvSpPr>
        <p:spPr>
          <a:xfrm>
            <a:off x="17509" y="1491630"/>
            <a:ext cx="2879999" cy="720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1447;p49"/>
          <p:cNvSpPr txBox="1"/>
          <p:nvPr/>
        </p:nvSpPr>
        <p:spPr>
          <a:xfrm>
            <a:off x="17511" y="4094254"/>
            <a:ext cx="2879999" cy="7200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1448;p49"/>
          <p:cNvSpPr txBox="1"/>
          <p:nvPr/>
        </p:nvSpPr>
        <p:spPr>
          <a:xfrm>
            <a:off x="61556" y="2715766"/>
            <a:ext cx="2879999" cy="7200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" name="40 Conector recto de flecha"/>
          <p:cNvCxnSpPr>
            <a:stCxn id="23" idx="2"/>
            <a:endCxn id="37" idx="3"/>
          </p:cNvCxnSpPr>
          <p:nvPr/>
        </p:nvCxnSpPr>
        <p:spPr>
          <a:xfrm flipH="1" flipV="1">
            <a:off x="2897508" y="1851631"/>
            <a:ext cx="508664" cy="12281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>
            <a:stCxn id="23" idx="2"/>
            <a:endCxn id="39" idx="3"/>
          </p:cNvCxnSpPr>
          <p:nvPr/>
        </p:nvCxnSpPr>
        <p:spPr>
          <a:xfrm flipH="1">
            <a:off x="2897510" y="3079732"/>
            <a:ext cx="508662" cy="13745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>
            <a:stCxn id="23" idx="2"/>
            <a:endCxn id="48" idx="3"/>
          </p:cNvCxnSpPr>
          <p:nvPr/>
        </p:nvCxnSpPr>
        <p:spPr>
          <a:xfrm flipH="1">
            <a:off x="2969518" y="3079732"/>
            <a:ext cx="436654" cy="20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7" name="46 Rectángulo"/>
          <p:cNvSpPr/>
          <p:nvPr/>
        </p:nvSpPr>
        <p:spPr>
          <a:xfrm>
            <a:off x="107507" y="1491630"/>
            <a:ext cx="26642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sym typeface="Nixie One"/>
              </a:rPr>
              <a:t>Recibió la Palabra, la vivió y compartió</a:t>
            </a:r>
            <a:endParaRPr lang="es-MX" dirty="0"/>
          </a:p>
        </p:txBody>
      </p:sp>
      <p:sp>
        <p:nvSpPr>
          <p:cNvPr id="48" name="47 Rectángulo"/>
          <p:cNvSpPr/>
          <p:nvPr/>
        </p:nvSpPr>
        <p:spPr>
          <a:xfrm>
            <a:off x="197371" y="2727882"/>
            <a:ext cx="27721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sym typeface="Nixie One"/>
              </a:rPr>
              <a:t>La Palabra de Dios era alegría y gozo</a:t>
            </a:r>
            <a:endParaRPr lang="es-MX" dirty="0"/>
          </a:p>
        </p:txBody>
      </p:sp>
      <p:sp>
        <p:nvSpPr>
          <p:cNvPr id="49" name="48 Rectángulo"/>
          <p:cNvSpPr/>
          <p:nvPr/>
        </p:nvSpPr>
        <p:spPr>
          <a:xfrm>
            <a:off x="89519" y="4083918"/>
            <a:ext cx="26642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El Señor estaba con Jeremías </a:t>
            </a:r>
            <a:endParaRPr lang="es-MX" dirty="0"/>
          </a:p>
        </p:txBody>
      </p:sp>
      <p:sp>
        <p:nvSpPr>
          <p:cNvPr id="29" name="Google Shape;135;p15"/>
          <p:cNvSpPr txBox="1">
            <a:spLocks/>
          </p:cNvSpPr>
          <p:nvPr/>
        </p:nvSpPr>
        <p:spPr>
          <a:xfrm>
            <a:off x="4499992" y="5092030"/>
            <a:ext cx="4608512" cy="13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None/>
            </a:pP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Image by Rembrandt </a:t>
            </a:r>
            <a:r>
              <a:rPr lang="en-US" sz="10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on </a:t>
            </a: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 www.rijksmuseum.nl</a:t>
            </a: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13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6"/>
          <p:cNvSpPr txBox="1">
            <a:spLocks noGrp="1"/>
          </p:cNvSpPr>
          <p:nvPr>
            <p:ph type="title"/>
          </p:nvPr>
        </p:nvSpPr>
        <p:spPr>
          <a:xfrm>
            <a:off x="1074016" y="530725"/>
            <a:ext cx="3858024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MX" dirty="0">
                <a:latin typeface="Calibri" pitchFamily="34" charset="0"/>
              </a:rPr>
              <a:t>¿Merecía Jeremías sentirse así?</a:t>
            </a:r>
            <a:endParaRPr dirty="0">
              <a:latin typeface="Calibri" pitchFamily="34" charset="0"/>
            </a:endParaRPr>
          </a:p>
        </p:txBody>
      </p:sp>
      <p:sp>
        <p:nvSpPr>
          <p:cNvPr id="413" name="Google Shape;413;p3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6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grpSp>
        <p:nvGrpSpPr>
          <p:cNvPr id="7" name="Google Shape;158;p18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8" name="Google Shape;159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60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61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62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63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4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87625" y="1766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Google Shape;220;p22"/>
          <p:cNvSpPr txBox="1">
            <a:spLocks/>
          </p:cNvSpPr>
          <p:nvPr/>
        </p:nvSpPr>
        <p:spPr>
          <a:xfrm>
            <a:off x="395536" y="1783298"/>
            <a:ext cx="8208912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Tx/>
              <a:buChar char="-"/>
            </a:pPr>
            <a:endParaRPr lang="es-MX" sz="2400" dirty="0">
              <a:latin typeface="Calibri" pitchFamily="34" charset="0"/>
            </a:endParaRPr>
          </a:p>
          <a:p>
            <a:pPr marL="342900" indent="-342900">
              <a:buFontTx/>
              <a:buChar char="-"/>
            </a:pPr>
            <a:endParaRPr lang="es-MX" sz="2400" dirty="0" smtClean="0">
              <a:latin typeface="Calibri" pitchFamily="34" charset="0"/>
            </a:endParaRPr>
          </a:p>
          <a:p>
            <a:pPr indent="-457200">
              <a:buFont typeface="Arial"/>
              <a:buAutoNum type="arabicPeriod"/>
            </a:pPr>
            <a:endParaRPr lang="es-MX" sz="2000" dirty="0" smtClean="0">
              <a:latin typeface="Calibri" pitchFamily="34" charset="0"/>
            </a:endParaRPr>
          </a:p>
        </p:txBody>
      </p:sp>
      <p:sp>
        <p:nvSpPr>
          <p:cNvPr id="15" name="Google Shape;188;p20"/>
          <p:cNvSpPr txBox="1">
            <a:spLocks noGrp="1"/>
          </p:cNvSpPr>
          <p:nvPr/>
        </p:nvSpPr>
        <p:spPr>
          <a:xfrm>
            <a:off x="467544" y="1645298"/>
            <a:ext cx="4032448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ctr">
              <a:buNone/>
            </a:pPr>
            <a:endParaRPr lang="es-MX" dirty="0" smtClean="0">
              <a:latin typeface="Calibri" pitchFamily="34" charset="0"/>
            </a:endParaRPr>
          </a:p>
          <a:p>
            <a:pPr marL="0" lvl="0" indent="0" algn="ctr">
              <a:buNone/>
            </a:pPr>
            <a:endParaRPr lang="es-MX" dirty="0">
              <a:latin typeface="Calibri" pitchFamily="34" charset="0"/>
            </a:endParaRPr>
          </a:p>
          <a:p>
            <a:pPr marL="0" lvl="0" indent="0" algn="ctr">
              <a:buNone/>
            </a:pPr>
            <a:r>
              <a:rPr lang="es-MX" dirty="0" smtClean="0">
                <a:latin typeface="Calibri" pitchFamily="34" charset="0"/>
              </a:rPr>
              <a:t>No </a:t>
            </a:r>
            <a:r>
              <a:rPr lang="es-MX" dirty="0">
                <a:latin typeface="Calibri" pitchFamily="34" charset="0"/>
              </a:rPr>
              <a:t>me senté en compañía de burladores, ni me engreí a causa de tu profecía</a:t>
            </a:r>
            <a:endParaRPr b="1" dirty="0">
              <a:solidFill>
                <a:srgbClr val="080808"/>
              </a:solidFill>
              <a:latin typeface="Calibri" pitchFamily="34" charset="0"/>
            </a:endParaRPr>
          </a:p>
        </p:txBody>
      </p:sp>
      <p:sp>
        <p:nvSpPr>
          <p:cNvPr id="16" name="Google Shape;190;p20"/>
          <p:cNvSpPr txBox="1">
            <a:spLocks noGrp="1"/>
          </p:cNvSpPr>
          <p:nvPr/>
        </p:nvSpPr>
        <p:spPr>
          <a:xfrm>
            <a:off x="4572000" y="411510"/>
            <a:ext cx="4536504" cy="4238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b="1" dirty="0" smtClean="0">
                <a:solidFill>
                  <a:srgbClr val="080808"/>
                </a:solidFill>
                <a:latin typeface="Calibri" pitchFamily="34" charset="0"/>
              </a:rPr>
              <a:t>Jeremías no hizo nada malo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b="1" dirty="0">
              <a:solidFill>
                <a:srgbClr val="080808"/>
              </a:solidFill>
              <a:latin typeface="Calibri" pitchFamily="34" charset="0"/>
            </a:endParaRPr>
          </a:p>
          <a:p>
            <a:pPr marL="342900" indent="-342900"/>
            <a:r>
              <a:rPr lang="en" dirty="0" smtClean="0">
                <a:solidFill>
                  <a:srgbClr val="080808"/>
                </a:solidFill>
                <a:latin typeface="Calibri" pitchFamily="34" charset="0"/>
              </a:rPr>
              <a:t>No siguió camino de pecadores</a:t>
            </a:r>
          </a:p>
          <a:p>
            <a:pPr marL="342900" indent="-342900"/>
            <a:r>
              <a:rPr lang="en" dirty="0" smtClean="0">
                <a:solidFill>
                  <a:srgbClr val="080808"/>
                </a:solidFill>
                <a:latin typeface="Calibri" pitchFamily="34" charset="0"/>
              </a:rPr>
              <a:t>No fue orgulloso</a:t>
            </a:r>
          </a:p>
          <a:p>
            <a:pPr marL="342900" indent="-342900"/>
            <a:endParaRPr lang="en" dirty="0" smtClean="0">
              <a:solidFill>
                <a:srgbClr val="080808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en" dirty="0" smtClean="0">
                <a:solidFill>
                  <a:srgbClr val="080808"/>
                </a:solidFill>
                <a:latin typeface="Calibri" pitchFamily="34" charset="0"/>
              </a:rPr>
              <a:t>La pregunta del lamento de Jeremías es directa a Dios:</a:t>
            </a:r>
          </a:p>
          <a:p>
            <a:pPr marL="0" indent="0">
              <a:buNone/>
            </a:pPr>
            <a:endParaRPr lang="en" dirty="0" smtClean="0">
              <a:solidFill>
                <a:srgbClr val="080808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r>
              <a:rPr lang="es-MX" dirty="0">
                <a:solidFill>
                  <a:srgbClr val="080808"/>
                </a:solidFill>
                <a:latin typeface="Calibri" pitchFamily="34" charset="0"/>
              </a:rPr>
              <a:t>¿Por qué fue perpetuo mi dolor, y mi herida desahuciada no admitió curación? ¿Serás para mí como cosa ilusoria, como aguas que no son estables? </a:t>
            </a:r>
            <a:endParaRPr lang="en" dirty="0">
              <a:solidFill>
                <a:srgbClr val="080808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64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6"/>
          <p:cNvSpPr txBox="1">
            <a:spLocks noGrp="1"/>
          </p:cNvSpPr>
          <p:nvPr>
            <p:ph type="title"/>
          </p:nvPr>
        </p:nvSpPr>
        <p:spPr>
          <a:xfrm>
            <a:off x="1074016" y="530725"/>
            <a:ext cx="3858024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MX" dirty="0" smtClean="0">
                <a:latin typeface="Calibri" pitchFamily="34" charset="0"/>
              </a:rPr>
              <a:t>La respuesta de Dios</a:t>
            </a:r>
            <a:endParaRPr dirty="0">
              <a:latin typeface="Calibri" pitchFamily="34" charset="0"/>
            </a:endParaRPr>
          </a:p>
        </p:txBody>
      </p:sp>
      <p:sp>
        <p:nvSpPr>
          <p:cNvPr id="413" name="Google Shape;413;p3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6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grpSp>
        <p:nvGrpSpPr>
          <p:cNvPr id="7" name="Google Shape;158;p18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8" name="Google Shape;159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60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61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62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63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4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87625" y="1766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Google Shape;220;p22"/>
          <p:cNvSpPr txBox="1">
            <a:spLocks/>
          </p:cNvSpPr>
          <p:nvPr/>
        </p:nvSpPr>
        <p:spPr>
          <a:xfrm>
            <a:off x="395536" y="1783298"/>
            <a:ext cx="8208912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Tx/>
              <a:buChar char="-"/>
            </a:pPr>
            <a:endParaRPr lang="es-MX" sz="2400" dirty="0">
              <a:latin typeface="Calibri" pitchFamily="34" charset="0"/>
            </a:endParaRPr>
          </a:p>
          <a:p>
            <a:pPr marL="342900" indent="-342900">
              <a:buFontTx/>
              <a:buChar char="-"/>
            </a:pPr>
            <a:endParaRPr lang="es-MX" sz="2400" dirty="0" smtClean="0">
              <a:latin typeface="Calibri" pitchFamily="34" charset="0"/>
            </a:endParaRPr>
          </a:p>
          <a:p>
            <a:pPr indent="-457200">
              <a:buFont typeface="Arial"/>
              <a:buAutoNum type="arabicPeriod"/>
            </a:pPr>
            <a:endParaRPr lang="es-MX" sz="2000" dirty="0" smtClean="0">
              <a:latin typeface="Calibri" pitchFamily="34" charset="0"/>
            </a:endParaRPr>
          </a:p>
        </p:txBody>
      </p:sp>
      <p:sp>
        <p:nvSpPr>
          <p:cNvPr id="15" name="Google Shape;188;p20"/>
          <p:cNvSpPr txBox="1">
            <a:spLocks noGrp="1"/>
          </p:cNvSpPr>
          <p:nvPr/>
        </p:nvSpPr>
        <p:spPr>
          <a:xfrm>
            <a:off x="467544" y="1645298"/>
            <a:ext cx="4032448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ctr">
              <a:buNone/>
            </a:pPr>
            <a:endParaRPr lang="es-MX" dirty="0" smtClean="0">
              <a:latin typeface="Calibri" pitchFamily="34" charset="0"/>
            </a:endParaRPr>
          </a:p>
          <a:p>
            <a:pPr marL="0" lvl="0" indent="0">
              <a:buNone/>
            </a:pPr>
            <a:r>
              <a:rPr lang="es-MX" dirty="0" smtClean="0">
                <a:latin typeface="Calibri" pitchFamily="34" charset="0"/>
              </a:rPr>
              <a:t>Si </a:t>
            </a:r>
            <a:r>
              <a:rPr lang="es-MX" dirty="0">
                <a:latin typeface="Calibri" pitchFamily="34" charset="0"/>
              </a:rPr>
              <a:t>te convirtieres, </a:t>
            </a:r>
            <a:r>
              <a:rPr lang="es-MX" dirty="0" smtClean="0">
                <a:latin typeface="Calibri" pitchFamily="34" charset="0"/>
              </a:rPr>
              <a:t/>
            </a:r>
            <a:br>
              <a:rPr lang="es-MX" dirty="0" smtClean="0">
                <a:latin typeface="Calibri" pitchFamily="34" charset="0"/>
              </a:rPr>
            </a:br>
            <a:r>
              <a:rPr lang="es-MX" dirty="0" smtClean="0">
                <a:latin typeface="Calibri" pitchFamily="34" charset="0"/>
              </a:rPr>
              <a:t>yo </a:t>
            </a:r>
            <a:r>
              <a:rPr lang="es-MX" dirty="0">
                <a:latin typeface="Calibri" pitchFamily="34" charset="0"/>
              </a:rPr>
              <a:t>te restauraré, </a:t>
            </a:r>
            <a:r>
              <a:rPr lang="es-MX" dirty="0" smtClean="0">
                <a:latin typeface="Calibri" pitchFamily="34" charset="0"/>
              </a:rPr>
              <a:t/>
            </a:r>
            <a:br>
              <a:rPr lang="es-MX" dirty="0" smtClean="0">
                <a:latin typeface="Calibri" pitchFamily="34" charset="0"/>
              </a:rPr>
            </a:br>
            <a:r>
              <a:rPr lang="es-MX" dirty="0" smtClean="0">
                <a:latin typeface="Calibri" pitchFamily="34" charset="0"/>
              </a:rPr>
              <a:t>y </a:t>
            </a:r>
            <a:r>
              <a:rPr lang="es-MX" dirty="0">
                <a:latin typeface="Calibri" pitchFamily="34" charset="0"/>
              </a:rPr>
              <a:t>delante de mí estarás; </a:t>
            </a:r>
            <a:r>
              <a:rPr lang="es-MX" dirty="0" smtClean="0">
                <a:latin typeface="Calibri" pitchFamily="34" charset="0"/>
              </a:rPr>
              <a:t/>
            </a:r>
            <a:br>
              <a:rPr lang="es-MX" dirty="0" smtClean="0">
                <a:latin typeface="Calibri" pitchFamily="34" charset="0"/>
              </a:rPr>
            </a:br>
            <a:r>
              <a:rPr lang="es-MX" dirty="0" smtClean="0">
                <a:latin typeface="Calibri" pitchFamily="34" charset="0"/>
              </a:rPr>
              <a:t>y </a:t>
            </a:r>
            <a:r>
              <a:rPr lang="es-MX" dirty="0">
                <a:latin typeface="Calibri" pitchFamily="34" charset="0"/>
              </a:rPr>
              <a:t>si entresacares lo precioso de lo vil, serás como mi boca. </a:t>
            </a:r>
            <a:r>
              <a:rPr lang="es-MX" dirty="0" smtClean="0">
                <a:latin typeface="Calibri" pitchFamily="34" charset="0"/>
              </a:rPr>
              <a:t/>
            </a:r>
            <a:br>
              <a:rPr lang="es-MX" dirty="0" smtClean="0">
                <a:latin typeface="Calibri" pitchFamily="34" charset="0"/>
              </a:rPr>
            </a:br>
            <a:r>
              <a:rPr lang="es-MX" dirty="0" smtClean="0">
                <a:latin typeface="Calibri" pitchFamily="34" charset="0"/>
              </a:rPr>
              <a:t>Conviértanse </a:t>
            </a:r>
            <a:r>
              <a:rPr lang="es-MX" dirty="0">
                <a:latin typeface="Calibri" pitchFamily="34" charset="0"/>
              </a:rPr>
              <a:t>ellos a ti, </a:t>
            </a:r>
            <a:r>
              <a:rPr lang="es-MX" dirty="0" smtClean="0">
                <a:latin typeface="Calibri" pitchFamily="34" charset="0"/>
              </a:rPr>
              <a:t/>
            </a:r>
            <a:br>
              <a:rPr lang="es-MX" dirty="0" smtClean="0">
                <a:latin typeface="Calibri" pitchFamily="34" charset="0"/>
              </a:rPr>
            </a:br>
            <a:r>
              <a:rPr lang="es-MX" dirty="0" smtClean="0">
                <a:latin typeface="Calibri" pitchFamily="34" charset="0"/>
              </a:rPr>
              <a:t>y </a:t>
            </a:r>
            <a:r>
              <a:rPr lang="es-MX" dirty="0">
                <a:latin typeface="Calibri" pitchFamily="34" charset="0"/>
              </a:rPr>
              <a:t>tú no te conviertas a ellos. </a:t>
            </a:r>
          </a:p>
        </p:txBody>
      </p:sp>
      <p:sp>
        <p:nvSpPr>
          <p:cNvPr id="16" name="Google Shape;190;p20"/>
          <p:cNvSpPr txBox="1">
            <a:spLocks noGrp="1"/>
          </p:cNvSpPr>
          <p:nvPr/>
        </p:nvSpPr>
        <p:spPr>
          <a:xfrm>
            <a:off x="4572000" y="411510"/>
            <a:ext cx="4536504" cy="4238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s-MX" b="1" dirty="0" smtClean="0">
              <a:solidFill>
                <a:srgbClr val="080808"/>
              </a:solidFill>
              <a:latin typeface="Calibri" pitchFamily="34" charset="0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b="1" dirty="0" smtClean="0">
                <a:solidFill>
                  <a:srgbClr val="080808"/>
                </a:solidFill>
                <a:latin typeface="Calibri" pitchFamily="34" charset="0"/>
              </a:rPr>
              <a:t>¿Cuál es el plan de Dios para Jeremías?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b="1" dirty="0">
              <a:solidFill>
                <a:srgbClr val="080808"/>
              </a:solidFill>
              <a:latin typeface="Calibri" pitchFamily="34" charset="0"/>
            </a:endParaRPr>
          </a:p>
          <a:p>
            <a:pPr marL="342900" indent="-342900"/>
            <a:r>
              <a:rPr lang="en" dirty="0" smtClean="0">
                <a:solidFill>
                  <a:srgbClr val="080808"/>
                </a:solidFill>
                <a:latin typeface="Calibri" pitchFamily="34" charset="0"/>
              </a:rPr>
              <a:t>Te pondré por muro fortificado</a:t>
            </a:r>
          </a:p>
          <a:p>
            <a:pPr marL="342900" indent="-342900"/>
            <a:r>
              <a:rPr lang="en" dirty="0" smtClean="0">
                <a:solidFill>
                  <a:srgbClr val="080808"/>
                </a:solidFill>
                <a:latin typeface="Calibri" pitchFamily="34" charset="0"/>
              </a:rPr>
              <a:t>Pelearán contra ti pero no te vencerán</a:t>
            </a:r>
          </a:p>
          <a:p>
            <a:pPr marL="342900" indent="-342900"/>
            <a:r>
              <a:rPr lang="en" dirty="0" smtClean="0">
                <a:solidFill>
                  <a:srgbClr val="080808"/>
                </a:solidFill>
                <a:latin typeface="Calibri" pitchFamily="34" charset="0"/>
              </a:rPr>
              <a:t>Yo estoy contigo para guardarte</a:t>
            </a:r>
          </a:p>
          <a:p>
            <a:pPr marL="342900" indent="-342900"/>
            <a:r>
              <a:rPr lang="en" dirty="0" smtClean="0">
                <a:solidFill>
                  <a:srgbClr val="080808"/>
                </a:solidFill>
                <a:latin typeface="Calibri" pitchFamily="34" charset="0"/>
              </a:rPr>
              <a:t>Yo estoy contgo para defenderte</a:t>
            </a:r>
          </a:p>
          <a:p>
            <a:pPr marL="342900" indent="-342900"/>
            <a:r>
              <a:rPr lang="es-MX" dirty="0" smtClean="0">
                <a:solidFill>
                  <a:srgbClr val="080808"/>
                </a:solidFill>
                <a:latin typeface="Calibri" pitchFamily="34" charset="0"/>
              </a:rPr>
              <a:t>Te</a:t>
            </a:r>
            <a:r>
              <a:rPr lang="en" dirty="0" smtClean="0">
                <a:solidFill>
                  <a:srgbClr val="080808"/>
                </a:solidFill>
                <a:latin typeface="Calibri" pitchFamily="34" charset="0"/>
              </a:rPr>
              <a:t> libraré de la mano de los malos</a:t>
            </a:r>
          </a:p>
          <a:p>
            <a:pPr marL="342900" indent="-342900"/>
            <a:r>
              <a:rPr lang="en" dirty="0" smtClean="0">
                <a:solidFill>
                  <a:srgbClr val="080808"/>
                </a:solidFill>
                <a:latin typeface="Calibri" pitchFamily="34" charset="0"/>
              </a:rPr>
              <a:t>Te redimiré de la mano de los fuertes</a:t>
            </a:r>
            <a:r>
              <a:rPr lang="es-MX" dirty="0" smtClean="0">
                <a:solidFill>
                  <a:srgbClr val="080808"/>
                </a:solidFill>
                <a:latin typeface="Calibri" pitchFamily="34" charset="0"/>
              </a:rPr>
              <a:t> </a:t>
            </a:r>
            <a:endParaRPr lang="en" dirty="0">
              <a:solidFill>
                <a:srgbClr val="080808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4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>
            <a:spLocks noGrp="1"/>
          </p:cNvSpPr>
          <p:nvPr>
            <p:ph type="title"/>
          </p:nvPr>
        </p:nvSpPr>
        <p:spPr>
          <a:xfrm>
            <a:off x="1146024" y="530725"/>
            <a:ext cx="3425289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Perseverancia y continuación</a:t>
            </a:r>
            <a:endParaRPr dirty="0">
              <a:latin typeface="Calibri" pitchFamily="34" charset="0"/>
            </a:endParaRPr>
          </a:p>
        </p:txBody>
      </p:sp>
      <p:sp>
        <p:nvSpPr>
          <p:cNvPr id="220" name="Google Shape;220;p22"/>
          <p:cNvSpPr txBox="1">
            <a:spLocks noGrp="1"/>
          </p:cNvSpPr>
          <p:nvPr>
            <p:ph type="body" idx="1"/>
          </p:nvPr>
        </p:nvSpPr>
        <p:spPr>
          <a:xfrm>
            <a:off x="4572000" y="411510"/>
            <a:ext cx="4608512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s-MX" sz="2400" dirty="0" smtClean="0">
              <a:latin typeface="Calibri" pitchFamily="34" charset="0"/>
            </a:endParaRPr>
          </a:p>
          <a:p>
            <a:pPr marL="800100" lvl="1" indent="-342900"/>
            <a:endParaRPr lang="es-MX" sz="2400" dirty="0">
              <a:latin typeface="Calibri" pitchFamily="34" charset="0"/>
            </a:endParaRPr>
          </a:p>
          <a:p>
            <a:pPr marL="0" indent="0" algn="ctr">
              <a:buNone/>
            </a:pPr>
            <a:endParaRPr lang="es-MX" sz="2400" dirty="0">
              <a:latin typeface="Calibri" pitchFamily="34" charset="0"/>
            </a:endParaRPr>
          </a:p>
        </p:txBody>
      </p:sp>
      <p:grpSp>
        <p:nvGrpSpPr>
          <p:cNvPr id="222" name="Google Shape;222;p22"/>
          <p:cNvGrpSpPr/>
          <p:nvPr/>
        </p:nvGrpSpPr>
        <p:grpSpPr>
          <a:xfrm>
            <a:off x="371633" y="913341"/>
            <a:ext cx="316516" cy="263466"/>
            <a:chOff x="1247825" y="322750"/>
            <a:chExt cx="443300" cy="369000"/>
          </a:xfrm>
        </p:grpSpPr>
        <p:sp>
          <p:nvSpPr>
            <p:cNvPr id="223" name="Google Shape;223;p22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2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2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2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3" name="Google Shape;220;p22"/>
          <p:cNvSpPr txBox="1">
            <a:spLocks/>
          </p:cNvSpPr>
          <p:nvPr/>
        </p:nvSpPr>
        <p:spPr>
          <a:xfrm>
            <a:off x="4645024" y="1131590"/>
            <a:ext cx="4463480" cy="30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ixie One"/>
              <a:buChar char="▪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ixie One"/>
              <a:buChar char="▫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ixie One"/>
              <a:buChar char="■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●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○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■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●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○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■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None/>
            </a:pPr>
            <a:r>
              <a:rPr lang="es-MX" sz="2400" dirty="0">
                <a:latin typeface="Calibri" pitchFamily="34" charset="0"/>
              </a:rPr>
              <a:t>La </a:t>
            </a:r>
            <a:r>
              <a:rPr lang="es-MX" sz="2400" dirty="0" smtClean="0">
                <a:latin typeface="Calibri" pitchFamily="34" charset="0"/>
              </a:rPr>
              <a:t>clave contra el desánimo:</a:t>
            </a:r>
          </a:p>
          <a:p>
            <a:pPr marL="0" indent="0">
              <a:buNone/>
            </a:pPr>
            <a:endParaRPr lang="es-MX" sz="2400" dirty="0">
              <a:latin typeface="Calibri" pitchFamily="34" charset="0"/>
            </a:endParaRPr>
          </a:p>
          <a:p>
            <a:pPr indent="-457200">
              <a:buFont typeface="+mj-lt"/>
              <a:buAutoNum type="arabicPeriod"/>
            </a:pPr>
            <a:r>
              <a:rPr lang="es-MX" sz="2400" dirty="0" smtClean="0">
                <a:latin typeface="Calibri" pitchFamily="34" charset="0"/>
              </a:rPr>
              <a:t>Acercarse </a:t>
            </a:r>
            <a:r>
              <a:rPr lang="es-MX" sz="2400" dirty="0">
                <a:latin typeface="Calibri" pitchFamily="34" charset="0"/>
              </a:rPr>
              <a:t>a </a:t>
            </a:r>
            <a:r>
              <a:rPr lang="es-MX" sz="2400" dirty="0" smtClean="0">
                <a:latin typeface="Calibri" pitchFamily="34" charset="0"/>
              </a:rPr>
              <a:t>Dios</a:t>
            </a:r>
          </a:p>
          <a:p>
            <a:pPr indent="-457200">
              <a:buFont typeface="+mj-lt"/>
              <a:buAutoNum type="arabicPeriod"/>
            </a:pPr>
            <a:endParaRPr lang="es-MX" sz="2400" dirty="0">
              <a:latin typeface="Calibri" pitchFamily="34" charset="0"/>
            </a:endParaRPr>
          </a:p>
          <a:p>
            <a:pPr indent="-457200">
              <a:buFont typeface="+mj-lt"/>
              <a:buAutoNum type="arabicPeriod"/>
            </a:pPr>
            <a:r>
              <a:rPr lang="es-MX" sz="2400" dirty="0" smtClean="0">
                <a:latin typeface="Calibri" pitchFamily="34" charset="0"/>
              </a:rPr>
              <a:t>No </a:t>
            </a:r>
            <a:r>
              <a:rPr lang="es-MX" sz="2400" dirty="0">
                <a:latin typeface="Calibri" pitchFamily="34" charset="0"/>
              </a:rPr>
              <a:t>desistir </a:t>
            </a:r>
            <a:endParaRPr lang="es-MX" sz="2400" dirty="0" smtClean="0">
              <a:latin typeface="Calibri" pitchFamily="34" charset="0"/>
            </a:endParaRPr>
          </a:p>
          <a:p>
            <a:pPr indent="-457200">
              <a:buFont typeface="+mj-lt"/>
              <a:buAutoNum type="arabicPeriod"/>
            </a:pPr>
            <a:endParaRPr lang="es-MX" sz="2400" dirty="0">
              <a:latin typeface="Calibri" pitchFamily="34" charset="0"/>
            </a:endParaRPr>
          </a:p>
          <a:p>
            <a:pPr indent="-457200">
              <a:buFont typeface="+mj-lt"/>
              <a:buAutoNum type="arabicPeriod"/>
            </a:pPr>
            <a:r>
              <a:rPr lang="es-MX" sz="2400" dirty="0" smtClean="0">
                <a:latin typeface="Calibri" pitchFamily="34" charset="0"/>
              </a:rPr>
              <a:t>Entresacar </a:t>
            </a:r>
            <a:r>
              <a:rPr lang="es-MX" sz="2400" dirty="0">
                <a:latin typeface="Calibri" pitchFamily="34" charset="0"/>
              </a:rPr>
              <a:t>lo precioso de lo vil</a:t>
            </a:r>
          </a:p>
        </p:txBody>
      </p:sp>
      <p:pic>
        <p:nvPicPr>
          <p:cNvPr id="14" name="Google Shape;221;p2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34" y="1563639"/>
            <a:ext cx="4320479" cy="357986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35;p15"/>
          <p:cNvSpPr txBox="1">
            <a:spLocks/>
          </p:cNvSpPr>
          <p:nvPr/>
        </p:nvSpPr>
        <p:spPr>
          <a:xfrm>
            <a:off x="4644008" y="4876006"/>
            <a:ext cx="4608512" cy="13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None/>
            </a:pP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Photo by </a:t>
            </a: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Eddie </a:t>
            </a:r>
            <a:r>
              <a:rPr lang="en-US" sz="1000" dirty="0" err="1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Wingertsahn</a:t>
            </a: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 on https://unsplash.com/photos/fWNLMVsG9lQ</a:t>
            </a:r>
            <a:endParaRPr lang="en-US" sz="1000" dirty="0" smtClean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3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5"/>
          <p:cNvSpPr txBox="1">
            <a:spLocks noGrp="1"/>
          </p:cNvSpPr>
          <p:nvPr>
            <p:ph type="subTitle" idx="4294967295"/>
          </p:nvPr>
        </p:nvSpPr>
        <p:spPr>
          <a:xfrm>
            <a:off x="685800" y="505225"/>
            <a:ext cx="7884600" cy="38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3600" b="1" dirty="0" smtClean="0">
                <a:solidFill>
                  <a:srgbClr val="FFFFFF"/>
                </a:solidFill>
                <a:latin typeface="Calibri" pitchFamily="34" charset="0"/>
              </a:rPr>
              <a:t>Asignación de la Unidad XII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3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>¡Trabajar en su asignación final!</a:t>
            </a:r>
            <a:endParaRPr lang="es-MX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05" name="Google Shape;405;p3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52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309AAD"/>
      </a:accent3>
      <a:accent4>
        <a:srgbClr val="165751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6665745</TotalTime>
  <Words>528</Words>
  <Application>Microsoft Office PowerPoint</Application>
  <PresentationFormat>Presentación en pantalla (16:9)</PresentationFormat>
  <Paragraphs>71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Impact</vt:lpstr>
      <vt:lpstr>Roboto Slab</vt:lpstr>
      <vt:lpstr>Calibri</vt:lpstr>
      <vt:lpstr>Nixie One</vt:lpstr>
      <vt:lpstr>Warwick template</vt:lpstr>
      <vt:lpstr>Evangelismo: Presentando la Gracia</vt:lpstr>
      <vt:lpstr>Pasión por Dios y su obra: la lucha contra el desánimo</vt:lpstr>
      <vt:lpstr>Presentación de PowerPoint</vt:lpstr>
      <vt:lpstr>La experiencia de Jeremías y la  Poesía del Antiguo Testamento</vt:lpstr>
      <vt:lpstr>¿Merecía Jeremías sentirse así?</vt:lpstr>
      <vt:lpstr>La respuesta de Dios</vt:lpstr>
      <vt:lpstr>Perseverancia y continuación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Evangelismo: Presentando la Gracia</dc:title>
  <dc:creator>Jefté Cepeda</dc:creator>
  <cp:lastModifiedBy>Jefté Cepeda</cp:lastModifiedBy>
  <cp:revision>105</cp:revision>
  <dcterms:modified xsi:type="dcterms:W3CDTF">2021-09-28T13:11:36Z</dcterms:modified>
</cp:coreProperties>
</file>