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46" r:id="rId2"/>
    <p:sldId id="326" r:id="rId3"/>
    <p:sldId id="325" r:id="rId4"/>
    <p:sldId id="345" r:id="rId5"/>
    <p:sldId id="304" r:id="rId6"/>
    <p:sldId id="327" r:id="rId7"/>
    <p:sldId id="328" r:id="rId8"/>
    <p:sldId id="330" r:id="rId9"/>
    <p:sldId id="329" r:id="rId10"/>
    <p:sldId id="331" r:id="rId11"/>
    <p:sldId id="308" r:id="rId12"/>
    <p:sldId id="309" r:id="rId13"/>
    <p:sldId id="332" r:id="rId14"/>
    <p:sldId id="333" r:id="rId15"/>
    <p:sldId id="334" r:id="rId16"/>
    <p:sldId id="335" r:id="rId17"/>
    <p:sldId id="338" r:id="rId18"/>
    <p:sldId id="336" r:id="rId19"/>
    <p:sldId id="337" r:id="rId20"/>
    <p:sldId id="339" r:id="rId21"/>
    <p:sldId id="340" r:id="rId22"/>
    <p:sldId id="341" r:id="rId23"/>
    <p:sldId id="342" r:id="rId24"/>
    <p:sldId id="343" r:id="rId25"/>
    <p:sldId id="344" r:id="rId26"/>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39" autoAdjust="0"/>
    <p:restoredTop sz="94660"/>
  </p:normalViewPr>
  <p:slideViewPr>
    <p:cSldViewPr>
      <p:cViewPr varScale="1">
        <p:scale>
          <a:sx n="86" d="100"/>
          <a:sy n="86" d="100"/>
        </p:scale>
        <p:origin x="-2070"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8313"/>
          </a:xfrm>
          <a:prstGeom prst="rect">
            <a:avLst/>
          </a:prstGeom>
        </p:spPr>
        <p:txBody>
          <a:bodyPr vert="horz" lIns="91440" tIns="45720" rIns="91440" bIns="45720" rtlCol="0"/>
          <a:lstStyle>
            <a:lvl1pPr algn="r">
              <a:defRPr sz="1200"/>
            </a:lvl1pPr>
          </a:lstStyle>
          <a:p>
            <a:fld id="{904C7E10-770B-41D4-BE36-9066DADF2589}" type="datetimeFigureOut">
              <a:rPr lang="en-US" smtClean="0"/>
              <a:pPr/>
              <a:t>6/1/2018</a:t>
            </a:fld>
            <a:endParaRPr lang="en-US"/>
          </a:p>
        </p:txBody>
      </p:sp>
      <p:sp>
        <p:nvSpPr>
          <p:cNvPr id="4" name="Footer Placeholder 3"/>
          <p:cNvSpPr>
            <a:spLocks noGrp="1"/>
          </p:cNvSpPr>
          <p:nvPr>
            <p:ph type="ftr" sz="quarter" idx="2"/>
          </p:nvPr>
        </p:nvSpPr>
        <p:spPr>
          <a:xfrm>
            <a:off x="0" y="8902700"/>
            <a:ext cx="303847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902700"/>
            <a:ext cx="3038475" cy="468313"/>
          </a:xfrm>
          <a:prstGeom prst="rect">
            <a:avLst/>
          </a:prstGeom>
        </p:spPr>
        <p:txBody>
          <a:bodyPr vert="horz" lIns="91440" tIns="45720" rIns="91440" bIns="45720" rtlCol="0" anchor="b"/>
          <a:lstStyle>
            <a:lvl1pPr algn="r">
              <a:defRPr sz="1200"/>
            </a:lvl1pPr>
          </a:lstStyle>
          <a:p>
            <a:fld id="{0D7F7710-4808-4C44-981F-005AC4F65CF8}" type="slidenum">
              <a:rPr lang="en-US" smtClean="0"/>
              <a:pPr/>
              <a:t>‹#›</a:t>
            </a:fld>
            <a:endParaRPr lang="en-US"/>
          </a:p>
        </p:txBody>
      </p:sp>
    </p:spTree>
    <p:extLst>
      <p:ext uri="{BB962C8B-B14F-4D97-AF65-F5344CB8AC3E}">
        <p14:creationId xmlns:p14="http://schemas.microsoft.com/office/powerpoint/2010/main" xmlns="" val="3476259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68630"/>
          </a:xfrm>
          <a:prstGeom prst="rect">
            <a:avLst/>
          </a:prstGeom>
        </p:spPr>
        <p:txBody>
          <a:bodyPr vert="horz" lIns="93616" tIns="46808" rIns="93616" bIns="46808" rtlCol="0"/>
          <a:lstStyle>
            <a:lvl1pPr algn="r">
              <a:defRPr sz="1200"/>
            </a:lvl1pPr>
          </a:lstStyle>
          <a:p>
            <a:fld id="{74C88FC9-998E-4050-8995-CDFBC81B7FEF}" type="datetimeFigureOut">
              <a:rPr lang="en-US" smtClean="0"/>
              <a:pPr/>
              <a:t>6/1/2018</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616" tIns="46808" rIns="93616" bIns="468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3"/>
            <a:ext cx="3037840" cy="468630"/>
          </a:xfrm>
          <a:prstGeom prst="rect">
            <a:avLst/>
          </a:prstGeom>
        </p:spPr>
        <p:txBody>
          <a:bodyPr vert="horz" lIns="93616" tIns="46808" rIns="93616" bIns="46808" rtlCol="0" anchor="b"/>
          <a:lstStyle>
            <a:lvl1pPr algn="r">
              <a:defRPr sz="1200"/>
            </a:lvl1pPr>
          </a:lstStyle>
          <a:p>
            <a:fld id="{B1592305-7CE4-47AA-9A7E-0FA34748F225}" type="slidenum">
              <a:rPr lang="en-US" smtClean="0"/>
              <a:pPr/>
              <a:t>‹#›</a:t>
            </a:fld>
            <a:endParaRPr lang="en-US"/>
          </a:p>
        </p:txBody>
      </p:sp>
    </p:spTree>
    <p:extLst>
      <p:ext uri="{BB962C8B-B14F-4D97-AF65-F5344CB8AC3E}">
        <p14:creationId xmlns:p14="http://schemas.microsoft.com/office/powerpoint/2010/main" xmlns="" val="397976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C2787E-5FD9-46F1-A275-EE1EFDEF8490}"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xmlns="" val="224687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2787E-5FD9-46F1-A275-EE1EFDEF8490}"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xmlns="" val="334354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2787E-5FD9-46F1-A275-EE1EFDEF8490}"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xmlns="" val="204889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2787E-5FD9-46F1-A275-EE1EFDEF8490}"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xmlns="" val="123334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C2787E-5FD9-46F1-A275-EE1EFDEF8490}"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xmlns="" val="238703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C2787E-5FD9-46F1-A275-EE1EFDEF8490}" type="datetimeFigureOut">
              <a:rPr lang="en-US" smtClean="0"/>
              <a:pPr/>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xmlns="" val="56060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C2787E-5FD9-46F1-A275-EE1EFDEF8490}" type="datetimeFigureOut">
              <a:rPr lang="en-US" smtClean="0"/>
              <a:pPr/>
              <a:t>6/1/2018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xmlns="" val="18892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C2787E-5FD9-46F1-A275-EE1EFDEF8490}" type="datetimeFigureOut">
              <a:rPr lang="en-US" smtClean="0"/>
              <a:pPr/>
              <a:t>6/1/2018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xmlns="" val="397757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2787E-5FD9-46F1-A275-EE1EFDEF8490}" type="datetimeFigureOut">
              <a:rPr lang="en-US" smtClean="0"/>
              <a:pPr/>
              <a:t>6/1/2018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xmlns="" val="291667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2787E-5FD9-46F1-A275-EE1EFDEF8490}" type="datetimeFigureOut">
              <a:rPr lang="en-US" smtClean="0"/>
              <a:pPr/>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xmlns="" val="128111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2787E-5FD9-46F1-A275-EE1EFDEF8490}" type="datetimeFigureOut">
              <a:rPr lang="en-US" smtClean="0"/>
              <a:pPr/>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p14="http://schemas.microsoft.com/office/powerpoint/2010/main" xmlns="" val="259313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2787E-5FD9-46F1-A275-EE1EFDEF8490}" type="datetimeFigureOut">
              <a:rPr lang="en-US" smtClean="0"/>
              <a:pPr/>
              <a:t>6/1/2018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51937-32CB-4BCF-AD86-9997CD9CE952}" type="slidenum">
              <a:rPr lang="en-US" smtClean="0"/>
              <a:pPr/>
              <a:t>‹#›</a:t>
            </a:fld>
            <a:endParaRPr lang="en-US"/>
          </a:p>
        </p:txBody>
      </p:sp>
    </p:spTree>
    <p:extLst>
      <p:ext uri="{BB962C8B-B14F-4D97-AF65-F5344CB8AC3E}">
        <p14:creationId xmlns:p14="http://schemas.microsoft.com/office/powerpoint/2010/main" xmlns="" val="346355811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mohammedyakubu4.files.wordpress.com/2015/09/managment-styles-pic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457200" y="304800"/>
            <a:ext cx="4490525" cy="2554545"/>
          </a:xfrm>
          <a:prstGeom prst="rect">
            <a:avLst/>
          </a:prstGeom>
          <a:noFill/>
        </p:spPr>
        <p:txBody>
          <a:bodyPr wrap="none" rtlCol="0">
            <a:spAutoFit/>
          </a:bodyPr>
          <a:lstStyle/>
          <a:p>
            <a:r>
              <a:rPr lang="en-US" sz="4000" dirty="0" smtClean="0">
                <a:solidFill>
                  <a:srgbClr val="FF0000"/>
                </a:solidFill>
                <a:effectLst>
                  <a:outerShdw blurRad="38100" dist="38100" dir="2700000" algn="tl">
                    <a:srgbClr val="000000">
                      <a:alpha val="43137"/>
                    </a:srgbClr>
                  </a:outerShdw>
                </a:effectLst>
              </a:rPr>
              <a:t>Leadership </a:t>
            </a:r>
            <a:r>
              <a:rPr lang="en-US" sz="4000" dirty="0" smtClean="0">
                <a:solidFill>
                  <a:srgbClr val="FF0000"/>
                </a:solidFill>
                <a:effectLst>
                  <a:outerShdw blurRad="38100" dist="38100" dir="2700000" algn="tl">
                    <a:srgbClr val="000000">
                      <a:alpha val="43137"/>
                    </a:srgbClr>
                  </a:outerShdw>
                </a:effectLst>
              </a:rPr>
              <a:t>15</a:t>
            </a:r>
            <a:endParaRPr lang="en-US" sz="4000" dirty="0" smtClean="0">
              <a:solidFill>
                <a:srgbClr val="FF0000"/>
              </a:solidFill>
              <a:effectLst>
                <a:outerShdw blurRad="38100" dist="38100" dir="2700000" algn="tl">
                  <a:srgbClr val="000000">
                    <a:alpha val="43137"/>
                  </a:srgbClr>
                </a:outerShdw>
              </a:effectLst>
            </a:endParaRPr>
          </a:p>
          <a:p>
            <a:r>
              <a:rPr lang="en-US" sz="4000" dirty="0">
                <a:solidFill>
                  <a:srgbClr val="FF0000"/>
                </a:solidFill>
                <a:effectLst>
                  <a:outerShdw blurRad="38100" dist="38100" dir="2700000" algn="tl">
                    <a:srgbClr val="000000">
                      <a:alpha val="43137"/>
                    </a:srgbClr>
                  </a:outerShdw>
                </a:effectLst>
              </a:rPr>
              <a:t>	</a:t>
            </a:r>
            <a:r>
              <a:rPr lang="en-US" sz="4000" dirty="0" smtClean="0">
                <a:solidFill>
                  <a:srgbClr val="FF0000"/>
                </a:solidFill>
                <a:effectLst>
                  <a:outerShdw blurRad="38100" dist="38100" dir="2700000" algn="tl">
                    <a:srgbClr val="000000">
                      <a:alpha val="43137"/>
                    </a:srgbClr>
                  </a:outerShdw>
                </a:effectLst>
              </a:rPr>
              <a:t>Why is Vision </a:t>
            </a:r>
          </a:p>
          <a:p>
            <a:r>
              <a:rPr lang="en-US" sz="4000" dirty="0" smtClean="0">
                <a:solidFill>
                  <a:srgbClr val="FF0000"/>
                </a:solidFill>
                <a:effectLst>
                  <a:outerShdw blurRad="38100" dist="38100" dir="2700000" algn="tl">
                    <a:srgbClr val="000000">
                      <a:alpha val="43137"/>
                    </a:srgbClr>
                  </a:outerShdw>
                </a:effectLst>
              </a:rPr>
              <a:t>	</a:t>
            </a:r>
            <a:r>
              <a:rPr lang="en-US" sz="4000" dirty="0" smtClean="0">
                <a:solidFill>
                  <a:srgbClr val="FF0000"/>
                </a:solidFill>
                <a:effectLst>
                  <a:outerShdw blurRad="38100" dist="38100" dir="2700000" algn="tl">
                    <a:srgbClr val="000000">
                      <a:alpha val="43137"/>
                    </a:srgbClr>
                  </a:outerShdw>
                </a:effectLst>
              </a:rPr>
              <a:t>	Important? </a:t>
            </a:r>
            <a:endParaRPr lang="en-US" sz="4000" dirty="0" smtClean="0">
              <a:solidFill>
                <a:srgbClr val="FF0000"/>
              </a:solidFill>
              <a:effectLst>
                <a:outerShdw blurRad="38100" dist="38100" dir="2700000" algn="tl">
                  <a:srgbClr val="000000">
                    <a:alpha val="43137"/>
                  </a:srgbClr>
                </a:outerShdw>
              </a:effectLst>
            </a:endParaRPr>
          </a:p>
          <a:p>
            <a:r>
              <a:rPr lang="en-US" sz="4000" dirty="0">
                <a:solidFill>
                  <a:srgbClr val="FF0000"/>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2400"/>
            <a:ext cx="8305801" cy="6432530"/>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Andy Stanley, </a:t>
            </a:r>
            <a:r>
              <a:rPr lang="en-US" sz="4000" i="1" dirty="0" err="1" smtClean="0">
                <a:effectLst>
                  <a:outerShdw blurRad="38100" dist="38100" dir="2700000" algn="tl">
                    <a:srgbClr val="000000">
                      <a:alpha val="43137"/>
                    </a:srgbClr>
                  </a:outerShdw>
                </a:effectLst>
              </a:rPr>
              <a:t>Visioneering</a:t>
            </a:r>
            <a:r>
              <a:rPr lang="en-US" sz="4000" i="1" dirty="0" smtClean="0">
                <a:effectLst>
                  <a:outerShdw blurRad="38100" dist="38100" dir="2700000" algn="tl">
                    <a:srgbClr val="000000">
                      <a:alpha val="43137"/>
                    </a:srgbClr>
                  </a:outerShdw>
                </a:effectLst>
              </a:rPr>
              <a:t> </a:t>
            </a:r>
          </a:p>
          <a:p>
            <a:r>
              <a:rPr lang="en-US" sz="4000" dirty="0" smtClean="0">
                <a:effectLst>
                  <a:outerShdw blurRad="38100" dist="38100" dir="2700000" algn="tl">
                    <a:srgbClr val="000000">
                      <a:alpha val="43137"/>
                    </a:srgbClr>
                  </a:outerShdw>
                </a:effectLst>
              </a:rPr>
              <a:t>	“Vision weaves four things into the 	  fabric of our daily experience.”</a:t>
            </a:r>
          </a:p>
          <a:p>
            <a:endParaRPr lang="en-US" sz="12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	- Passion  (anticipated future) </a:t>
            </a:r>
          </a:p>
          <a:p>
            <a:endParaRPr lang="en-US" sz="40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	- Motivation (pulls you forward)</a:t>
            </a:r>
          </a:p>
          <a:p>
            <a:r>
              <a:rPr lang="en-US" sz="4000" dirty="0" smtClean="0">
                <a:effectLst>
                  <a:outerShdw blurRad="38100" dist="38100" dir="2700000" algn="tl">
                    <a:srgbClr val="000000">
                      <a:alpha val="43137"/>
                    </a:srgbClr>
                  </a:outerShdw>
                </a:effectLst>
              </a:rPr>
              <a:t> </a:t>
            </a:r>
          </a:p>
          <a:p>
            <a:r>
              <a:rPr lang="en-US" sz="4000" dirty="0" smtClean="0">
                <a:effectLst>
                  <a:outerShdw blurRad="38100" dist="38100" dir="2700000" algn="tl">
                    <a:srgbClr val="000000">
                      <a:alpha val="43137"/>
                    </a:srgbClr>
                  </a:outerShdw>
                </a:effectLst>
              </a:rPr>
              <a:t>	- Direction (selling equipment)</a:t>
            </a:r>
          </a:p>
          <a:p>
            <a:r>
              <a:rPr lang="en-US" sz="4000" dirty="0" smtClean="0">
                <a:effectLst>
                  <a:outerShdw blurRad="38100" dist="38100" dir="2700000" algn="tl">
                    <a:srgbClr val="000000">
                      <a:alpha val="43137"/>
                    </a:srgbClr>
                  </a:outerShdw>
                </a:effectLst>
              </a:rPr>
              <a:t> </a:t>
            </a:r>
          </a:p>
          <a:p>
            <a:r>
              <a:rPr lang="en-US" sz="4000" dirty="0" smtClean="0">
                <a:effectLst>
                  <a:outerShdw blurRad="38100" dist="38100" dir="2700000" algn="tl">
                    <a:srgbClr val="000000">
                      <a:alpha val="43137"/>
                    </a:srgbClr>
                  </a:outerShdw>
                </a:effectLst>
              </a:rPr>
              <a:t>	- Purpose (get up in the morning)</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543" y="457200"/>
            <a:ext cx="8679057" cy="4216539"/>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Mission and Vision </a:t>
            </a:r>
          </a:p>
          <a:p>
            <a:endParaRPr lang="en-US" sz="12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	Mission: </a:t>
            </a:r>
          </a:p>
          <a:p>
            <a:r>
              <a:rPr lang="en-US" sz="4000" dirty="0" smtClean="0">
                <a:effectLst>
                  <a:outerShdw blurRad="38100" dist="38100" dir="2700000" algn="tl">
                    <a:srgbClr val="000000">
                      <a:alpha val="43137"/>
                    </a:srgbClr>
                  </a:outerShdw>
                </a:effectLst>
              </a:rPr>
              <a:t>		Defines present state or 				purpose of an organization </a:t>
            </a:r>
          </a:p>
          <a:p>
            <a:endParaRPr lang="en-US" sz="16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		Answers three questions of why 		the organization exists. </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14400"/>
            <a:ext cx="6256521" cy="3170099"/>
          </a:xfrm>
          <a:prstGeom prst="rect">
            <a:avLst/>
          </a:prstGeom>
          <a:noFill/>
        </p:spPr>
        <p:txBody>
          <a:bodyPr wrap="none" rtlCol="0">
            <a:spAutoFit/>
          </a:bodyPr>
          <a:lstStyle/>
          <a:p>
            <a:r>
              <a:rPr lang="en-US" sz="4000" dirty="0" smtClean="0">
                <a:effectLst>
                  <a:outerShdw blurRad="38100" dist="38100" dir="2700000" algn="tl">
                    <a:srgbClr val="000000">
                      <a:alpha val="43137"/>
                    </a:srgbClr>
                  </a:outerShdw>
                </a:effectLst>
              </a:rPr>
              <a:t>Three Questions: </a:t>
            </a:r>
          </a:p>
          <a:p>
            <a:endParaRPr lang="en-US" sz="40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	What it does </a:t>
            </a:r>
          </a:p>
          <a:p>
            <a:r>
              <a:rPr lang="en-US" sz="4000" dirty="0" smtClean="0">
                <a:effectLst>
                  <a:outerShdw blurRad="38100" dist="38100" dir="2700000" algn="tl">
                    <a:srgbClr val="000000">
                      <a:alpha val="43137"/>
                    </a:srgbClr>
                  </a:outerShdw>
                </a:effectLst>
              </a:rPr>
              <a:t>	Who it does it for </a:t>
            </a:r>
          </a:p>
          <a:p>
            <a:r>
              <a:rPr lang="en-US" sz="4000" dirty="0" smtClean="0">
                <a:effectLst>
                  <a:outerShdw blurRad="38100" dist="38100" dir="2700000" algn="tl">
                    <a:srgbClr val="000000">
                      <a:alpha val="43137"/>
                    </a:srgbClr>
                  </a:outerShdw>
                </a:effectLst>
              </a:rPr>
              <a:t>	How it does what it does</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8077200" cy="5755422"/>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A vision statement: </a:t>
            </a:r>
          </a:p>
          <a:p>
            <a:endParaRPr lang="en-US" sz="12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	Defines a future state—what the </a:t>
            </a:r>
          </a:p>
          <a:p>
            <a:r>
              <a:rPr lang="en-US" sz="4000" dirty="0" smtClean="0">
                <a:effectLst>
                  <a:outerShdw blurRad="38100" dist="38100" dir="2700000" algn="tl">
                    <a:srgbClr val="000000">
                      <a:alpha val="43137"/>
                    </a:srgbClr>
                  </a:outerShdw>
                </a:effectLst>
              </a:rPr>
              <a:t>	organization wants to accomplish 	over time.</a:t>
            </a:r>
          </a:p>
          <a:p>
            <a:endParaRPr lang="en-US" sz="12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	Gives guidance to long-range 	planning </a:t>
            </a:r>
          </a:p>
          <a:p>
            <a:endParaRPr lang="en-US" sz="12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	Functions as a “north star” </a:t>
            </a:r>
          </a:p>
          <a:p>
            <a:endParaRPr lang="en-US" sz="12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	Is succinct and inspirational</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
          <a:ext cx="9144000" cy="6879753"/>
        </p:xfrm>
        <a:graphic>
          <a:graphicData uri="http://schemas.openxmlformats.org/drawingml/2006/table">
            <a:tbl>
              <a:tblPr/>
              <a:tblGrid>
                <a:gridCol w="3048000"/>
                <a:gridCol w="3048000"/>
                <a:gridCol w="3048000"/>
              </a:tblGrid>
              <a:tr h="171468">
                <a:tc gridSpan="3">
                  <a:txBody>
                    <a:bodyPr/>
                    <a:lstStyle/>
                    <a:p>
                      <a:pPr marL="0" marR="0" algn="ctr">
                        <a:spcBef>
                          <a:spcPts val="0"/>
                        </a:spcBef>
                        <a:spcAft>
                          <a:spcPts val="0"/>
                        </a:spcAft>
                      </a:pPr>
                      <a:endParaRPr lang="en-US" sz="700" dirty="0">
                        <a:latin typeface="Times New Roman"/>
                        <a:ea typeface="Calibri"/>
                        <a:cs typeface="Times New Roman"/>
                      </a:endParaRPr>
                    </a:p>
                  </a:txBody>
                  <a:tcPr marL="5170" marR="5170" marT="5170" marB="5170" anchor="ctr">
                    <a:lnL>
                      <a:noFill/>
                    </a:lnL>
                    <a:lnR>
                      <a:noFill/>
                    </a:lnR>
                    <a:lnT>
                      <a:noFill/>
                    </a:lnT>
                    <a:lnB>
                      <a:noFill/>
                    </a:lnB>
                  </a:tcPr>
                </a:tc>
                <a:tc hMerge="1">
                  <a:txBody>
                    <a:bodyPr/>
                    <a:lstStyle/>
                    <a:p>
                      <a:endParaRPr lang="en-US"/>
                    </a:p>
                  </a:txBody>
                  <a:tcPr/>
                </a:tc>
                <a:tc hMerge="1">
                  <a:txBody>
                    <a:bodyPr/>
                    <a:lstStyle/>
                    <a:p>
                      <a:endParaRPr lang="en-US"/>
                    </a:p>
                  </a:txBody>
                  <a:tcPr/>
                </a:tc>
              </a:tr>
              <a:tr h="171468">
                <a:tc>
                  <a:txBody>
                    <a:bodyPr/>
                    <a:lstStyle/>
                    <a:p>
                      <a:endParaRPr lang="en-US" sz="600">
                        <a:latin typeface="Calibri"/>
                        <a:ea typeface="Times New Roman"/>
                        <a:cs typeface="Times New Roman"/>
                      </a:endParaRPr>
                    </a:p>
                  </a:txBody>
                  <a:tcPr marL="5170" marR="5170" marT="5170" marB="5170" anchor="ctr">
                    <a:lnL>
                      <a:noFill/>
                    </a:lnL>
                    <a:lnR>
                      <a:noFill/>
                    </a:lnR>
                    <a:lnT>
                      <a:noFill/>
                    </a:lnT>
                    <a:lnB>
                      <a:noFill/>
                    </a:lnB>
                  </a:tcPr>
                </a:tc>
                <a:tc>
                  <a:txBody>
                    <a:bodyPr/>
                    <a:lstStyle/>
                    <a:p>
                      <a:pPr marL="0" marR="0" algn="ctr">
                        <a:spcBef>
                          <a:spcPts val="0"/>
                        </a:spcBef>
                        <a:spcAft>
                          <a:spcPts val="0"/>
                        </a:spcAft>
                      </a:pPr>
                      <a:r>
                        <a:rPr lang="en-US" sz="1200" b="1" dirty="0">
                          <a:solidFill>
                            <a:srgbClr val="FFFF00"/>
                          </a:solidFill>
                          <a:latin typeface="Times New Roman"/>
                          <a:ea typeface="Times New Roman"/>
                          <a:cs typeface="Times New Roman"/>
                        </a:rPr>
                        <a:t>Mission Statement</a:t>
                      </a:r>
                      <a:endParaRPr lang="en-US" sz="1200"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c>
                  <a:txBody>
                    <a:bodyPr/>
                    <a:lstStyle/>
                    <a:p>
                      <a:pPr marL="0" marR="0" algn="ctr">
                        <a:spcBef>
                          <a:spcPts val="0"/>
                        </a:spcBef>
                        <a:spcAft>
                          <a:spcPts val="0"/>
                        </a:spcAft>
                      </a:pPr>
                      <a:r>
                        <a:rPr lang="en-US" sz="1200" b="1" dirty="0">
                          <a:solidFill>
                            <a:srgbClr val="FFFF00"/>
                          </a:solidFill>
                          <a:latin typeface="Times New Roman"/>
                          <a:ea typeface="Times New Roman"/>
                          <a:cs typeface="Times New Roman"/>
                        </a:rPr>
                        <a:t>Vision Statement</a:t>
                      </a:r>
                      <a:endParaRPr lang="en-US" sz="1200"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r>
              <a:tr h="1109372">
                <a:tc>
                  <a:txBody>
                    <a:bodyPr/>
                    <a:lstStyle/>
                    <a:p>
                      <a:pPr marL="0" marR="0" algn="ctr">
                        <a:spcBef>
                          <a:spcPts val="0"/>
                        </a:spcBef>
                        <a:spcAft>
                          <a:spcPts val="0"/>
                        </a:spcAft>
                      </a:pPr>
                      <a:r>
                        <a:rPr lang="en-US" sz="1200" b="1" dirty="0">
                          <a:solidFill>
                            <a:srgbClr val="FFFF00"/>
                          </a:solidFill>
                          <a:latin typeface="Times New Roman"/>
                          <a:ea typeface="Times New Roman"/>
                          <a:cs typeface="Times New Roman"/>
                        </a:rPr>
                        <a:t>About</a:t>
                      </a:r>
                      <a:endParaRPr lang="en-US" sz="1200" b="1"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c>
                  <a:txBody>
                    <a:bodyPr/>
                    <a:lstStyle/>
                    <a:p>
                      <a:pPr marL="0" marR="0">
                        <a:spcBef>
                          <a:spcPts val="0"/>
                        </a:spcBef>
                        <a:spcAft>
                          <a:spcPts val="0"/>
                        </a:spcAft>
                      </a:pPr>
                      <a:r>
                        <a:rPr lang="en-US" sz="1200" dirty="0">
                          <a:solidFill>
                            <a:srgbClr val="FFFF00"/>
                          </a:solidFill>
                          <a:latin typeface="Times New Roman"/>
                          <a:ea typeface="Times New Roman"/>
                          <a:cs typeface="Times New Roman"/>
                        </a:rPr>
                        <a:t>A Mission statement talks about HOW you will get to where you want to be. Defines the purpose and primary objectives related to your customer needs and team values.</a:t>
                      </a:r>
                      <a:endParaRPr lang="en-US" sz="1200"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c>
                  <a:txBody>
                    <a:bodyPr/>
                    <a:lstStyle/>
                    <a:p>
                      <a:pPr marL="0" marR="0">
                        <a:spcBef>
                          <a:spcPts val="0"/>
                        </a:spcBef>
                        <a:spcAft>
                          <a:spcPts val="0"/>
                        </a:spcAft>
                      </a:pPr>
                      <a:r>
                        <a:rPr lang="en-US" sz="1200" dirty="0">
                          <a:solidFill>
                            <a:srgbClr val="FFFF00"/>
                          </a:solidFill>
                          <a:latin typeface="Times New Roman"/>
                          <a:ea typeface="Times New Roman"/>
                          <a:cs typeface="Times New Roman"/>
                        </a:rPr>
                        <a:t>A Vision statement outlines WHERE you want to be. Communicates both the purpose and values of your business.</a:t>
                      </a:r>
                      <a:endParaRPr lang="en-US" sz="1200"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r>
              <a:tr h="484103">
                <a:tc>
                  <a:txBody>
                    <a:bodyPr/>
                    <a:lstStyle/>
                    <a:p>
                      <a:pPr marL="0" marR="0" algn="ctr">
                        <a:spcBef>
                          <a:spcPts val="0"/>
                        </a:spcBef>
                        <a:spcAft>
                          <a:spcPts val="0"/>
                        </a:spcAft>
                      </a:pPr>
                      <a:r>
                        <a:rPr lang="en-US" sz="1200" b="1" dirty="0">
                          <a:solidFill>
                            <a:srgbClr val="FFFF00"/>
                          </a:solidFill>
                          <a:latin typeface="Times New Roman"/>
                          <a:ea typeface="Times New Roman"/>
                          <a:cs typeface="Times New Roman"/>
                        </a:rPr>
                        <a:t>Answer</a:t>
                      </a:r>
                      <a:endParaRPr lang="en-US" sz="1200" b="1"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c>
                  <a:txBody>
                    <a:bodyPr/>
                    <a:lstStyle/>
                    <a:p>
                      <a:pPr marL="0" marR="0">
                        <a:spcBef>
                          <a:spcPts val="0"/>
                        </a:spcBef>
                        <a:spcAft>
                          <a:spcPts val="0"/>
                        </a:spcAft>
                      </a:pPr>
                      <a:r>
                        <a:rPr lang="en-US" sz="1200" dirty="0">
                          <a:solidFill>
                            <a:srgbClr val="FFFF00"/>
                          </a:solidFill>
                          <a:latin typeface="Times New Roman"/>
                          <a:ea typeface="Times New Roman"/>
                          <a:cs typeface="Times New Roman"/>
                        </a:rPr>
                        <a:t>It answers the question, “What do we do? What makes us different?”</a:t>
                      </a:r>
                      <a:endParaRPr lang="en-US" sz="1200"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c>
                  <a:txBody>
                    <a:bodyPr/>
                    <a:lstStyle/>
                    <a:p>
                      <a:pPr marL="0" marR="0">
                        <a:spcBef>
                          <a:spcPts val="0"/>
                        </a:spcBef>
                        <a:spcAft>
                          <a:spcPts val="0"/>
                        </a:spcAft>
                      </a:pPr>
                      <a:r>
                        <a:rPr lang="en-US" sz="1200" dirty="0">
                          <a:solidFill>
                            <a:srgbClr val="FFFF00"/>
                          </a:solidFill>
                          <a:latin typeface="Times New Roman"/>
                          <a:ea typeface="Times New Roman"/>
                          <a:cs typeface="Times New Roman"/>
                        </a:rPr>
                        <a:t>It answers the question, “Where do we aim to be?”</a:t>
                      </a:r>
                      <a:endParaRPr lang="en-US" sz="1200"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r>
              <a:tr h="484103">
                <a:tc>
                  <a:txBody>
                    <a:bodyPr/>
                    <a:lstStyle/>
                    <a:p>
                      <a:pPr marL="0" marR="0" algn="ctr">
                        <a:spcBef>
                          <a:spcPts val="0"/>
                        </a:spcBef>
                        <a:spcAft>
                          <a:spcPts val="0"/>
                        </a:spcAft>
                      </a:pPr>
                      <a:r>
                        <a:rPr lang="en-US" sz="1200" b="1" dirty="0">
                          <a:solidFill>
                            <a:srgbClr val="FFFF00"/>
                          </a:solidFill>
                          <a:latin typeface="Times New Roman"/>
                          <a:ea typeface="Times New Roman"/>
                          <a:cs typeface="Times New Roman"/>
                        </a:rPr>
                        <a:t>Time</a:t>
                      </a:r>
                      <a:endParaRPr lang="en-US" sz="1200" b="1"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c>
                  <a:txBody>
                    <a:bodyPr/>
                    <a:lstStyle/>
                    <a:p>
                      <a:pPr marL="0" marR="0">
                        <a:spcBef>
                          <a:spcPts val="0"/>
                        </a:spcBef>
                        <a:spcAft>
                          <a:spcPts val="0"/>
                        </a:spcAft>
                      </a:pPr>
                      <a:r>
                        <a:rPr lang="en-US" sz="1200" dirty="0">
                          <a:solidFill>
                            <a:srgbClr val="FFFF00"/>
                          </a:solidFill>
                          <a:latin typeface="Times New Roman"/>
                          <a:ea typeface="Times New Roman"/>
                          <a:cs typeface="Times New Roman"/>
                        </a:rPr>
                        <a:t>A mission statement talks about the present leading to its future.</a:t>
                      </a:r>
                      <a:endParaRPr lang="en-US" sz="1200"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c>
                  <a:txBody>
                    <a:bodyPr/>
                    <a:lstStyle/>
                    <a:p>
                      <a:pPr marL="0" marR="0">
                        <a:spcBef>
                          <a:spcPts val="0"/>
                        </a:spcBef>
                        <a:spcAft>
                          <a:spcPts val="0"/>
                        </a:spcAft>
                      </a:pPr>
                      <a:r>
                        <a:rPr lang="en-US" sz="1200" dirty="0">
                          <a:solidFill>
                            <a:srgbClr val="FFFF00"/>
                          </a:solidFill>
                          <a:latin typeface="Times New Roman"/>
                          <a:ea typeface="Times New Roman"/>
                          <a:cs typeface="Times New Roman"/>
                        </a:rPr>
                        <a:t>A vision statement talks about your future.</a:t>
                      </a:r>
                      <a:endParaRPr lang="en-US" sz="1200"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r>
              <a:tr h="1422006">
                <a:tc>
                  <a:txBody>
                    <a:bodyPr/>
                    <a:lstStyle/>
                    <a:p>
                      <a:pPr marL="0" marR="0" algn="ctr">
                        <a:spcBef>
                          <a:spcPts val="0"/>
                        </a:spcBef>
                        <a:spcAft>
                          <a:spcPts val="0"/>
                        </a:spcAft>
                      </a:pPr>
                      <a:r>
                        <a:rPr lang="en-US" sz="1200" b="1" dirty="0">
                          <a:solidFill>
                            <a:srgbClr val="FFFF00"/>
                          </a:solidFill>
                          <a:latin typeface="Times New Roman"/>
                          <a:ea typeface="Times New Roman"/>
                          <a:cs typeface="Times New Roman"/>
                        </a:rPr>
                        <a:t>Function</a:t>
                      </a:r>
                      <a:endParaRPr lang="en-US" sz="1200" b="1"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c>
                  <a:txBody>
                    <a:bodyPr/>
                    <a:lstStyle/>
                    <a:p>
                      <a:pPr marL="0" marR="0">
                        <a:spcBef>
                          <a:spcPts val="0"/>
                        </a:spcBef>
                        <a:spcAft>
                          <a:spcPts val="0"/>
                        </a:spcAft>
                      </a:pPr>
                      <a:r>
                        <a:rPr lang="en-US" sz="1200" dirty="0">
                          <a:solidFill>
                            <a:srgbClr val="FFFF00"/>
                          </a:solidFill>
                          <a:latin typeface="Times New Roman"/>
                          <a:ea typeface="Times New Roman"/>
                          <a:cs typeface="Times New Roman"/>
                        </a:rPr>
                        <a:t>It lists the broad goals for which the organization is formed. Its prime function is internal; to define the key measure or measures of the organization's success and its prime audience is the leadership, team and stockholders.</a:t>
                      </a:r>
                      <a:endParaRPr lang="en-US" sz="1200"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c>
                  <a:txBody>
                    <a:bodyPr/>
                    <a:lstStyle/>
                    <a:p>
                      <a:pPr marL="0" marR="0">
                        <a:spcBef>
                          <a:spcPts val="0"/>
                        </a:spcBef>
                        <a:spcAft>
                          <a:spcPts val="0"/>
                        </a:spcAft>
                      </a:pPr>
                      <a:r>
                        <a:rPr lang="en-US" sz="1200" dirty="0">
                          <a:solidFill>
                            <a:srgbClr val="FFFF00"/>
                          </a:solidFill>
                          <a:latin typeface="Times New Roman"/>
                          <a:ea typeface="Times New Roman"/>
                          <a:cs typeface="Times New Roman"/>
                        </a:rPr>
                        <a:t>It lists where you see yourself some years from now. It inspires you to give your best. It shapes your understanding of why you are working here.</a:t>
                      </a:r>
                      <a:endParaRPr lang="en-US" sz="1200"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r>
              <a:tr h="1109372">
                <a:tc>
                  <a:txBody>
                    <a:bodyPr/>
                    <a:lstStyle/>
                    <a:p>
                      <a:pPr marL="0" marR="0" algn="ctr">
                        <a:spcBef>
                          <a:spcPts val="0"/>
                        </a:spcBef>
                        <a:spcAft>
                          <a:spcPts val="0"/>
                        </a:spcAft>
                      </a:pPr>
                      <a:r>
                        <a:rPr lang="en-US" sz="1200" b="1" dirty="0">
                          <a:solidFill>
                            <a:srgbClr val="FFFF00"/>
                          </a:solidFill>
                          <a:latin typeface="Times New Roman"/>
                          <a:ea typeface="Times New Roman"/>
                          <a:cs typeface="Times New Roman"/>
                        </a:rPr>
                        <a:t>Change</a:t>
                      </a:r>
                      <a:endParaRPr lang="en-US" sz="1200" b="1"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c>
                  <a:txBody>
                    <a:bodyPr/>
                    <a:lstStyle/>
                    <a:p>
                      <a:pPr marL="0" marR="0">
                        <a:spcBef>
                          <a:spcPts val="0"/>
                        </a:spcBef>
                        <a:spcAft>
                          <a:spcPts val="0"/>
                        </a:spcAft>
                      </a:pPr>
                      <a:r>
                        <a:rPr lang="en-US" sz="1200" dirty="0">
                          <a:solidFill>
                            <a:srgbClr val="FFFF00"/>
                          </a:solidFill>
                          <a:latin typeface="Times New Roman"/>
                          <a:ea typeface="Times New Roman"/>
                          <a:cs typeface="Times New Roman"/>
                        </a:rPr>
                        <a:t>Your mission statement may change, but it should still tie back to your core values, customer needs and vision.</a:t>
                      </a:r>
                      <a:endParaRPr lang="en-US" sz="1200"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c>
                  <a:txBody>
                    <a:bodyPr/>
                    <a:lstStyle/>
                    <a:p>
                      <a:pPr marL="0" marR="0">
                        <a:spcBef>
                          <a:spcPts val="0"/>
                        </a:spcBef>
                        <a:spcAft>
                          <a:spcPts val="0"/>
                        </a:spcAft>
                      </a:pPr>
                      <a:r>
                        <a:rPr lang="en-US" sz="1200" dirty="0">
                          <a:solidFill>
                            <a:srgbClr val="FFFF00"/>
                          </a:solidFill>
                          <a:latin typeface="Times New Roman"/>
                          <a:ea typeface="Times New Roman"/>
                          <a:cs typeface="Times New Roman"/>
                        </a:rPr>
                        <a:t>As your organization evolves, you might feel tempted to change your vision. However, mission or vision statements explain your organization's foundation, so change should be kept to a minimum.</a:t>
                      </a:r>
                      <a:endParaRPr lang="en-US" sz="1200"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r>
              <a:tr h="796737">
                <a:tc>
                  <a:txBody>
                    <a:bodyPr/>
                    <a:lstStyle/>
                    <a:p>
                      <a:pPr marL="0" marR="0" algn="ctr">
                        <a:spcBef>
                          <a:spcPts val="0"/>
                        </a:spcBef>
                        <a:spcAft>
                          <a:spcPts val="0"/>
                        </a:spcAft>
                      </a:pPr>
                      <a:r>
                        <a:rPr lang="en-US" sz="1200" b="1" dirty="0">
                          <a:solidFill>
                            <a:srgbClr val="FFFF00"/>
                          </a:solidFill>
                          <a:latin typeface="Times New Roman"/>
                          <a:ea typeface="Times New Roman"/>
                          <a:cs typeface="Times New Roman"/>
                        </a:rPr>
                        <a:t>Developing a statement</a:t>
                      </a:r>
                      <a:endParaRPr lang="en-US" sz="1200" b="1"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c>
                  <a:txBody>
                    <a:bodyPr/>
                    <a:lstStyle/>
                    <a:p>
                      <a:pPr marL="0" marR="0">
                        <a:spcBef>
                          <a:spcPts val="0"/>
                        </a:spcBef>
                        <a:spcAft>
                          <a:spcPts val="0"/>
                        </a:spcAft>
                      </a:pPr>
                      <a:r>
                        <a:rPr lang="en-US" sz="1200" dirty="0">
                          <a:solidFill>
                            <a:srgbClr val="FFFF00"/>
                          </a:solidFill>
                          <a:latin typeface="Times New Roman"/>
                          <a:ea typeface="Times New Roman"/>
                          <a:cs typeface="Times New Roman"/>
                        </a:rPr>
                        <a:t>What do we do today? For whom do we do it? What is the benefit? In other words, Why we do what we do? What, For Whom and Why?</a:t>
                      </a:r>
                      <a:endParaRPr lang="en-US" sz="1200"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c>
                  <a:txBody>
                    <a:bodyPr/>
                    <a:lstStyle/>
                    <a:p>
                      <a:pPr marL="0" marR="0">
                        <a:spcBef>
                          <a:spcPts val="0"/>
                        </a:spcBef>
                        <a:spcAft>
                          <a:spcPts val="0"/>
                        </a:spcAft>
                      </a:pPr>
                      <a:r>
                        <a:rPr lang="en-US" sz="1200" dirty="0">
                          <a:solidFill>
                            <a:srgbClr val="FFFF00"/>
                          </a:solidFill>
                          <a:latin typeface="Times New Roman"/>
                          <a:ea typeface="Times New Roman"/>
                          <a:cs typeface="Times New Roman"/>
                        </a:rPr>
                        <a:t>Where do we want to be going forward? When do we want to reach that stage? How do we want to do it?</a:t>
                      </a:r>
                      <a:endParaRPr lang="en-US" sz="1200"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r>
              <a:tr h="1109372">
                <a:tc>
                  <a:txBody>
                    <a:bodyPr/>
                    <a:lstStyle/>
                    <a:p>
                      <a:pPr marL="0" marR="0" algn="ctr">
                        <a:spcBef>
                          <a:spcPts val="0"/>
                        </a:spcBef>
                        <a:spcAft>
                          <a:spcPts val="0"/>
                        </a:spcAft>
                      </a:pPr>
                      <a:r>
                        <a:rPr lang="en-US" sz="1200" b="1" dirty="0">
                          <a:solidFill>
                            <a:srgbClr val="FFFF00"/>
                          </a:solidFill>
                          <a:latin typeface="Times New Roman"/>
                          <a:ea typeface="Times New Roman"/>
                          <a:cs typeface="Times New Roman"/>
                        </a:rPr>
                        <a:t>Features of an effective statement</a:t>
                      </a:r>
                      <a:endParaRPr lang="en-US" sz="1200" b="1"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c>
                  <a:txBody>
                    <a:bodyPr/>
                    <a:lstStyle/>
                    <a:p>
                      <a:pPr marL="0" marR="0">
                        <a:spcBef>
                          <a:spcPts val="0"/>
                        </a:spcBef>
                        <a:spcAft>
                          <a:spcPts val="0"/>
                        </a:spcAft>
                      </a:pPr>
                      <a:r>
                        <a:rPr lang="en-US" sz="1200" dirty="0">
                          <a:solidFill>
                            <a:srgbClr val="FFFF00"/>
                          </a:solidFill>
                          <a:latin typeface="Times New Roman"/>
                          <a:ea typeface="Times New Roman"/>
                          <a:cs typeface="Times New Roman"/>
                        </a:rPr>
                        <a:t>Purpose and values of the organization: Who are the organization's primary "clients" (stakeholders)? What are the responsibilities of the organization towards the clients?</a:t>
                      </a:r>
                      <a:endParaRPr lang="en-US" sz="1200"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c>
                  <a:txBody>
                    <a:bodyPr/>
                    <a:lstStyle/>
                    <a:p>
                      <a:pPr marL="0" marR="0">
                        <a:spcBef>
                          <a:spcPts val="0"/>
                        </a:spcBef>
                        <a:spcAft>
                          <a:spcPts val="0"/>
                        </a:spcAft>
                      </a:pPr>
                      <a:r>
                        <a:rPr lang="en-US" sz="1200" dirty="0">
                          <a:solidFill>
                            <a:srgbClr val="FFFF00"/>
                          </a:solidFill>
                          <a:latin typeface="Times New Roman"/>
                          <a:ea typeface="Times New Roman"/>
                          <a:cs typeface="Times New Roman"/>
                        </a:rPr>
                        <a:t>Clarity and lack of ambiguity: Describing a bright future (hope); Memorable and engaging expression; realistic aspirations, achievable; alignment with organizational values and culture.</a:t>
                      </a:r>
                      <a:endParaRPr lang="en-US" sz="1200" dirty="0">
                        <a:solidFill>
                          <a:srgbClr val="FFFF00"/>
                        </a:solidFill>
                        <a:latin typeface="Times New Roman"/>
                        <a:ea typeface="Calibri"/>
                        <a:cs typeface="Times New Roman"/>
                      </a:endParaRPr>
                    </a:p>
                  </a:txBody>
                  <a:tcPr marL="5170" marR="5170" marT="5170" marB="5170" anchor="ctr">
                    <a:lnL>
                      <a:noFill/>
                    </a:lnL>
                    <a:lnR>
                      <a:noFill/>
                    </a:lnR>
                    <a:lnT>
                      <a:noFill/>
                    </a:lnT>
                    <a:lnB>
                      <a:noFill/>
                    </a:lnB>
                  </a:tcPr>
                </a:tc>
              </a:tr>
            </a:tbl>
          </a:graphicData>
        </a:graphic>
      </p:graphicFrame>
      <p:sp>
        <p:nvSpPr>
          <p:cNvPr id="2049" name="Rectangle 1"/>
          <p:cNvSpPr>
            <a:spLocks noChangeArrowheads="1"/>
          </p:cNvSpPr>
          <p:nvPr/>
        </p:nvSpPr>
        <p:spPr bwMode="auto">
          <a:xfrm>
            <a:off x="0" y="-9927"/>
            <a:ext cx="184731" cy="4770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1"/>
            <a:ext cx="8763000" cy="6247864"/>
          </a:xfrm>
          <a:prstGeom prst="rect">
            <a:avLst/>
          </a:prstGeom>
        </p:spPr>
        <p:txBody>
          <a:bodyPr wrap="square">
            <a:spAutoFit/>
          </a:bodyPr>
          <a:lstStyle/>
          <a:p>
            <a:r>
              <a:rPr lang="en-US" sz="4000" dirty="0" smtClean="0"/>
              <a:t>The Reformed Church in America is a fellowship of congregations called by God and empowered by the Holy Spirit to be the very presence of Jesus Christ in the world.</a:t>
            </a:r>
          </a:p>
          <a:p>
            <a:r>
              <a:rPr lang="en-US" sz="4000" dirty="0" smtClean="0"/>
              <a:t>Our shared task is to equip congregations for ministry—a thousand churches in a million ways doing one thing—following Christ in mission, in a lost and broken world so loved by God.</a:t>
            </a:r>
            <a:endParaRPr lang="en-US"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533400" y="456964"/>
            <a:ext cx="8382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Peoples Church is called to proclaim the Gospel of Christ and the beliefs of the evangelical Christian faith, to maintain the worship of God, and to inspire in all persons a love for Christ, a passion for righteousness, and a consciousness of their duties to God and their fellow human beings. We pledge our lives to Christ and covenant with each other to demonstrate His Spirit through worship, witnessing, and ministry to the needs of the people of this church and the community</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990600"/>
            <a:ext cx="6019800" cy="1862048"/>
          </a:xfrm>
          <a:prstGeom prst="rect">
            <a:avLst/>
          </a:prstGeom>
          <a:noFill/>
        </p:spPr>
        <p:txBody>
          <a:bodyPr wrap="square" rtlCol="0">
            <a:spAutoFit/>
          </a:bodyPr>
          <a:lstStyle/>
          <a:p>
            <a:r>
              <a:rPr lang="en-US" sz="11500" dirty="0" smtClean="0">
                <a:solidFill>
                  <a:srgbClr val="FFFF00"/>
                </a:solidFill>
              </a:rPr>
              <a:t>Score: 2.9</a:t>
            </a:r>
            <a:endParaRPr lang="en-US" sz="11500" dirty="0">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458200" cy="6986528"/>
          </a:xfrm>
          <a:prstGeom prst="rect">
            <a:avLst/>
          </a:prstGeom>
        </p:spPr>
        <p:txBody>
          <a:bodyPr wrap="square">
            <a:spAutoFit/>
          </a:bodyPr>
          <a:lstStyle/>
          <a:p>
            <a:r>
              <a:rPr lang="en-US" sz="2800" dirty="0" smtClean="0"/>
              <a:t>The mission of Seeds of Hope is to sow “the Seed of Hope,” Jesus Christ, in the hearts of many in Bloomfield, Pittsburgh, and to the ends of the earth. Our context is the emerging post-modern culture. Post-moderns have rejected the “trinity” of modernism: reason, nature and progress-and the church that is built on it. Lacking a meta-narrative, post-moderns turn to a sort of primitive tribalism, or bury their pain in technology or consumerism. Our mission involves creating a Church that can be a safe gathering place for post-modern people to come experience the grace and forgiveness of God; a family of believers where they can find healing for the things that have hurt and wounded their souls; where they can “belong to believe”-that is, where they can be nurtured and </a:t>
            </a:r>
            <a:r>
              <a:rPr lang="en-US" sz="2800" dirty="0" err="1" smtClean="0"/>
              <a:t>discipled</a:t>
            </a:r>
            <a:r>
              <a:rPr lang="en-US" sz="2800" dirty="0" smtClean="0"/>
              <a:t> into faith in the one true God and in Jesus Christ whom He has sent.</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905000"/>
            <a:ext cx="4945393" cy="1446550"/>
          </a:xfrm>
          <a:prstGeom prst="rect">
            <a:avLst/>
          </a:prstGeom>
          <a:noFill/>
        </p:spPr>
        <p:txBody>
          <a:bodyPr wrap="none" rtlCol="0">
            <a:spAutoFit/>
          </a:bodyPr>
          <a:lstStyle/>
          <a:p>
            <a:r>
              <a:rPr lang="en-US" sz="8800" dirty="0" smtClean="0">
                <a:solidFill>
                  <a:srgbClr val="FFFF00"/>
                </a:solidFill>
              </a:rPr>
              <a:t>Score:  2.0</a:t>
            </a:r>
            <a:endParaRPr lang="en-US" sz="8800"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8070" y="533400"/>
            <a:ext cx="8001000" cy="5632311"/>
          </a:xfrm>
          <a:prstGeom prst="rect">
            <a:avLst/>
          </a:prstGeom>
          <a:noFill/>
        </p:spPr>
        <p:txBody>
          <a:bodyPr wrap="square" rtlCol="0">
            <a:spAutoFit/>
          </a:bodyPr>
          <a:lstStyle/>
          <a:p>
            <a:r>
              <a:rPr lang="en-US" sz="4000" dirty="0" smtClean="0">
                <a:solidFill>
                  <a:srgbClr val="FFFF00"/>
                </a:solidFill>
              </a:rPr>
              <a:t>A leader, with all his plusses and minuses, strengths and weaknesses, interacts with a group of people to define the culture (the way things are done here) in order to develop a vision for a preferable future, and then provides the impetus for doing the actions necessary to bring about that future with plans and prayer. </a:t>
            </a:r>
            <a:endParaRPr lang="en-US" sz="4000" dirty="0">
              <a:solidFill>
                <a:srgbClr val="FFFF00"/>
              </a:solidFill>
            </a:endParaRPr>
          </a:p>
        </p:txBody>
      </p:sp>
    </p:spTree>
    <p:extLst>
      <p:ext uri="{BB962C8B-B14F-4D97-AF65-F5344CB8AC3E}">
        <p14:creationId xmlns="" xmlns:p14="http://schemas.microsoft.com/office/powerpoint/2010/main" val="1442722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990600"/>
            <a:ext cx="7086600" cy="4401205"/>
          </a:xfrm>
          <a:prstGeom prst="rect">
            <a:avLst/>
          </a:prstGeom>
          <a:noFill/>
        </p:spPr>
        <p:txBody>
          <a:bodyPr wrap="square" rtlCol="0">
            <a:spAutoFit/>
          </a:bodyPr>
          <a:lstStyle/>
          <a:p>
            <a:r>
              <a:rPr lang="en-US" sz="4000" dirty="0" smtClean="0"/>
              <a:t>Journey Church: </a:t>
            </a:r>
          </a:p>
          <a:p>
            <a:r>
              <a:rPr lang="en-US" sz="4000" dirty="0" smtClean="0"/>
              <a:t>	Fairbanks, AK</a:t>
            </a:r>
          </a:p>
          <a:p>
            <a:endParaRPr lang="en-US" sz="4000" dirty="0" smtClean="0"/>
          </a:p>
          <a:p>
            <a:r>
              <a:rPr lang="en-US" sz="4000" dirty="0" smtClean="0"/>
              <a:t>To connect people to Jesus Christ and to each other.</a:t>
            </a:r>
          </a:p>
          <a:p>
            <a:endParaRPr lang="en-US" sz="4000" dirty="0" smtClean="0"/>
          </a:p>
          <a:p>
            <a:endParaRPr lang="en-US"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133600"/>
            <a:ext cx="4282326" cy="1323439"/>
          </a:xfrm>
          <a:prstGeom prst="rect">
            <a:avLst/>
          </a:prstGeom>
          <a:noFill/>
        </p:spPr>
        <p:txBody>
          <a:bodyPr wrap="none" rtlCol="0">
            <a:spAutoFit/>
          </a:bodyPr>
          <a:lstStyle/>
          <a:p>
            <a:r>
              <a:rPr lang="en-US" sz="8000" dirty="0" smtClean="0">
                <a:solidFill>
                  <a:srgbClr val="FFFF00"/>
                </a:solidFill>
              </a:rPr>
              <a:t>Score: 4.0</a:t>
            </a:r>
            <a:endParaRPr lang="en-US" sz="8000"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915400" cy="6370975"/>
          </a:xfrm>
          <a:prstGeom prst="rect">
            <a:avLst/>
          </a:prstGeom>
          <a:noFill/>
        </p:spPr>
        <p:txBody>
          <a:bodyPr wrap="square" rtlCol="0">
            <a:spAutoFit/>
          </a:bodyPr>
          <a:lstStyle/>
          <a:p>
            <a:r>
              <a:rPr lang="en-US" sz="3600" dirty="0" smtClean="0"/>
              <a:t>Murray Temple, Aniston, AL</a:t>
            </a:r>
          </a:p>
          <a:p>
            <a:endParaRPr lang="en-US" sz="1200" dirty="0" smtClean="0"/>
          </a:p>
          <a:p>
            <a:r>
              <a:rPr lang="en-US" sz="3600" dirty="0" smtClean="0"/>
              <a:t>God has called this congregation to courageously represent the kingdom of God through witness, discipleship and service to others. We take seriously the Scriptures, prayer and the call to “do justice, love mercy and walk humbly before God” (Micah 3:8). God is preparing us, through prophetic preaching and teaching, to bring the hope of the Gospel to our community and “take every thought captive to Christ.”</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914400"/>
            <a:ext cx="6172200" cy="1323439"/>
          </a:xfrm>
          <a:prstGeom prst="rect">
            <a:avLst/>
          </a:prstGeom>
          <a:noFill/>
        </p:spPr>
        <p:txBody>
          <a:bodyPr wrap="square" rtlCol="0">
            <a:spAutoFit/>
          </a:bodyPr>
          <a:lstStyle/>
          <a:p>
            <a:r>
              <a:rPr lang="en-US" sz="8000" dirty="0" smtClean="0">
                <a:solidFill>
                  <a:srgbClr val="FFFF00"/>
                </a:solidFill>
              </a:rPr>
              <a:t>Score: 3.5</a:t>
            </a:r>
            <a:endParaRPr lang="en-US" sz="8000" dirty="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7999882" cy="1323439"/>
          </a:xfrm>
          <a:prstGeom prst="rect">
            <a:avLst/>
          </a:prstGeom>
          <a:noFill/>
        </p:spPr>
        <p:txBody>
          <a:bodyPr wrap="none" rtlCol="0">
            <a:spAutoFit/>
          </a:bodyPr>
          <a:lstStyle/>
          <a:p>
            <a:r>
              <a:rPr lang="en-US" sz="4000" dirty="0" smtClean="0"/>
              <a:t>To help each other take the next step </a:t>
            </a:r>
          </a:p>
          <a:p>
            <a:r>
              <a:rPr lang="en-US" sz="4000" dirty="0" smtClean="0"/>
              <a:t>In our relationship with Jesus Christ. </a:t>
            </a:r>
            <a:endParaRPr 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ghclc.org/filerequest/19262"/>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19200" y="762000"/>
            <a:ext cx="6019800" cy="5791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029" name="Picture 5" descr="http://clipartix.com/wp-content/uploads/2016/05/Clipart-stick-figure-walking.png"/>
          <p:cNvPicPr>
            <a:picLocks noChangeAspect="1" noChangeArrowheads="1"/>
          </p:cNvPicPr>
          <p:nvPr/>
        </p:nvPicPr>
        <p:blipFill>
          <a:blip r:embed="rId2" cstate="print"/>
          <a:srcRect/>
          <a:stretch>
            <a:fillRect/>
          </a:stretch>
        </p:blipFill>
        <p:spPr bwMode="auto">
          <a:xfrm>
            <a:off x="1371600" y="3962400"/>
            <a:ext cx="818033" cy="1433208"/>
          </a:xfrm>
          <a:prstGeom prst="rect">
            <a:avLst/>
          </a:prstGeom>
          <a:noFill/>
        </p:spPr>
      </p:pic>
      <p:pic>
        <p:nvPicPr>
          <p:cNvPr id="1031" name="Picture 7" descr="http://open.lib.umn.edu/organizationalbehavior/wp-content/uploads/sites/197/2016/11/e9888520a7799461ac9e2a38869a3b2c.jpg"/>
          <p:cNvPicPr>
            <a:picLocks noChangeAspect="1" noChangeArrowheads="1"/>
          </p:cNvPicPr>
          <p:nvPr/>
        </p:nvPicPr>
        <p:blipFill>
          <a:blip r:embed="rId3" cstate="print"/>
          <a:srcRect/>
          <a:stretch>
            <a:fillRect/>
          </a:stretch>
        </p:blipFill>
        <p:spPr bwMode="auto">
          <a:xfrm>
            <a:off x="2493334" y="2971800"/>
            <a:ext cx="2622698" cy="3048000"/>
          </a:xfrm>
          <a:prstGeom prst="rect">
            <a:avLst/>
          </a:prstGeom>
          <a:noFill/>
        </p:spPr>
      </p:pic>
      <p:pic>
        <p:nvPicPr>
          <p:cNvPr id="1033" name="Picture 9" descr="http://www.futurist.com/wp-content/uploads/2015/07/4-Star-to-Steer-By-1024x768.jpg"/>
          <p:cNvPicPr>
            <a:picLocks noChangeAspect="1" noChangeArrowheads="1"/>
          </p:cNvPicPr>
          <p:nvPr/>
        </p:nvPicPr>
        <p:blipFill>
          <a:blip r:embed="rId4" cstate="print"/>
          <a:srcRect l="18750" t="7143" r="16964" b="10714"/>
          <a:stretch>
            <a:fillRect/>
          </a:stretch>
        </p:blipFill>
        <p:spPr bwMode="auto">
          <a:xfrm>
            <a:off x="6477000" y="1676400"/>
            <a:ext cx="1600200" cy="1533525"/>
          </a:xfrm>
          <a:prstGeom prst="rect">
            <a:avLst/>
          </a:prstGeom>
          <a:noFill/>
        </p:spPr>
      </p:pic>
      <p:sp>
        <p:nvSpPr>
          <p:cNvPr id="10" name="Bent-Up Arrow 9"/>
          <p:cNvSpPr/>
          <p:nvPr/>
        </p:nvSpPr>
        <p:spPr>
          <a:xfrm>
            <a:off x="5105400" y="3124200"/>
            <a:ext cx="2514600" cy="685800"/>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p:cNvSpPr/>
          <p:nvPr/>
        </p:nvSpPr>
        <p:spPr>
          <a:xfrm>
            <a:off x="7543800" y="3048000"/>
            <a:ext cx="1600200" cy="1066800"/>
          </a:xfrm>
          <a:prstGeom prst="righ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Prayer and Planning</a:t>
            </a:r>
            <a:endParaRPr lang="en-US" dirty="0">
              <a:solidFill>
                <a:schemeClr val="bg1"/>
              </a:solidFill>
            </a:endParaRPr>
          </a:p>
        </p:txBody>
      </p:sp>
      <p:sp>
        <p:nvSpPr>
          <p:cNvPr id="9" name="TextBox 8"/>
          <p:cNvSpPr txBox="1"/>
          <p:nvPr/>
        </p:nvSpPr>
        <p:spPr>
          <a:xfrm>
            <a:off x="1295400" y="3581400"/>
            <a:ext cx="1143000" cy="369332"/>
          </a:xfrm>
          <a:prstGeom prst="rect">
            <a:avLst/>
          </a:prstGeom>
          <a:noFill/>
        </p:spPr>
        <p:txBody>
          <a:bodyPr wrap="square" rtlCol="0">
            <a:spAutoFit/>
          </a:bodyPr>
          <a:lstStyle/>
          <a:p>
            <a:r>
              <a:rPr lang="en-US" dirty="0" smtClean="0">
                <a:solidFill>
                  <a:schemeClr val="bg1"/>
                </a:solidFill>
              </a:rPr>
              <a:t>Leader </a:t>
            </a:r>
            <a:endParaRPr lang="en-US" dirty="0">
              <a:solidFill>
                <a:schemeClr val="bg1"/>
              </a:solidFill>
            </a:endParaRPr>
          </a:p>
        </p:txBody>
      </p:sp>
      <p:sp>
        <p:nvSpPr>
          <p:cNvPr id="11" name="TextBox 10"/>
          <p:cNvSpPr txBox="1"/>
          <p:nvPr/>
        </p:nvSpPr>
        <p:spPr>
          <a:xfrm>
            <a:off x="3276600" y="2743200"/>
            <a:ext cx="1143000" cy="369332"/>
          </a:xfrm>
          <a:prstGeom prst="rect">
            <a:avLst/>
          </a:prstGeom>
          <a:noFill/>
        </p:spPr>
        <p:txBody>
          <a:bodyPr wrap="square" rtlCol="0">
            <a:spAutoFit/>
          </a:bodyPr>
          <a:lstStyle/>
          <a:p>
            <a:r>
              <a:rPr lang="en-US" dirty="0" smtClean="0">
                <a:solidFill>
                  <a:schemeClr val="bg1"/>
                </a:solidFill>
              </a:rPr>
              <a:t>Culture </a:t>
            </a:r>
            <a:endParaRPr lang="en-US" dirty="0">
              <a:solidFill>
                <a:schemeClr val="bg1"/>
              </a:solidFill>
            </a:endParaRPr>
          </a:p>
        </p:txBody>
      </p:sp>
      <p:sp>
        <p:nvSpPr>
          <p:cNvPr id="12" name="TextBox 11"/>
          <p:cNvSpPr txBox="1"/>
          <p:nvPr/>
        </p:nvSpPr>
        <p:spPr>
          <a:xfrm>
            <a:off x="5562600" y="2590800"/>
            <a:ext cx="755335" cy="369332"/>
          </a:xfrm>
          <a:prstGeom prst="rect">
            <a:avLst/>
          </a:prstGeom>
          <a:noFill/>
        </p:spPr>
        <p:txBody>
          <a:bodyPr wrap="none" rtlCol="0">
            <a:spAutoFit/>
          </a:bodyPr>
          <a:lstStyle/>
          <a:p>
            <a:r>
              <a:rPr lang="en-US" dirty="0" smtClean="0">
                <a:solidFill>
                  <a:schemeClr val="bg1"/>
                </a:solidFill>
              </a:rPr>
              <a:t>Vision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ttp://www.futurist.com/wp-content/uploads/2015/07/4-Star-to-Steer-By-1024x768.jpg"/>
          <p:cNvPicPr>
            <a:picLocks noChangeAspect="1" noChangeArrowheads="1"/>
          </p:cNvPicPr>
          <p:nvPr/>
        </p:nvPicPr>
        <p:blipFill>
          <a:blip r:embed="rId2" cstate="print"/>
          <a:srcRect l="18750" t="7143" r="16964" b="10714"/>
          <a:stretch>
            <a:fillRect/>
          </a:stretch>
        </p:blipFill>
        <p:spPr bwMode="auto">
          <a:xfrm>
            <a:off x="1143000" y="0"/>
            <a:ext cx="7086600" cy="67913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8305800" cy="3170099"/>
          </a:xfrm>
          <a:prstGeom prst="rect">
            <a:avLst/>
          </a:prstGeom>
          <a:noFill/>
        </p:spPr>
        <p:txBody>
          <a:bodyPr wrap="square" rtlCol="0">
            <a:spAutoFit/>
          </a:bodyPr>
          <a:lstStyle/>
          <a:p>
            <a:pPr lvl="1"/>
            <a:r>
              <a:rPr lang="en-US" sz="4000" dirty="0" smtClean="0">
                <a:effectLst>
                  <a:outerShdw blurRad="38100" dist="38100" dir="2700000" algn="tl">
                    <a:srgbClr val="000000">
                      <a:alpha val="43137"/>
                    </a:srgbClr>
                  </a:outerShdw>
                </a:effectLst>
              </a:rPr>
              <a:t>Proverbs 29:18:</a:t>
            </a:r>
          </a:p>
          <a:p>
            <a:pPr lvl="1"/>
            <a:endParaRPr lang="en-US" sz="4000" dirty="0" smtClean="0">
              <a:effectLst>
                <a:outerShdw blurRad="38100" dist="38100" dir="2700000" algn="tl">
                  <a:srgbClr val="000000">
                    <a:alpha val="43137"/>
                  </a:srgbClr>
                </a:outerShdw>
              </a:effectLst>
            </a:endParaRPr>
          </a:p>
          <a:p>
            <a:pPr lvl="1"/>
            <a:r>
              <a:rPr lang="en-US" sz="4000" dirty="0" smtClean="0">
                <a:effectLst>
                  <a:outerShdw blurRad="38100" dist="38100" dir="2700000" algn="tl">
                    <a:srgbClr val="000000">
                      <a:alpha val="43137"/>
                    </a:srgbClr>
                  </a:outerShdw>
                </a:effectLst>
              </a:rPr>
              <a:t>Where there is no vision, the people perish.  KJV</a:t>
            </a:r>
          </a:p>
          <a:p>
            <a:endParaRPr lang="en-US" sz="4000"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8305800" cy="4770537"/>
          </a:xfrm>
          <a:prstGeom prst="rect">
            <a:avLst/>
          </a:prstGeom>
          <a:noFill/>
        </p:spPr>
        <p:txBody>
          <a:bodyPr wrap="square" rtlCol="0">
            <a:spAutoFit/>
          </a:bodyPr>
          <a:lstStyle/>
          <a:p>
            <a:pPr lvl="1"/>
            <a:r>
              <a:rPr lang="en-US" sz="4000" dirty="0" smtClean="0">
                <a:effectLst>
                  <a:outerShdw blurRad="38100" dist="38100" dir="2700000" algn="tl">
                    <a:srgbClr val="000000">
                      <a:alpha val="43137"/>
                    </a:srgbClr>
                  </a:outerShdw>
                </a:effectLst>
              </a:rPr>
              <a:t>Proverbs 29:18:</a:t>
            </a:r>
          </a:p>
          <a:p>
            <a:pPr lvl="1"/>
            <a:endParaRPr lang="en-US" sz="1200" dirty="0" smtClean="0">
              <a:effectLst>
                <a:outerShdw blurRad="38100" dist="38100" dir="2700000" algn="tl">
                  <a:srgbClr val="000000">
                    <a:alpha val="43137"/>
                  </a:srgbClr>
                </a:outerShdw>
              </a:effectLst>
            </a:endParaRPr>
          </a:p>
          <a:p>
            <a:pPr lvl="1"/>
            <a:r>
              <a:rPr lang="en-US" sz="4000" dirty="0" smtClean="0">
                <a:effectLst>
                  <a:outerShdw blurRad="38100" dist="38100" dir="2700000" algn="tl">
                    <a:srgbClr val="000000">
                      <a:alpha val="43137"/>
                    </a:srgbClr>
                  </a:outerShdw>
                </a:effectLst>
              </a:rPr>
              <a:t>Where there is no vision, the people perish.  KJV</a:t>
            </a:r>
          </a:p>
          <a:p>
            <a:pPr lvl="1"/>
            <a:endParaRPr lang="en-US" sz="1200" dirty="0" smtClean="0">
              <a:effectLst>
                <a:outerShdw blurRad="38100" dist="38100" dir="2700000" algn="tl">
                  <a:srgbClr val="000000">
                    <a:alpha val="43137"/>
                  </a:srgbClr>
                </a:outerShdw>
              </a:effectLst>
            </a:endParaRPr>
          </a:p>
          <a:p>
            <a:pPr lvl="1"/>
            <a:r>
              <a:rPr lang="en-US" sz="4000" dirty="0" smtClean="0">
                <a:effectLst>
                  <a:outerShdw blurRad="38100" dist="38100" dir="2700000" algn="tl">
                    <a:srgbClr val="000000">
                      <a:alpha val="43137"/>
                    </a:srgbClr>
                  </a:outerShdw>
                </a:effectLst>
              </a:rPr>
              <a:t>Where there is no revelation, the people cast off restraint.  NIV </a:t>
            </a:r>
          </a:p>
          <a:p>
            <a:pPr lvl="1"/>
            <a:endParaRPr lang="en-US" sz="4000" dirty="0" smtClean="0">
              <a:effectLst>
                <a:outerShdw blurRad="38100" dist="38100" dir="2700000" algn="tl">
                  <a:srgbClr val="000000">
                    <a:alpha val="43137"/>
                  </a:srgbClr>
                </a:outerShdw>
              </a:effectLst>
            </a:endParaRPr>
          </a:p>
          <a:p>
            <a:endParaRPr lang="en-US" sz="4000" dirty="0">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8305800" cy="7171194"/>
          </a:xfrm>
          <a:prstGeom prst="rect">
            <a:avLst/>
          </a:prstGeom>
          <a:noFill/>
        </p:spPr>
        <p:txBody>
          <a:bodyPr wrap="square" rtlCol="0">
            <a:spAutoFit/>
          </a:bodyPr>
          <a:lstStyle/>
          <a:p>
            <a:pPr lvl="1"/>
            <a:r>
              <a:rPr lang="en-US" sz="4000" dirty="0" smtClean="0">
                <a:effectLst>
                  <a:outerShdw blurRad="38100" dist="38100" dir="2700000" algn="tl">
                    <a:srgbClr val="000000">
                      <a:alpha val="43137"/>
                    </a:srgbClr>
                  </a:outerShdw>
                </a:effectLst>
              </a:rPr>
              <a:t>Proverbs 29:18:</a:t>
            </a:r>
          </a:p>
          <a:p>
            <a:pPr lvl="1"/>
            <a:endParaRPr lang="en-US" sz="1200" dirty="0" smtClean="0">
              <a:effectLst>
                <a:outerShdw blurRad="38100" dist="38100" dir="2700000" algn="tl">
                  <a:srgbClr val="000000">
                    <a:alpha val="43137"/>
                  </a:srgbClr>
                </a:outerShdw>
              </a:effectLst>
            </a:endParaRPr>
          </a:p>
          <a:p>
            <a:pPr lvl="1"/>
            <a:r>
              <a:rPr lang="en-US" sz="4000" dirty="0" smtClean="0">
                <a:effectLst>
                  <a:outerShdw blurRad="38100" dist="38100" dir="2700000" algn="tl">
                    <a:srgbClr val="000000">
                      <a:alpha val="43137"/>
                    </a:srgbClr>
                  </a:outerShdw>
                </a:effectLst>
              </a:rPr>
              <a:t>Where there is no vision, the people perish.  KJV</a:t>
            </a:r>
          </a:p>
          <a:p>
            <a:pPr lvl="1"/>
            <a:endParaRPr lang="en-US" sz="1200" dirty="0" smtClean="0">
              <a:effectLst>
                <a:outerShdw blurRad="38100" dist="38100" dir="2700000" algn="tl">
                  <a:srgbClr val="000000">
                    <a:alpha val="43137"/>
                  </a:srgbClr>
                </a:outerShdw>
              </a:effectLst>
            </a:endParaRPr>
          </a:p>
          <a:p>
            <a:pPr lvl="1"/>
            <a:r>
              <a:rPr lang="en-US" sz="4000" dirty="0" smtClean="0">
                <a:effectLst>
                  <a:outerShdw blurRad="38100" dist="38100" dir="2700000" algn="tl">
                    <a:srgbClr val="000000">
                      <a:alpha val="43137"/>
                    </a:srgbClr>
                  </a:outerShdw>
                </a:effectLst>
              </a:rPr>
              <a:t>Where there is no revelation, the people cast off restraint.  NIV</a:t>
            </a:r>
          </a:p>
          <a:p>
            <a:pPr lvl="1"/>
            <a:endParaRPr lang="en-US" sz="1200" dirty="0" smtClean="0">
              <a:effectLst>
                <a:outerShdw blurRad="38100" dist="38100" dir="2700000" algn="tl">
                  <a:srgbClr val="000000">
                    <a:alpha val="43137"/>
                  </a:srgbClr>
                </a:outerShdw>
              </a:effectLst>
            </a:endParaRPr>
          </a:p>
          <a:p>
            <a:pPr lvl="1"/>
            <a:r>
              <a:rPr lang="en-US" sz="4000" dirty="0" smtClean="0">
                <a:effectLst>
                  <a:outerShdw blurRad="38100" dist="38100" dir="2700000" algn="tl">
                    <a:srgbClr val="000000">
                      <a:alpha val="43137"/>
                    </a:srgbClr>
                  </a:outerShdw>
                </a:effectLst>
              </a:rPr>
              <a:t>Where there is no vision, the people are unrestrained.   NASB </a:t>
            </a:r>
          </a:p>
          <a:p>
            <a:pPr lvl="1"/>
            <a:endParaRPr lang="en-US" sz="1200" dirty="0" smtClean="0">
              <a:effectLst>
                <a:outerShdw blurRad="38100" dist="38100" dir="2700000" algn="tl">
                  <a:srgbClr val="000000">
                    <a:alpha val="43137"/>
                  </a:srgbClr>
                </a:outerShdw>
              </a:effectLst>
            </a:endParaRPr>
          </a:p>
          <a:p>
            <a:pPr lvl="1"/>
            <a:endParaRPr lang="en-US" sz="4000" dirty="0" smtClean="0">
              <a:effectLst>
                <a:outerShdw blurRad="38100" dist="38100" dir="2700000" algn="tl">
                  <a:srgbClr val="000000">
                    <a:alpha val="43137"/>
                  </a:srgbClr>
                </a:outerShdw>
              </a:effectLst>
            </a:endParaRPr>
          </a:p>
          <a:p>
            <a:pPr lvl="1"/>
            <a:endParaRPr lang="en-US" sz="1200" dirty="0" smtClean="0">
              <a:effectLst>
                <a:outerShdw blurRad="38100" dist="38100" dir="2700000" algn="tl">
                  <a:srgbClr val="000000">
                    <a:alpha val="43137"/>
                  </a:srgbClr>
                </a:outerShdw>
              </a:effectLst>
            </a:endParaRPr>
          </a:p>
          <a:p>
            <a:pPr lvl="1"/>
            <a:endParaRPr lang="en-US" sz="4000" dirty="0" smtClean="0">
              <a:effectLst>
                <a:outerShdw blurRad="38100" dist="38100" dir="2700000" algn="tl">
                  <a:srgbClr val="000000">
                    <a:alpha val="43137"/>
                  </a:srgbClr>
                </a:outerShdw>
              </a:effectLst>
            </a:endParaRPr>
          </a:p>
          <a:p>
            <a:endParaRPr lang="en-US" sz="4000"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8305800" cy="8402300"/>
          </a:xfrm>
          <a:prstGeom prst="rect">
            <a:avLst/>
          </a:prstGeom>
          <a:noFill/>
        </p:spPr>
        <p:txBody>
          <a:bodyPr wrap="square" rtlCol="0">
            <a:spAutoFit/>
          </a:bodyPr>
          <a:lstStyle/>
          <a:p>
            <a:pPr lvl="1"/>
            <a:r>
              <a:rPr lang="en-US" sz="4000" dirty="0" smtClean="0">
                <a:effectLst>
                  <a:outerShdw blurRad="38100" dist="38100" dir="2700000" algn="tl">
                    <a:srgbClr val="000000">
                      <a:alpha val="43137"/>
                    </a:srgbClr>
                  </a:outerShdw>
                </a:effectLst>
              </a:rPr>
              <a:t>Proverbs 29:18:</a:t>
            </a:r>
          </a:p>
          <a:p>
            <a:pPr lvl="1"/>
            <a:endParaRPr lang="en-US" sz="1200" dirty="0" smtClean="0">
              <a:effectLst>
                <a:outerShdw blurRad="38100" dist="38100" dir="2700000" algn="tl">
                  <a:srgbClr val="000000">
                    <a:alpha val="43137"/>
                  </a:srgbClr>
                </a:outerShdw>
              </a:effectLst>
            </a:endParaRPr>
          </a:p>
          <a:p>
            <a:pPr lvl="1"/>
            <a:r>
              <a:rPr lang="en-US" sz="4000" dirty="0" smtClean="0">
                <a:effectLst>
                  <a:outerShdw blurRad="38100" dist="38100" dir="2700000" algn="tl">
                    <a:srgbClr val="000000">
                      <a:alpha val="43137"/>
                    </a:srgbClr>
                  </a:outerShdw>
                </a:effectLst>
              </a:rPr>
              <a:t>Where there is no vision, the people perish.  KJV</a:t>
            </a:r>
          </a:p>
          <a:p>
            <a:pPr lvl="1"/>
            <a:endParaRPr lang="en-US" sz="1200" dirty="0" smtClean="0">
              <a:effectLst>
                <a:outerShdw blurRad="38100" dist="38100" dir="2700000" algn="tl">
                  <a:srgbClr val="000000">
                    <a:alpha val="43137"/>
                  </a:srgbClr>
                </a:outerShdw>
              </a:effectLst>
            </a:endParaRPr>
          </a:p>
          <a:p>
            <a:pPr lvl="1"/>
            <a:r>
              <a:rPr lang="en-US" sz="4000" dirty="0" smtClean="0">
                <a:effectLst>
                  <a:outerShdw blurRad="38100" dist="38100" dir="2700000" algn="tl">
                    <a:srgbClr val="000000">
                      <a:alpha val="43137"/>
                    </a:srgbClr>
                  </a:outerShdw>
                </a:effectLst>
              </a:rPr>
              <a:t>Where there is no revelation, the people cast off restraint.  NIV</a:t>
            </a:r>
          </a:p>
          <a:p>
            <a:pPr lvl="1"/>
            <a:endParaRPr lang="en-US" sz="1200" dirty="0" smtClean="0">
              <a:effectLst>
                <a:outerShdw blurRad="38100" dist="38100" dir="2700000" algn="tl">
                  <a:srgbClr val="000000">
                    <a:alpha val="43137"/>
                  </a:srgbClr>
                </a:outerShdw>
              </a:effectLst>
            </a:endParaRPr>
          </a:p>
          <a:p>
            <a:pPr lvl="1"/>
            <a:r>
              <a:rPr lang="en-US" sz="4000" dirty="0" smtClean="0">
                <a:effectLst>
                  <a:outerShdw blurRad="38100" dist="38100" dir="2700000" algn="tl">
                    <a:srgbClr val="000000">
                      <a:alpha val="43137"/>
                    </a:srgbClr>
                  </a:outerShdw>
                </a:effectLst>
              </a:rPr>
              <a:t>Where there is no vision, the people are unrestrained.   NASB </a:t>
            </a:r>
          </a:p>
          <a:p>
            <a:pPr lvl="1"/>
            <a:endParaRPr lang="en-US" sz="1200" dirty="0" smtClean="0">
              <a:effectLst>
                <a:outerShdw blurRad="38100" dist="38100" dir="2700000" algn="tl">
                  <a:srgbClr val="000000">
                    <a:alpha val="43137"/>
                  </a:srgbClr>
                </a:outerShdw>
              </a:effectLst>
            </a:endParaRPr>
          </a:p>
          <a:p>
            <a:pPr lvl="1"/>
            <a:r>
              <a:rPr lang="en-US" sz="4000" dirty="0" smtClean="0">
                <a:effectLst>
                  <a:outerShdw blurRad="38100" dist="38100" dir="2700000" algn="tl">
                    <a:srgbClr val="000000">
                      <a:alpha val="43137"/>
                    </a:srgbClr>
                  </a:outerShdw>
                </a:effectLst>
              </a:rPr>
              <a:t>Where there is no vision, the people run wild.  MLB</a:t>
            </a:r>
          </a:p>
          <a:p>
            <a:pPr lvl="1"/>
            <a:endParaRPr lang="en-US" sz="4000" dirty="0" smtClean="0">
              <a:effectLst>
                <a:outerShdw blurRad="38100" dist="38100" dir="2700000" algn="tl">
                  <a:srgbClr val="000000">
                    <a:alpha val="43137"/>
                  </a:srgbClr>
                </a:outerShdw>
              </a:effectLst>
            </a:endParaRPr>
          </a:p>
          <a:p>
            <a:pPr lvl="1"/>
            <a:endParaRPr lang="en-US" sz="1200" dirty="0" smtClean="0">
              <a:effectLst>
                <a:outerShdw blurRad="38100" dist="38100" dir="2700000" algn="tl">
                  <a:srgbClr val="000000">
                    <a:alpha val="43137"/>
                  </a:srgbClr>
                </a:outerShdw>
              </a:effectLst>
            </a:endParaRPr>
          </a:p>
          <a:p>
            <a:pPr lvl="1"/>
            <a:endParaRPr lang="en-US" sz="4000" dirty="0" smtClean="0">
              <a:effectLst>
                <a:outerShdw blurRad="38100" dist="38100" dir="2700000" algn="tl">
                  <a:srgbClr val="000000">
                    <a:alpha val="43137"/>
                  </a:srgbClr>
                </a:outerShdw>
              </a:effectLst>
            </a:endParaRPr>
          </a:p>
          <a:p>
            <a:endParaRPr lang="en-US" sz="4000" dirty="0">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914400"/>
            <a:ext cx="8305801" cy="1938992"/>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Andy Stanley, </a:t>
            </a:r>
            <a:r>
              <a:rPr lang="en-US" sz="4000" i="1" dirty="0" err="1" smtClean="0">
                <a:effectLst>
                  <a:outerShdw blurRad="38100" dist="38100" dir="2700000" algn="tl">
                    <a:srgbClr val="000000">
                      <a:alpha val="43137"/>
                    </a:srgbClr>
                  </a:outerShdw>
                </a:effectLst>
              </a:rPr>
              <a:t>Visioneering</a:t>
            </a:r>
            <a:r>
              <a:rPr lang="en-US" sz="4000" i="1" dirty="0" smtClean="0">
                <a:effectLst>
                  <a:outerShdw blurRad="38100" dist="38100" dir="2700000" algn="tl">
                    <a:srgbClr val="000000">
                      <a:alpha val="43137"/>
                    </a:srgbClr>
                  </a:outerShdw>
                </a:effectLst>
              </a:rPr>
              <a:t> </a:t>
            </a:r>
          </a:p>
          <a:p>
            <a:r>
              <a:rPr lang="en-US" sz="4000" dirty="0" smtClean="0">
                <a:effectLst>
                  <a:outerShdw blurRad="38100" dist="38100" dir="2700000" algn="tl">
                    <a:srgbClr val="000000">
                      <a:alpha val="43137"/>
                    </a:srgbClr>
                  </a:outerShdw>
                </a:effectLst>
              </a:rPr>
              <a:t>	“Vision weaves four things into the 	  fabric of our daily experience.” </a:t>
            </a:r>
            <a:endParaRPr lang="en-US" sz="4000" dirty="0">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45733</TotalTime>
  <Words>1022</Words>
  <Application>Microsoft Office PowerPoint</Application>
  <PresentationFormat>On-screen Show (4:3)</PresentationFormat>
  <Paragraphs>112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Ballast</dc:creator>
  <cp:lastModifiedBy>Authorized</cp:lastModifiedBy>
  <cp:revision>68</cp:revision>
  <cp:lastPrinted>2016-07-08T14:19:14Z</cp:lastPrinted>
  <dcterms:created xsi:type="dcterms:W3CDTF">2016-06-02T20:10:49Z</dcterms:created>
  <dcterms:modified xsi:type="dcterms:W3CDTF">2018-06-01T14:52:54Z</dcterms:modified>
</cp:coreProperties>
</file>