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6" r:id="rId4"/>
    <p:sldId id="258" r:id="rId5"/>
    <p:sldId id="259" r:id="rId6"/>
    <p:sldId id="272" r:id="rId7"/>
    <p:sldId id="263" r:id="rId8"/>
    <p:sldId id="261" r:id="rId9"/>
    <p:sldId id="262" r:id="rId10"/>
    <p:sldId id="264" r:id="rId11"/>
    <p:sldId id="265" r:id="rId12"/>
    <p:sldId id="267" r:id="rId13"/>
    <p:sldId id="266"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91" autoAdjust="0"/>
    <p:restoredTop sz="94660"/>
  </p:normalViewPr>
  <p:slideViewPr>
    <p:cSldViewPr>
      <p:cViewPr varScale="1">
        <p:scale>
          <a:sx n="126" d="100"/>
          <a:sy n="126" d="100"/>
        </p:scale>
        <p:origin x="-99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5BCC18-0DA2-4959-9D42-747A46C66B45}"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2170-B306-4BC6-8ED3-132D7DC137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BCC18-0DA2-4959-9D42-747A46C66B45}"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2170-B306-4BC6-8ED3-132D7DC137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BCC18-0DA2-4959-9D42-747A46C66B45}"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2170-B306-4BC6-8ED3-132D7DC137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BCC18-0DA2-4959-9D42-747A46C66B45}"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2170-B306-4BC6-8ED3-132D7DC137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5BCC18-0DA2-4959-9D42-747A46C66B45}"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2170-B306-4BC6-8ED3-132D7DC137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5BCC18-0DA2-4959-9D42-747A46C66B45}"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42170-B306-4BC6-8ED3-132D7DC137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5BCC18-0DA2-4959-9D42-747A46C66B45}"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42170-B306-4BC6-8ED3-132D7DC137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5BCC18-0DA2-4959-9D42-747A46C66B45}"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42170-B306-4BC6-8ED3-132D7DC137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BCC18-0DA2-4959-9D42-747A46C66B45}"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42170-B306-4BC6-8ED3-132D7DC137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BCC18-0DA2-4959-9D42-747A46C66B45}"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42170-B306-4BC6-8ED3-132D7DC137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BCC18-0DA2-4959-9D42-747A46C66B45}"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42170-B306-4BC6-8ED3-132D7DC137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BCC18-0DA2-4959-9D42-747A46C66B45}" type="datetimeFigureOut">
              <a:rPr lang="en-US" smtClean="0"/>
              <a:pPr/>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42170-B306-4BC6-8ED3-132D7DC137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PPT - ELDERS &amp; THE CHURCH PowerPoint Presentation, free download - I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PPT - ELDERS &amp; THE CHURCH PowerPoint Presentation, free download - I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2" name="Picture 8" descr="Selecting a Church Elder - Thinking on Scripture"/>
          <p:cNvPicPr>
            <a:picLocks noChangeAspect="1" noChangeArrowheads="1"/>
          </p:cNvPicPr>
          <p:nvPr/>
        </p:nvPicPr>
        <p:blipFill>
          <a:blip r:embed="rId2" cstate="print"/>
          <a:srcRect/>
          <a:stretch>
            <a:fillRect/>
          </a:stretch>
        </p:blipFill>
        <p:spPr bwMode="auto">
          <a:xfrm>
            <a:off x="0" y="0"/>
            <a:ext cx="9133113" cy="6858000"/>
          </a:xfrm>
          <a:prstGeom prst="rect">
            <a:avLst/>
          </a:prstGeom>
          <a:noFill/>
        </p:spPr>
      </p:pic>
      <p:sp>
        <p:nvSpPr>
          <p:cNvPr id="8" name="TextBox 7"/>
          <p:cNvSpPr txBox="1"/>
          <p:nvPr/>
        </p:nvSpPr>
        <p:spPr>
          <a:xfrm>
            <a:off x="1600200" y="457200"/>
            <a:ext cx="6293133" cy="1200329"/>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rPr>
              <a:t>Elders In The Church </a:t>
            </a:r>
          </a:p>
          <a:p>
            <a:r>
              <a:rPr lang="en-US" sz="3600" dirty="0" smtClean="0">
                <a:solidFill>
                  <a:schemeClr val="bg1"/>
                </a:solidFill>
                <a:effectLst>
                  <a:outerShdw blurRad="38100" dist="38100" dir="2700000" algn="tl">
                    <a:srgbClr val="000000">
                      <a:alpha val="43137"/>
                    </a:srgbClr>
                  </a:outerShdw>
                </a:effectLst>
              </a:rPr>
              <a:t>Session 2: New Testament Elders</a:t>
            </a:r>
            <a:endParaRPr lang="en-US" sz="36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685800"/>
            <a:ext cx="4572000" cy="1200329"/>
          </a:xfrm>
          <a:prstGeom prst="rect">
            <a:avLst/>
          </a:prstGeom>
        </p:spPr>
        <p:txBody>
          <a:bodyPr>
            <a:spAutoFit/>
          </a:bodyPr>
          <a:lstStyle/>
          <a:p>
            <a:r>
              <a:rPr lang="en-US" b="1"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Here is a trustworthy saying: Whoever </a:t>
            </a:r>
            <a:r>
              <a:rPr lang="en-US" sz="2400" dirty="0" smtClean="0">
                <a:solidFill>
                  <a:srgbClr val="FF0000"/>
                </a:solidFill>
                <a:effectLst>
                  <a:outerShdw blurRad="38100" dist="38100" dir="2700000" algn="tl">
                    <a:srgbClr val="000000">
                      <a:alpha val="43137"/>
                    </a:srgbClr>
                  </a:outerShdw>
                </a:effectLst>
              </a:rPr>
              <a:t>aspires</a:t>
            </a:r>
            <a:r>
              <a:rPr lang="en-US" sz="2400" dirty="0" smtClean="0">
                <a:effectLst>
                  <a:outerShdw blurRad="38100" dist="38100" dir="2700000" algn="tl">
                    <a:srgbClr val="000000">
                      <a:alpha val="43137"/>
                    </a:srgbClr>
                  </a:outerShdw>
                </a:effectLst>
              </a:rPr>
              <a:t> to be an overseer desires a noble task</a:t>
            </a:r>
            <a:r>
              <a:rPr lang="en-US" dirty="0" smtClean="0">
                <a:effectLst>
                  <a:outerShdw blurRad="38100" dist="38100" dir="2700000" algn="tl">
                    <a:srgbClr val="000000">
                      <a:alpha val="43137"/>
                    </a:srgbClr>
                  </a:outerShdw>
                </a:effectLst>
              </a:rPr>
              <a:t>.</a:t>
            </a:r>
            <a:endParaRPr lang="en-US" dirty="0"/>
          </a:p>
        </p:txBody>
      </p:sp>
      <p:sp>
        <p:nvSpPr>
          <p:cNvPr id="3" name="TextBox 2"/>
          <p:cNvSpPr txBox="1"/>
          <p:nvPr/>
        </p:nvSpPr>
        <p:spPr>
          <a:xfrm>
            <a:off x="152400" y="2514600"/>
            <a:ext cx="8991600"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Aspire = “to reach out after”; “to reach after”; “to stretch out to grasp something”</a:t>
            </a:r>
            <a:endParaRPr lang="en-US" sz="2800"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66800"/>
            <a:ext cx="4632678" cy="1384995"/>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rPr>
              <a:t>Above Reproach = Blameless </a:t>
            </a:r>
          </a:p>
          <a:p>
            <a:endParaRPr lang="en-US" sz="2800" dirty="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	“Nothing to hold upon”</a:t>
            </a:r>
            <a:endParaRPr lang="en-US" sz="2800"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66800"/>
            <a:ext cx="4632678" cy="1384995"/>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rPr>
              <a:t>Above Reproach = Blameless </a:t>
            </a:r>
          </a:p>
          <a:p>
            <a:endParaRPr lang="en-US" sz="2800" dirty="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	“Nothing to hold upon”</a:t>
            </a:r>
            <a:endParaRPr lang="en-US" sz="2800" dirty="0">
              <a:effectLst>
                <a:outerShdw blurRad="38100" dist="38100" dir="2700000" algn="tl">
                  <a:srgbClr val="000000">
                    <a:alpha val="43137"/>
                  </a:srgbClr>
                </a:outerShdw>
              </a:effectLst>
            </a:endParaRPr>
          </a:p>
        </p:txBody>
      </p:sp>
      <p:pic>
        <p:nvPicPr>
          <p:cNvPr id="19458" name="Picture 2" descr="Rosa Parks Quote: “If you want to be respected for your actions, then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533400"/>
            <a:ext cx="2801536"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rPr>
              <a:t>Faithful to Spouse</a:t>
            </a:r>
            <a:endParaRPr lang="en-US" sz="2800" dirty="0">
              <a:effectLst>
                <a:outerShdw blurRad="38100" dist="38100" dir="2700000" algn="tl">
                  <a:srgbClr val="000000">
                    <a:alpha val="43137"/>
                  </a:srgbClr>
                </a:outerShdw>
              </a:effectLst>
            </a:endParaRPr>
          </a:p>
        </p:txBody>
      </p:sp>
      <p:pic>
        <p:nvPicPr>
          <p:cNvPr id="3" name="Picture 2" descr="Faithfulness Quotes To Spouse. QuotesGram"/>
          <p:cNvPicPr>
            <a:picLocks noChangeAspect="1" noChangeArrowheads="1"/>
          </p:cNvPicPr>
          <p:nvPr/>
        </p:nvPicPr>
        <p:blipFill>
          <a:blip r:embed="rId2" cstate="print"/>
          <a:srcRect/>
          <a:stretch>
            <a:fillRect/>
          </a:stretch>
        </p:blipFill>
        <p:spPr bwMode="auto">
          <a:xfrm>
            <a:off x="609600" y="1295400"/>
            <a:ext cx="7534834" cy="512369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990600"/>
            <a:ext cx="5323060"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rPr>
              <a:t>Self-controlled = sober mindedness</a:t>
            </a:r>
            <a:endParaRPr lang="en-US" sz="28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elf control or leadership thinking for business decision or guidance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90600"/>
            <a:ext cx="5824608" cy="1384995"/>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rPr>
              <a:t>Respectable = orderly, well-disciplined </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espect word cloud concept. Vector illustration Stock Vector Image ..."/>
          <p:cNvPicPr>
            <a:picLocks noChangeAspect="1" noChangeArrowheads="1"/>
          </p:cNvPicPr>
          <p:nvPr/>
        </p:nvPicPr>
        <p:blipFill>
          <a:blip r:embed="rId2" cstate="print"/>
          <a:srcRect/>
          <a:stretch>
            <a:fillRect/>
          </a:stretch>
        </p:blipFill>
        <p:spPr bwMode="auto">
          <a:xfrm>
            <a:off x="0" y="228600"/>
            <a:ext cx="9144000" cy="6629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ders in the New Testament - What do the Gospels and Acts say about ..."/>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914400"/>
            <a:ext cx="6629400" cy="2246769"/>
          </a:xfrm>
          <a:prstGeom prst="rect">
            <a:avLst/>
          </a:prstGeom>
        </p:spPr>
        <p:txBody>
          <a:bodyPr wrap="square">
            <a:spAutoFit/>
          </a:bodyPr>
          <a:lstStyle/>
          <a:p>
            <a:r>
              <a:rPr lang="en-US" sz="2800" dirty="0">
                <a:effectLst>
                  <a:outerShdw blurRad="38100" dist="38100" dir="2700000" algn="tl">
                    <a:srgbClr val="000000">
                      <a:alpha val="43137"/>
                    </a:srgbClr>
                  </a:outerShdw>
                </a:effectLst>
              </a:rPr>
              <a:t>Acts 14:23</a:t>
            </a:r>
          </a:p>
          <a:p>
            <a:r>
              <a:rPr lang="en-US" sz="2800" b="1" baseline="30000" dirty="0" smtClean="0">
                <a:effectLst>
                  <a:outerShdw blurRad="38100" dist="38100" dir="2700000" algn="tl">
                    <a:srgbClr val="000000">
                      <a:alpha val="43137"/>
                    </a:srgbClr>
                  </a:outerShdw>
                </a:effectLst>
              </a:rPr>
              <a:t>23</a:t>
            </a:r>
            <a:r>
              <a:rPr lang="en-US" sz="2800"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Paul and Barnabas appointed </a:t>
            </a:r>
            <a:r>
              <a:rPr lang="en-US" sz="2800" dirty="0" smtClean="0">
                <a:effectLst>
                  <a:outerShdw blurRad="38100" dist="38100" dir="2700000" algn="tl">
                    <a:srgbClr val="000000">
                      <a:alpha val="43137"/>
                    </a:srgbClr>
                  </a:outerShdw>
                </a:effectLst>
              </a:rPr>
              <a:t>elders</a:t>
            </a:r>
            <a:r>
              <a:rPr lang="en-US" sz="2800" dirty="0">
                <a:effectLst>
                  <a:outerShdw blurRad="38100" dist="38100" dir="2700000" algn="tl">
                    <a:srgbClr val="000000">
                      <a:alpha val="43137"/>
                    </a:srgbClr>
                  </a:outerShdw>
                </a:effectLst>
              </a:rPr>
              <a:t> for them in each church and, with prayer and fasting, committed them to the Lord, in whom they had put their trust.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7543800" cy="2677656"/>
          </a:xfrm>
          <a:prstGeom prst="rect">
            <a:avLst/>
          </a:prstGeom>
        </p:spPr>
        <p:txBody>
          <a:bodyPr wrap="square">
            <a:spAutoFit/>
          </a:bodyPr>
          <a:lstStyle/>
          <a:p>
            <a:r>
              <a:rPr lang="en-US" sz="2800" dirty="0">
                <a:effectLst>
                  <a:outerShdw blurRad="38100" dist="38100" dir="2700000" algn="tl">
                    <a:srgbClr val="000000">
                      <a:alpha val="43137"/>
                    </a:srgbClr>
                  </a:outerShdw>
                </a:effectLst>
              </a:rPr>
              <a:t>Acts 15:2</a:t>
            </a:r>
          </a:p>
          <a:p>
            <a:r>
              <a:rPr lang="en-US" sz="2800" b="1" baseline="30000" dirty="0" smtClean="0">
                <a:effectLst>
                  <a:outerShdw blurRad="38100" dist="38100" dir="2700000" algn="tl">
                    <a:srgbClr val="000000">
                      <a:alpha val="43137"/>
                    </a:srgbClr>
                  </a:outerShdw>
                </a:effectLst>
              </a:rPr>
              <a:t>2</a:t>
            </a:r>
            <a:r>
              <a:rPr lang="en-US" sz="2800"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This brought Paul and Barnabas into sharp dispute and debate with them. So Paul and Barnabas were appointed, along with some other believers, to go up to Jerusalem to see the apostles and elders about this question.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7467600" cy="1815882"/>
          </a:xfrm>
          <a:prstGeom prst="rect">
            <a:avLst/>
          </a:prstGeom>
        </p:spPr>
        <p:txBody>
          <a:bodyPr wrap="square">
            <a:spAutoFit/>
          </a:bodyPr>
          <a:lstStyle/>
          <a:p>
            <a:r>
              <a:rPr lang="en-US" sz="2800" dirty="0">
                <a:effectLst>
                  <a:outerShdw blurRad="38100" dist="38100" dir="2700000" algn="tl">
                    <a:srgbClr val="000000">
                      <a:alpha val="43137"/>
                    </a:srgbClr>
                  </a:outerShdw>
                </a:effectLst>
              </a:rPr>
              <a:t>Titus </a:t>
            </a:r>
            <a:r>
              <a:rPr lang="en-US" sz="2800" dirty="0" smtClean="0">
                <a:effectLst>
                  <a:outerShdw blurRad="38100" dist="38100" dir="2700000" algn="tl">
                    <a:srgbClr val="000000">
                      <a:alpha val="43137"/>
                    </a:srgbClr>
                  </a:outerShdw>
                </a:effectLst>
              </a:rPr>
              <a:t>1:5</a:t>
            </a:r>
          </a:p>
          <a:p>
            <a:r>
              <a:rPr lang="en-US" sz="2800" b="1" baseline="30000" dirty="0" smtClean="0">
                <a:effectLst>
                  <a:outerShdw blurRad="38100" dist="38100" dir="2700000" algn="tl">
                    <a:srgbClr val="000000">
                      <a:alpha val="43137"/>
                    </a:srgbClr>
                  </a:outerShdw>
                </a:effectLst>
              </a:rPr>
              <a:t>5</a:t>
            </a:r>
            <a:r>
              <a:rPr lang="en-US" sz="2800"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 reason I left you in Crete was that you might put in order what was left unfinished and </a:t>
            </a:r>
            <a:r>
              <a:rPr lang="en-US" sz="2800" dirty="0" smtClean="0">
                <a:effectLst>
                  <a:outerShdw blurRad="38100" dist="38100" dir="2700000" algn="tl">
                    <a:srgbClr val="000000">
                      <a:alpha val="43137"/>
                    </a:srgbClr>
                  </a:outerShdw>
                </a:effectLst>
              </a:rPr>
              <a:t>appoint</a:t>
            </a:r>
            <a:r>
              <a:rPr lang="en-US" sz="2800" dirty="0">
                <a:effectLst>
                  <a:outerShdw blurRad="38100" dist="38100" dir="2700000" algn="tl">
                    <a:srgbClr val="000000">
                      <a:alpha val="43137"/>
                    </a:srgbClr>
                  </a:outerShdw>
                </a:effectLst>
              </a:rPr>
              <a:t> elders in every town, as I directed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6172200" cy="1815882"/>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How chosen?	</a:t>
            </a:r>
          </a:p>
          <a:p>
            <a:r>
              <a:rPr lang="en-US" sz="28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Appointed? </a:t>
            </a:r>
          </a:p>
          <a:p>
            <a:r>
              <a:rPr lang="en-US" sz="28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Election?</a:t>
            </a:r>
          </a:p>
          <a:p>
            <a:r>
              <a:rPr lang="en-US" sz="28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Assumed? </a:t>
            </a:r>
            <a:endParaRPr lang="en-US" sz="2800"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914400"/>
            <a:ext cx="6324600" cy="1384995"/>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Elder = </a:t>
            </a:r>
            <a:r>
              <a:rPr lang="en-US" sz="2800" dirty="0" err="1" smtClean="0">
                <a:effectLst>
                  <a:outerShdw blurRad="38100" dist="38100" dir="2700000" algn="tl">
                    <a:srgbClr val="000000">
                      <a:alpha val="43137"/>
                    </a:srgbClr>
                  </a:outerShdw>
                </a:effectLst>
              </a:rPr>
              <a:t>Presbuteros</a:t>
            </a:r>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Pastor = Shepherd  </a:t>
            </a:r>
          </a:p>
          <a:p>
            <a:r>
              <a:rPr lang="en-US" sz="2800" dirty="0" smtClean="0">
                <a:effectLst>
                  <a:outerShdw blurRad="38100" dist="38100" dir="2700000" algn="tl">
                    <a:srgbClr val="000000">
                      <a:alpha val="43137"/>
                    </a:srgbClr>
                  </a:outerShdw>
                </a:effectLst>
              </a:rPr>
              <a:t>Overseer = </a:t>
            </a:r>
            <a:r>
              <a:rPr lang="en-US" sz="2800" dirty="0" err="1" smtClean="0">
                <a:effectLst>
                  <a:outerShdw blurRad="38100" dist="38100" dir="2700000" algn="tl">
                    <a:srgbClr val="000000">
                      <a:alpha val="43137"/>
                    </a:srgbClr>
                  </a:outerShdw>
                </a:effectLst>
              </a:rPr>
              <a:t>Episkopos</a:t>
            </a:r>
            <a:r>
              <a:rPr lang="en-US" sz="28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763000" cy="6324808"/>
          </a:xfrm>
          <a:prstGeom prst="rect">
            <a:avLst/>
          </a:prstGeom>
        </p:spPr>
        <p:txBody>
          <a:bodyPr wrap="square">
            <a:spAutoFit/>
          </a:bodyPr>
          <a:lstStyle/>
          <a:p>
            <a:r>
              <a:rPr lang="en-US" sz="2700" dirty="0">
                <a:effectLst>
                  <a:outerShdw blurRad="38100" dist="38100" dir="2700000" algn="tl">
                    <a:srgbClr val="000000">
                      <a:alpha val="43137"/>
                    </a:srgbClr>
                  </a:outerShdw>
                </a:effectLst>
              </a:rPr>
              <a:t>1 Timothy 3:1-7</a:t>
            </a:r>
          </a:p>
          <a:p>
            <a:r>
              <a:rPr lang="en-US" sz="2700" b="1" dirty="0" smtClean="0">
                <a:effectLst>
                  <a:outerShdw blurRad="38100" dist="38100" dir="2700000" algn="tl">
                    <a:srgbClr val="000000">
                      <a:alpha val="43137"/>
                    </a:srgbClr>
                  </a:outerShdw>
                </a:effectLst>
              </a:rPr>
              <a:t>3</a:t>
            </a:r>
            <a:r>
              <a:rPr lang="en-US" sz="2700" b="1" dirty="0">
                <a:effectLst>
                  <a:outerShdw blurRad="38100" dist="38100" dir="2700000" algn="tl">
                    <a:srgbClr val="000000">
                      <a:alpha val="43137"/>
                    </a:srgbClr>
                  </a:outerShdw>
                </a:effectLst>
              </a:rPr>
              <a:t> </a:t>
            </a:r>
            <a:r>
              <a:rPr lang="en-US" sz="2700" dirty="0">
                <a:effectLst>
                  <a:outerShdw blurRad="38100" dist="38100" dir="2700000" algn="tl">
                    <a:srgbClr val="000000">
                      <a:alpha val="43137"/>
                    </a:srgbClr>
                  </a:outerShdw>
                </a:effectLst>
              </a:rPr>
              <a:t>Here is a trustworthy saying: Whoever </a:t>
            </a:r>
            <a:r>
              <a:rPr lang="en-US" sz="2700" dirty="0">
                <a:solidFill>
                  <a:srgbClr val="FF0000"/>
                </a:solidFill>
                <a:effectLst>
                  <a:outerShdw blurRad="38100" dist="38100" dir="2700000" algn="tl">
                    <a:srgbClr val="000000">
                      <a:alpha val="43137"/>
                    </a:srgbClr>
                  </a:outerShdw>
                </a:effectLst>
              </a:rPr>
              <a:t>aspires</a:t>
            </a:r>
            <a:r>
              <a:rPr lang="en-US" sz="2700" dirty="0">
                <a:effectLst>
                  <a:outerShdw blurRad="38100" dist="38100" dir="2700000" algn="tl">
                    <a:srgbClr val="000000">
                      <a:alpha val="43137"/>
                    </a:srgbClr>
                  </a:outerShdw>
                </a:effectLst>
              </a:rPr>
              <a:t> to be an overseer desires a noble task. </a:t>
            </a:r>
            <a:r>
              <a:rPr lang="en-US" sz="2700" b="1" baseline="30000" dirty="0">
                <a:effectLst>
                  <a:outerShdw blurRad="38100" dist="38100" dir="2700000" algn="tl">
                    <a:srgbClr val="000000">
                      <a:alpha val="43137"/>
                    </a:srgbClr>
                  </a:outerShdw>
                </a:effectLst>
              </a:rPr>
              <a:t>2 </a:t>
            </a:r>
            <a:r>
              <a:rPr lang="en-US" sz="2700" dirty="0">
                <a:effectLst>
                  <a:outerShdw blurRad="38100" dist="38100" dir="2700000" algn="tl">
                    <a:srgbClr val="000000">
                      <a:alpha val="43137"/>
                    </a:srgbClr>
                  </a:outerShdw>
                </a:effectLst>
              </a:rPr>
              <a:t>Now the overseer is to be </a:t>
            </a:r>
            <a:r>
              <a:rPr lang="en-US" sz="2700" dirty="0">
                <a:solidFill>
                  <a:srgbClr val="FF0000"/>
                </a:solidFill>
                <a:effectLst>
                  <a:outerShdw blurRad="38100" dist="38100" dir="2700000" algn="tl">
                    <a:srgbClr val="000000">
                      <a:alpha val="43137"/>
                    </a:srgbClr>
                  </a:outerShdw>
                </a:effectLst>
              </a:rPr>
              <a:t>above reproach</a:t>
            </a:r>
            <a:r>
              <a:rPr lang="en-US" sz="2700" dirty="0">
                <a:effectLst>
                  <a:outerShdw blurRad="38100" dist="38100" dir="2700000" algn="tl">
                    <a:srgbClr val="000000">
                      <a:alpha val="43137"/>
                    </a:srgbClr>
                  </a:outerShdw>
                </a:effectLst>
              </a:rPr>
              <a:t>,</a:t>
            </a:r>
            <a:r>
              <a:rPr lang="en-US" sz="2700" dirty="0">
                <a:solidFill>
                  <a:srgbClr val="FF0000"/>
                </a:solidFill>
                <a:effectLst>
                  <a:outerShdw blurRad="38100" dist="38100" dir="2700000" algn="tl">
                    <a:srgbClr val="000000">
                      <a:alpha val="43137"/>
                    </a:srgbClr>
                  </a:outerShdw>
                </a:effectLst>
              </a:rPr>
              <a:t> faithful </a:t>
            </a:r>
            <a:r>
              <a:rPr lang="en-US" sz="2700" dirty="0">
                <a:effectLst>
                  <a:outerShdw blurRad="38100" dist="38100" dir="2700000" algn="tl">
                    <a:srgbClr val="000000">
                      <a:alpha val="43137"/>
                    </a:srgbClr>
                  </a:outerShdw>
                </a:effectLst>
              </a:rPr>
              <a:t>to his wife, </a:t>
            </a:r>
            <a:r>
              <a:rPr lang="en-US" sz="2700" dirty="0">
                <a:solidFill>
                  <a:srgbClr val="FF0000"/>
                </a:solidFill>
                <a:effectLst>
                  <a:outerShdw blurRad="38100" dist="38100" dir="2700000" algn="tl">
                    <a:srgbClr val="000000">
                      <a:alpha val="43137"/>
                    </a:srgbClr>
                  </a:outerShdw>
                </a:effectLst>
              </a:rPr>
              <a:t>temperate</a:t>
            </a:r>
            <a:r>
              <a:rPr lang="en-US" sz="2700" dirty="0">
                <a:effectLst>
                  <a:outerShdw blurRad="38100" dist="38100" dir="2700000" algn="tl">
                    <a:srgbClr val="000000">
                      <a:alpha val="43137"/>
                    </a:srgbClr>
                  </a:outerShdw>
                </a:effectLst>
              </a:rPr>
              <a:t>, </a:t>
            </a:r>
            <a:r>
              <a:rPr lang="en-US" sz="2700" dirty="0">
                <a:solidFill>
                  <a:srgbClr val="FF0000"/>
                </a:solidFill>
                <a:effectLst>
                  <a:outerShdw blurRad="38100" dist="38100" dir="2700000" algn="tl">
                    <a:srgbClr val="000000">
                      <a:alpha val="43137"/>
                    </a:srgbClr>
                  </a:outerShdw>
                </a:effectLst>
              </a:rPr>
              <a:t>self-controlled</a:t>
            </a:r>
            <a:r>
              <a:rPr lang="en-US" sz="2700" dirty="0">
                <a:effectLst>
                  <a:outerShdw blurRad="38100" dist="38100" dir="2700000" algn="tl">
                    <a:srgbClr val="000000">
                      <a:alpha val="43137"/>
                    </a:srgbClr>
                  </a:outerShdw>
                </a:effectLst>
              </a:rPr>
              <a:t>, </a:t>
            </a:r>
            <a:r>
              <a:rPr lang="en-US" sz="2700" dirty="0">
                <a:solidFill>
                  <a:srgbClr val="FF0000"/>
                </a:solidFill>
                <a:effectLst>
                  <a:outerShdw blurRad="38100" dist="38100" dir="2700000" algn="tl">
                    <a:srgbClr val="000000">
                      <a:alpha val="43137"/>
                    </a:srgbClr>
                  </a:outerShdw>
                </a:effectLst>
              </a:rPr>
              <a:t>respectable</a:t>
            </a:r>
            <a:r>
              <a:rPr lang="en-US" sz="2700" dirty="0">
                <a:effectLst>
                  <a:outerShdw blurRad="38100" dist="38100" dir="2700000" algn="tl">
                    <a:srgbClr val="000000">
                      <a:alpha val="43137"/>
                    </a:srgbClr>
                  </a:outerShdw>
                </a:effectLst>
              </a:rPr>
              <a:t>, </a:t>
            </a:r>
            <a:r>
              <a:rPr lang="en-US" sz="2700" dirty="0">
                <a:solidFill>
                  <a:srgbClr val="FF0000"/>
                </a:solidFill>
                <a:effectLst>
                  <a:outerShdw blurRad="38100" dist="38100" dir="2700000" algn="tl">
                    <a:srgbClr val="000000">
                      <a:alpha val="43137"/>
                    </a:srgbClr>
                  </a:outerShdw>
                </a:effectLst>
              </a:rPr>
              <a:t>hospitable</a:t>
            </a:r>
            <a:r>
              <a:rPr lang="en-US" sz="2700" dirty="0">
                <a:effectLst>
                  <a:outerShdw blurRad="38100" dist="38100" dir="2700000" algn="tl">
                    <a:srgbClr val="000000">
                      <a:alpha val="43137"/>
                    </a:srgbClr>
                  </a:outerShdw>
                </a:effectLst>
              </a:rPr>
              <a:t>, </a:t>
            </a:r>
            <a:r>
              <a:rPr lang="en-US" sz="2700" dirty="0">
                <a:solidFill>
                  <a:srgbClr val="FF0000"/>
                </a:solidFill>
                <a:effectLst>
                  <a:outerShdw blurRad="38100" dist="38100" dir="2700000" algn="tl">
                    <a:srgbClr val="000000">
                      <a:alpha val="43137"/>
                    </a:srgbClr>
                  </a:outerShdw>
                </a:effectLst>
              </a:rPr>
              <a:t>able to teach</a:t>
            </a:r>
            <a:r>
              <a:rPr lang="en-US" sz="2700" dirty="0">
                <a:effectLst>
                  <a:outerShdw blurRad="38100" dist="38100" dir="2700000" algn="tl">
                    <a:srgbClr val="000000">
                      <a:alpha val="43137"/>
                    </a:srgbClr>
                  </a:outerShdw>
                </a:effectLst>
              </a:rPr>
              <a:t>, </a:t>
            </a:r>
            <a:r>
              <a:rPr lang="en-US" sz="2700" b="1" baseline="30000" dirty="0">
                <a:effectLst>
                  <a:outerShdw blurRad="38100" dist="38100" dir="2700000" algn="tl">
                    <a:srgbClr val="000000">
                      <a:alpha val="43137"/>
                    </a:srgbClr>
                  </a:outerShdw>
                </a:effectLst>
              </a:rPr>
              <a:t>3 </a:t>
            </a:r>
            <a:r>
              <a:rPr lang="en-US" sz="2700" dirty="0">
                <a:solidFill>
                  <a:srgbClr val="FF0000"/>
                </a:solidFill>
                <a:effectLst>
                  <a:outerShdw blurRad="38100" dist="38100" dir="2700000" algn="tl">
                    <a:srgbClr val="000000">
                      <a:alpha val="43137"/>
                    </a:srgbClr>
                  </a:outerShdw>
                </a:effectLst>
              </a:rPr>
              <a:t>not given to drunkenness</a:t>
            </a:r>
            <a:r>
              <a:rPr lang="en-US" sz="2700" dirty="0">
                <a:effectLst>
                  <a:outerShdw blurRad="38100" dist="38100" dir="2700000" algn="tl">
                    <a:srgbClr val="000000">
                      <a:alpha val="43137"/>
                    </a:srgbClr>
                  </a:outerShdw>
                </a:effectLst>
              </a:rPr>
              <a:t>, </a:t>
            </a:r>
            <a:r>
              <a:rPr lang="en-US" sz="2700" dirty="0">
                <a:solidFill>
                  <a:srgbClr val="FF0000"/>
                </a:solidFill>
                <a:effectLst>
                  <a:outerShdw blurRad="38100" dist="38100" dir="2700000" algn="tl">
                    <a:srgbClr val="000000">
                      <a:alpha val="43137"/>
                    </a:srgbClr>
                  </a:outerShdw>
                </a:effectLst>
              </a:rPr>
              <a:t>not violent but gentle</a:t>
            </a:r>
            <a:r>
              <a:rPr lang="en-US" sz="2700" dirty="0">
                <a:effectLst>
                  <a:outerShdw blurRad="38100" dist="38100" dir="2700000" algn="tl">
                    <a:srgbClr val="000000">
                      <a:alpha val="43137"/>
                    </a:srgbClr>
                  </a:outerShdw>
                </a:effectLst>
              </a:rPr>
              <a:t>, </a:t>
            </a:r>
            <a:r>
              <a:rPr lang="en-US" sz="2700" dirty="0">
                <a:solidFill>
                  <a:srgbClr val="FF0000"/>
                </a:solidFill>
                <a:effectLst>
                  <a:outerShdw blurRad="38100" dist="38100" dir="2700000" algn="tl">
                    <a:srgbClr val="000000">
                      <a:alpha val="43137"/>
                    </a:srgbClr>
                  </a:outerShdw>
                </a:effectLst>
              </a:rPr>
              <a:t>not quarrelsome</a:t>
            </a:r>
            <a:r>
              <a:rPr lang="en-US" sz="2700" dirty="0">
                <a:effectLst>
                  <a:outerShdw blurRad="38100" dist="38100" dir="2700000" algn="tl">
                    <a:srgbClr val="000000">
                      <a:alpha val="43137"/>
                    </a:srgbClr>
                  </a:outerShdw>
                </a:effectLst>
              </a:rPr>
              <a:t>, </a:t>
            </a:r>
            <a:r>
              <a:rPr lang="en-US" sz="2700" dirty="0">
                <a:solidFill>
                  <a:srgbClr val="FF0000"/>
                </a:solidFill>
                <a:effectLst>
                  <a:outerShdw blurRad="38100" dist="38100" dir="2700000" algn="tl">
                    <a:srgbClr val="000000">
                      <a:alpha val="43137"/>
                    </a:srgbClr>
                  </a:outerShdw>
                </a:effectLst>
              </a:rPr>
              <a:t>not a lover of money</a:t>
            </a:r>
            <a:r>
              <a:rPr lang="en-US" sz="2700" dirty="0">
                <a:effectLst>
                  <a:outerShdw blurRad="38100" dist="38100" dir="2700000" algn="tl">
                    <a:srgbClr val="000000">
                      <a:alpha val="43137"/>
                    </a:srgbClr>
                  </a:outerShdw>
                </a:effectLst>
              </a:rPr>
              <a:t>. </a:t>
            </a:r>
            <a:r>
              <a:rPr lang="en-US" sz="2700" b="1" baseline="30000" dirty="0">
                <a:effectLst>
                  <a:outerShdw blurRad="38100" dist="38100" dir="2700000" algn="tl">
                    <a:srgbClr val="000000">
                      <a:alpha val="43137"/>
                    </a:srgbClr>
                  </a:outerShdw>
                </a:effectLst>
              </a:rPr>
              <a:t>4 </a:t>
            </a:r>
            <a:r>
              <a:rPr lang="en-US" sz="2700" dirty="0">
                <a:effectLst>
                  <a:outerShdw blurRad="38100" dist="38100" dir="2700000" algn="tl">
                    <a:srgbClr val="000000">
                      <a:alpha val="43137"/>
                    </a:srgbClr>
                  </a:outerShdw>
                </a:effectLst>
              </a:rPr>
              <a:t>He must </a:t>
            </a:r>
            <a:r>
              <a:rPr lang="en-US" sz="2700" dirty="0">
                <a:solidFill>
                  <a:srgbClr val="FF0000"/>
                </a:solidFill>
                <a:effectLst>
                  <a:outerShdw blurRad="38100" dist="38100" dir="2700000" algn="tl">
                    <a:srgbClr val="000000">
                      <a:alpha val="43137"/>
                    </a:srgbClr>
                  </a:outerShdw>
                </a:effectLst>
              </a:rPr>
              <a:t>manage his own family </a:t>
            </a:r>
            <a:r>
              <a:rPr lang="en-US" sz="2700" dirty="0">
                <a:effectLst>
                  <a:outerShdw blurRad="38100" dist="38100" dir="2700000" algn="tl">
                    <a:srgbClr val="000000">
                      <a:alpha val="43137"/>
                    </a:srgbClr>
                  </a:outerShdw>
                </a:effectLst>
              </a:rPr>
              <a:t>well and see that his children obey him, and he must do so in a manner worthy of </a:t>
            </a:r>
            <a:r>
              <a:rPr lang="en-US" sz="2700" dirty="0" smtClean="0">
                <a:effectLst>
                  <a:outerShdw blurRad="38100" dist="38100" dir="2700000" algn="tl">
                    <a:srgbClr val="000000">
                      <a:alpha val="43137"/>
                    </a:srgbClr>
                  </a:outerShdw>
                </a:effectLst>
              </a:rPr>
              <a:t>full</a:t>
            </a:r>
            <a:r>
              <a:rPr lang="en-US" sz="2700" dirty="0">
                <a:effectLst>
                  <a:outerShdw blurRad="38100" dist="38100" dir="2700000" algn="tl">
                    <a:srgbClr val="000000">
                      <a:alpha val="43137"/>
                    </a:srgbClr>
                  </a:outerShdw>
                </a:effectLst>
              </a:rPr>
              <a:t> respect. </a:t>
            </a:r>
            <a:r>
              <a:rPr lang="en-US" sz="2700" b="1" baseline="30000" dirty="0">
                <a:effectLst>
                  <a:outerShdw blurRad="38100" dist="38100" dir="2700000" algn="tl">
                    <a:srgbClr val="000000">
                      <a:alpha val="43137"/>
                    </a:srgbClr>
                  </a:outerShdw>
                </a:effectLst>
              </a:rPr>
              <a:t>5 </a:t>
            </a:r>
            <a:r>
              <a:rPr lang="en-US" sz="2700" dirty="0">
                <a:effectLst>
                  <a:outerShdw blurRad="38100" dist="38100" dir="2700000" algn="tl">
                    <a:srgbClr val="000000">
                      <a:alpha val="43137"/>
                    </a:srgbClr>
                  </a:outerShdw>
                </a:effectLst>
              </a:rPr>
              <a:t>(If anyone does not know how to manage his own family, how can he take care of God’s church?) </a:t>
            </a:r>
            <a:r>
              <a:rPr lang="en-US" sz="2700" b="1" baseline="30000" dirty="0">
                <a:effectLst>
                  <a:outerShdw blurRad="38100" dist="38100" dir="2700000" algn="tl">
                    <a:srgbClr val="000000">
                      <a:alpha val="43137"/>
                    </a:srgbClr>
                  </a:outerShdw>
                </a:effectLst>
              </a:rPr>
              <a:t>6 </a:t>
            </a:r>
            <a:r>
              <a:rPr lang="en-US" sz="2700" dirty="0">
                <a:effectLst>
                  <a:outerShdw blurRad="38100" dist="38100" dir="2700000" algn="tl">
                    <a:srgbClr val="000000">
                      <a:alpha val="43137"/>
                    </a:srgbClr>
                  </a:outerShdw>
                </a:effectLst>
              </a:rPr>
              <a:t>He must </a:t>
            </a:r>
            <a:r>
              <a:rPr lang="en-US" sz="2700" dirty="0">
                <a:solidFill>
                  <a:srgbClr val="FF0000"/>
                </a:solidFill>
                <a:effectLst>
                  <a:outerShdw blurRad="38100" dist="38100" dir="2700000" algn="tl">
                    <a:srgbClr val="000000">
                      <a:alpha val="43137"/>
                    </a:srgbClr>
                  </a:outerShdw>
                </a:effectLst>
              </a:rPr>
              <a:t>not be a recent convert</a:t>
            </a:r>
            <a:r>
              <a:rPr lang="en-US" sz="2700" dirty="0">
                <a:effectLst>
                  <a:outerShdw blurRad="38100" dist="38100" dir="2700000" algn="tl">
                    <a:srgbClr val="000000">
                      <a:alpha val="43137"/>
                    </a:srgbClr>
                  </a:outerShdw>
                </a:effectLst>
              </a:rPr>
              <a:t>, or he may become conceited and fall under the same judgment as the devil. </a:t>
            </a:r>
            <a:r>
              <a:rPr lang="en-US" sz="2700" b="1" baseline="30000" dirty="0">
                <a:effectLst>
                  <a:outerShdw blurRad="38100" dist="38100" dir="2700000" algn="tl">
                    <a:srgbClr val="000000">
                      <a:alpha val="43137"/>
                    </a:srgbClr>
                  </a:outerShdw>
                </a:effectLst>
              </a:rPr>
              <a:t>7 </a:t>
            </a:r>
            <a:r>
              <a:rPr lang="en-US" sz="2700" dirty="0">
                <a:effectLst>
                  <a:outerShdw blurRad="38100" dist="38100" dir="2700000" algn="tl">
                    <a:srgbClr val="000000">
                      <a:alpha val="43137"/>
                    </a:srgbClr>
                  </a:outerShdw>
                </a:effectLst>
              </a:rPr>
              <a:t>He must also have </a:t>
            </a:r>
            <a:r>
              <a:rPr lang="en-US" sz="2700" dirty="0">
                <a:solidFill>
                  <a:srgbClr val="FF0000"/>
                </a:solidFill>
                <a:effectLst>
                  <a:outerShdw blurRad="38100" dist="38100" dir="2700000" algn="tl">
                    <a:srgbClr val="000000">
                      <a:alpha val="43137"/>
                    </a:srgbClr>
                  </a:outerShdw>
                </a:effectLst>
              </a:rPr>
              <a:t>a good reputation with outsiders</a:t>
            </a:r>
            <a:r>
              <a:rPr lang="en-US" sz="2700" dirty="0">
                <a:effectLst>
                  <a:outerShdw blurRad="38100" dist="38100" dir="2700000" algn="tl">
                    <a:srgbClr val="000000">
                      <a:alpha val="43137"/>
                    </a:srgbClr>
                  </a:outerShdw>
                </a:effectLst>
              </a:rPr>
              <a:t>, so that he will not fall into disgrace and into the devil’s trap.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8915400" cy="5078313"/>
          </a:xfrm>
          <a:prstGeom prst="rect">
            <a:avLst/>
          </a:prstGeom>
        </p:spPr>
        <p:txBody>
          <a:bodyPr wrap="square">
            <a:spAutoFit/>
          </a:bodyPr>
          <a:lstStyle/>
          <a:p>
            <a:r>
              <a:rPr lang="en-US" sz="2700" b="1" baseline="30000" dirty="0">
                <a:effectLst>
                  <a:outerShdw blurRad="38100" dist="38100" dir="2700000" algn="tl">
                    <a:srgbClr val="000000">
                      <a:alpha val="43137"/>
                    </a:srgbClr>
                  </a:outerShdw>
                </a:effectLst>
              </a:rPr>
              <a:t>5 </a:t>
            </a:r>
            <a:r>
              <a:rPr lang="en-US" sz="2700" dirty="0">
                <a:effectLst>
                  <a:outerShdw blurRad="38100" dist="38100" dir="2700000" algn="tl">
                    <a:srgbClr val="000000">
                      <a:alpha val="43137"/>
                    </a:srgbClr>
                  </a:outerShdw>
                </a:effectLst>
              </a:rPr>
              <a:t>The reason I left you in Crete was that you might put in order what was left unfinished and </a:t>
            </a:r>
            <a:r>
              <a:rPr lang="en-US" sz="2700" dirty="0" smtClean="0">
                <a:effectLst>
                  <a:outerShdw blurRad="38100" dist="38100" dir="2700000" algn="tl">
                    <a:srgbClr val="000000">
                      <a:alpha val="43137"/>
                    </a:srgbClr>
                  </a:outerShdw>
                </a:effectLst>
              </a:rPr>
              <a:t>appoint</a:t>
            </a:r>
            <a:r>
              <a:rPr lang="en-US" sz="2700" dirty="0">
                <a:effectLst>
                  <a:outerShdw blurRad="38100" dist="38100" dir="2700000" algn="tl">
                    <a:srgbClr val="000000">
                      <a:alpha val="43137"/>
                    </a:srgbClr>
                  </a:outerShdw>
                </a:effectLst>
              </a:rPr>
              <a:t> elders in every town, as I directed you. </a:t>
            </a:r>
            <a:r>
              <a:rPr lang="en-US" sz="2700" b="1" baseline="30000" dirty="0">
                <a:effectLst>
                  <a:outerShdw blurRad="38100" dist="38100" dir="2700000" algn="tl">
                    <a:srgbClr val="000000">
                      <a:alpha val="43137"/>
                    </a:srgbClr>
                  </a:outerShdw>
                </a:effectLst>
              </a:rPr>
              <a:t>6 </a:t>
            </a:r>
            <a:r>
              <a:rPr lang="en-US" sz="2700" dirty="0">
                <a:effectLst>
                  <a:outerShdw blurRad="38100" dist="38100" dir="2700000" algn="tl">
                    <a:srgbClr val="000000">
                      <a:alpha val="43137"/>
                    </a:srgbClr>
                  </a:outerShdw>
                </a:effectLst>
              </a:rPr>
              <a:t>An elder must be blameless, faithful to his wife, a man whose children </a:t>
            </a:r>
            <a:r>
              <a:rPr lang="en-US" sz="2700" dirty="0" smtClean="0">
                <a:effectLst>
                  <a:outerShdw blurRad="38100" dist="38100" dir="2700000" algn="tl">
                    <a:srgbClr val="000000">
                      <a:alpha val="43137"/>
                    </a:srgbClr>
                  </a:outerShdw>
                </a:effectLst>
              </a:rPr>
              <a:t>believe</a:t>
            </a:r>
            <a:r>
              <a:rPr lang="en-US" sz="2700" dirty="0">
                <a:effectLst>
                  <a:outerShdw blurRad="38100" dist="38100" dir="2700000" algn="tl">
                    <a:srgbClr val="000000">
                      <a:alpha val="43137"/>
                    </a:srgbClr>
                  </a:outerShdw>
                </a:effectLst>
              </a:rPr>
              <a:t> and are not open to the charge of being wild and disobedient. </a:t>
            </a:r>
            <a:r>
              <a:rPr lang="en-US" sz="2700" b="1" baseline="30000" dirty="0">
                <a:effectLst>
                  <a:outerShdw blurRad="38100" dist="38100" dir="2700000" algn="tl">
                    <a:srgbClr val="000000">
                      <a:alpha val="43137"/>
                    </a:srgbClr>
                  </a:outerShdw>
                </a:effectLst>
              </a:rPr>
              <a:t>7 </a:t>
            </a:r>
            <a:r>
              <a:rPr lang="en-US" sz="2700" dirty="0">
                <a:effectLst>
                  <a:outerShdw blurRad="38100" dist="38100" dir="2700000" algn="tl">
                    <a:srgbClr val="000000">
                      <a:alpha val="43137"/>
                    </a:srgbClr>
                  </a:outerShdw>
                </a:effectLst>
              </a:rPr>
              <a:t>Since an overseer manages God’s household, he must be blameless—not overbearing, not quick-tempered, not given to drunkenness, not violent, not pursuing dishonest gain. </a:t>
            </a:r>
            <a:r>
              <a:rPr lang="en-US" sz="2700" b="1" baseline="30000" dirty="0">
                <a:effectLst>
                  <a:outerShdw blurRad="38100" dist="38100" dir="2700000" algn="tl">
                    <a:srgbClr val="000000">
                      <a:alpha val="43137"/>
                    </a:srgbClr>
                  </a:outerShdw>
                </a:effectLst>
              </a:rPr>
              <a:t>8 </a:t>
            </a:r>
            <a:r>
              <a:rPr lang="en-US" sz="2700" dirty="0">
                <a:effectLst>
                  <a:outerShdw blurRad="38100" dist="38100" dir="2700000" algn="tl">
                    <a:srgbClr val="000000">
                      <a:alpha val="43137"/>
                    </a:srgbClr>
                  </a:outerShdw>
                </a:effectLst>
              </a:rPr>
              <a:t>Rather, he must be hospitable, one who loves what is good, who is self-controlled, upright, holy and disciplined. </a:t>
            </a:r>
            <a:r>
              <a:rPr lang="en-US" sz="2700" b="1" baseline="30000" dirty="0">
                <a:effectLst>
                  <a:outerShdw blurRad="38100" dist="38100" dir="2700000" algn="tl">
                    <a:srgbClr val="000000">
                      <a:alpha val="43137"/>
                    </a:srgbClr>
                  </a:outerShdw>
                </a:effectLst>
              </a:rPr>
              <a:t>9 </a:t>
            </a:r>
            <a:r>
              <a:rPr lang="en-US" sz="2700" dirty="0">
                <a:effectLst>
                  <a:outerShdw blurRad="38100" dist="38100" dir="2700000" algn="tl">
                    <a:srgbClr val="000000">
                      <a:alpha val="43137"/>
                    </a:srgbClr>
                  </a:outerShdw>
                </a:effectLst>
              </a:rPr>
              <a:t>He must hold firmly to the trustworthy message as it has been taught, so that he can encourage others by sound doctrine and refute those who oppose it.</a:t>
            </a:r>
          </a:p>
        </p:txBody>
      </p:sp>
      <p:sp>
        <p:nvSpPr>
          <p:cNvPr id="3" name="TextBox 2"/>
          <p:cNvSpPr txBox="1"/>
          <p:nvPr/>
        </p:nvSpPr>
        <p:spPr>
          <a:xfrm>
            <a:off x="685800" y="533400"/>
            <a:ext cx="1156086"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rPr>
              <a:t>Titus 1</a:t>
            </a:r>
            <a:endParaRPr lang="en-US" sz="2800"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1755</TotalTime>
  <Words>79</Words>
  <Application>Microsoft Office PowerPoint</Application>
  <PresentationFormat>On-screen Show (4:3)</PresentationFormat>
  <Paragraphs>30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Authorized</dc:creator>
  <cp:lastModifiedBy>Authorized</cp:lastModifiedBy>
  <cp:revision>3</cp:revision>
  <dcterms:created xsi:type="dcterms:W3CDTF">2024-12-03T11:26:59Z</dcterms:created>
  <dcterms:modified xsi:type="dcterms:W3CDTF">2024-12-05T14:43:31Z</dcterms:modified>
</cp:coreProperties>
</file>