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m6ptZ0GgmMPm337Tkvwg/E5wP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Особливості пророчих книг </a:t>
            </a:r>
            <a:endParaRPr b="0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мають логічної структури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«від теми до теми» - ускладнює процес читання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Причина - пророки не письменники, але проповідники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Книги - збірку проповідей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Мойсей відрізняється від ін.пророків, Бог говорить йому «уста до уст»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Інші пророки – не меньші обявлення, однак Бог використовує менш явні засоби, таємничі форми і видіння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7" name="Google Shape;147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Покликання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Біблійний пророк був упевнений не тільки в тому, що з ним говорив Бог, а й в тому, що він покликаний повідомити Божественне послання людям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Ісайя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із захопленням сприйняв своє покликання, 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Єремія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зробив це неохоче і сперечався з Господом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Амос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був покликаний один раз, 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Єзекіїль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наводить декілька випадків, коли Господь закликав його і давав йому доручення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Характер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Петро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​​кажучи про пророцтво, писав: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"... звіщали його святі Божий мужі, проваджені Духом Святим" (2Пет.1:21).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Біблія не часто говорить про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святість пророків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Бог використовував –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Мойсея, Аарона, Давида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(з їх скелетами у шафі)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Хоча важко уявити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аморального Натана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який довіряє Давиду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Екстаз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Однією з основних характеристик пророка є екстатична поведінка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"Невже й Саул між пророками?" (1Сам.10:11).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ru-RU"/>
              <a:t>Передбачення має збуватися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ru-RU"/>
              <a:t>Не суперечить прямій Божій волі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ru-RU"/>
              <a:t>Поставлений Богом від братів 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ru-RU"/>
              <a:t>Говорить Божі, а не свої слова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ru-RU"/>
              <a:t>Якщо не збувається – тоді пророк «казав у зухвалості свого серця»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(Barton Pyne Encyclopedia of Biblical Prophesy)</a:t>
            </a:r>
            <a:br>
              <a:rPr lang="ru-RU">
                <a:solidFill>
                  <a:schemeClr val="lt1"/>
                </a:solidFill>
              </a:rPr>
            </a:b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lt1"/>
                </a:solidFill>
              </a:rPr>
              <a:t>Від Буття до Царів кожна наступна книга продовжує попередню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lt1"/>
                </a:solidFill>
              </a:rPr>
              <a:t>Після Царів – різниця в послідовності книг в єврейському і в християнському каноні</a:t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У християнському каноні - книга Хроніки</a:t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В єврейському каноні - "пізні пророки".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Плач Єремії та Даниїла у розділі – Писання (єврейський канон)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1" lang="ru-RU" sz="1200">
                <a:solidFill>
                  <a:srgbClr val="000000"/>
                </a:solidFill>
              </a:rPr>
              <a:t>Хронологічний порядок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Ісая жив 700-х роках, 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Єремія почав своє служіння в кінці 600-х роках, 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а Єзекіїль в 500-х роках до Р.Х. 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Структура</a:t>
            </a:r>
            <a:endParaRPr>
              <a:solidFill>
                <a:srgbClr val="000000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Покликання пророка</a:t>
            </a:r>
            <a:endParaRPr>
              <a:solidFill>
                <a:srgbClr val="000000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Суд для Ізраїлю/Юдеї</a:t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Суд народам</a:t>
            </a:r>
            <a:endParaRPr>
              <a:solidFill>
                <a:srgbClr val="000000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Проровідь про надію</a:t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ru-RU"/>
              <a:t>Імперії:</a:t>
            </a:r>
            <a:r>
              <a:rPr lang="ru-RU"/>
              <a:t> Ассирія, Вавилон, Персія, Єгиет – задовольняючи свої геополітичні апетити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претендували на Ізраїль та Юдею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Повставали питання політичних та військових союзів – пророки висловлювалися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ru-RU"/>
              <a:t>Релігії регіону </a:t>
            </a:r>
            <a:r>
              <a:rPr lang="ru-RU"/>
              <a:t>приваблювали євреїв, допомагали вирішувати щоденні потреби: врожай, поголів'я, зв’язок з мертвими, передбачення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ru-RU"/>
              <a:t>Соц.несправедливість</a:t>
            </a:r>
            <a:r>
              <a:rPr lang="ru-RU"/>
              <a:t>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Урбанізація, певна група людей заволоділа великими земельними наділами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Сироти та вдови були особливо вразливими в цей період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ru-RU"/>
              <a:t>Судова система</a:t>
            </a:r>
            <a:r>
              <a:rPr lang="ru-RU"/>
              <a:t>: незаконні схеми, маніпуляції, інтереси багатіїв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lt1"/>
                </a:solidFill>
              </a:rPr>
              <a:t>Існує біля 10 термінів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lt1"/>
                </a:solidFill>
              </a:rPr>
              <a:t>Маріам (Вих.15:20), Девора (Суд.4:4), Дружина Ісаї (Іс.8:3),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lt1"/>
                </a:solidFill>
              </a:rPr>
              <a:t>Олдама (2Цар.22:14; 2Хр.34:22), Наодія (лжепророчиця Неєм.6:14) 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Отож, </a:t>
            </a:r>
            <a:r>
              <a:rPr b="1" lang="ru-RU" sz="1200">
                <a:solidFill>
                  <a:schemeClr val="lt1"/>
                </a:solidFill>
              </a:rPr>
              <a:t>roeh </a:t>
            </a:r>
            <a:r>
              <a:rPr b="0" lang="ru-RU" sz="1200">
                <a:solidFill>
                  <a:schemeClr val="lt1"/>
                </a:solidFill>
              </a:rPr>
              <a:t>це той хто отримав прозріння щодо минулого теперішнього і майбутнього, може бачити від втрачених речей, до подій майбутнього.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lt1"/>
                </a:solidFill>
              </a:rPr>
              <a:t>Nabi</a:t>
            </a:r>
            <a:r>
              <a:rPr b="0" lang="ru-RU" sz="1200">
                <a:solidFill>
                  <a:schemeClr val="lt1"/>
                </a:solidFill>
              </a:rPr>
              <a:t> покликаний проголошувати слова Божі людям, а </a:t>
            </a:r>
            <a:r>
              <a:rPr b="1" lang="ru-RU" sz="1200">
                <a:solidFill>
                  <a:schemeClr val="lt1"/>
                </a:solidFill>
              </a:rPr>
              <a:t>hozeh </a:t>
            </a:r>
            <a:r>
              <a:rPr b="0" lang="ru-RU" sz="1200">
                <a:solidFill>
                  <a:schemeClr val="lt1"/>
                </a:solidFill>
              </a:rPr>
              <a:t>отримує звістку від Бога у видіннях.</a:t>
            </a:r>
            <a:endParaRPr/>
          </a:p>
        </p:txBody>
      </p:sp>
      <p:sp>
        <p:nvSpPr>
          <p:cNvPr id="134" name="Google Shape;134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Найкращий біблійний приклад, що відображає цю ідею, це покликання Мойсея на служіння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1200">
                <a:solidFill>
                  <a:srgbClr val="FFFF00"/>
                </a:solidFill>
              </a:rPr>
              <a:t> </a:t>
            </a:r>
            <a:endParaRPr/>
          </a:p>
        </p:txBody>
      </p:sp>
      <p:sp>
        <p:nvSpPr>
          <p:cNvPr id="141" name="Google Shape;141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4" name="Google Shape;34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ПІЗНІ ПРОРОКИ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13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>
            <p:ph idx="1" type="body"/>
          </p:nvPr>
        </p:nvSpPr>
        <p:spPr>
          <a:xfrm>
            <a:off x="628650" y="522514"/>
            <a:ext cx="7886700" cy="565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6 Якщо буде між вами пророк, то Я, Господь, дамся пізнати в видінні йому, у сні говорити з ним буду. </a:t>
            </a:r>
            <a:endParaRPr/>
          </a:p>
          <a:p>
            <a:pPr indent="-2540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7 Не так раб мій Мойсей: у всім домі Моїм він довірений! </a:t>
            </a:r>
            <a:endParaRPr/>
          </a:p>
          <a:p>
            <a:pPr indent="-2540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8</a:t>
            </a:r>
            <a:r>
              <a:rPr b="1" baseline="30000" i="1" lang="ru-RU" sz="4000">
                <a:solidFill>
                  <a:srgbClr val="FFFF00"/>
                </a:solidFill>
              </a:rPr>
              <a:t> </a:t>
            </a:r>
            <a:r>
              <a:rPr i="1" lang="ru-RU" sz="4000">
                <a:solidFill>
                  <a:srgbClr val="FFFF00"/>
                </a:solidFill>
              </a:rPr>
              <a:t>Говорю Я з ним уста до уст, а не видінням і не загадками, і Образ Господа він оглядає (Чис.12:6-8).</a:t>
            </a:r>
            <a:endParaRPr i="1"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Характеристика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56" name="Google Shape;156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Char char="•"/>
            </a:pPr>
            <a:r>
              <a:rPr lang="ru-RU" sz="6000">
                <a:solidFill>
                  <a:schemeClr val="lt1"/>
                </a:solidFill>
              </a:rPr>
              <a:t>Покликання</a:t>
            </a:r>
            <a:endParaRPr/>
          </a:p>
          <a:p>
            <a:pPr indent="-381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Char char="•"/>
            </a:pPr>
            <a:r>
              <a:rPr lang="ru-RU" sz="6000">
                <a:solidFill>
                  <a:schemeClr val="lt1"/>
                </a:solidFill>
              </a:rPr>
              <a:t>Характер </a:t>
            </a:r>
            <a:endParaRPr/>
          </a:p>
          <a:p>
            <a:pPr indent="-381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Char char="•"/>
            </a:pPr>
            <a:r>
              <a:rPr lang="ru-RU" sz="6000">
                <a:solidFill>
                  <a:schemeClr val="lt1"/>
                </a:solidFill>
              </a:rPr>
              <a:t>Екстаз </a:t>
            </a:r>
            <a:endParaRPr sz="6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5 ознак правдивого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63" name="Google Shape;163;p12"/>
          <p:cNvSpPr txBox="1"/>
          <p:nvPr>
            <p:ph idx="1" type="body"/>
          </p:nvPr>
        </p:nvSpPr>
        <p:spPr>
          <a:xfrm>
            <a:off x="628650" y="1825625"/>
            <a:ext cx="7886700" cy="4836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AutoNum type="arabicPeriod"/>
            </a:pPr>
            <a:r>
              <a:rPr lang="ru-RU" sz="3400">
                <a:solidFill>
                  <a:schemeClr val="lt1"/>
                </a:solidFill>
              </a:rPr>
              <a:t>Вірне передбачення чуд і знамен (П.Зак.13:2)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AutoNum type="arabicPeriod"/>
            </a:pPr>
            <a:r>
              <a:rPr lang="ru-RU" sz="3400">
                <a:solidFill>
                  <a:schemeClr val="lt1"/>
                </a:solidFill>
              </a:rPr>
              <a:t>Гармонія з попереднім об'явленням Божої волі (П.Зак.13:2-3)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AutoNum type="arabicPeriod"/>
            </a:pPr>
            <a:r>
              <a:rPr lang="ru-RU" sz="3400">
                <a:solidFill>
                  <a:schemeClr val="lt1"/>
                </a:solidFill>
              </a:rPr>
              <a:t>Ізраїльтянин (П.Зак.18:15)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AutoNum type="arabicPeriod"/>
            </a:pPr>
            <a:r>
              <a:rPr lang="ru-RU" sz="3400">
                <a:solidFill>
                  <a:schemeClr val="lt1"/>
                </a:solidFill>
              </a:rPr>
              <a:t>Говорить іменем Господнім (П.Зак.18:19)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AutoNum type="arabicPeriod"/>
            </a:pPr>
            <a:r>
              <a:rPr lang="ru-RU" sz="3400">
                <a:solidFill>
                  <a:schemeClr val="lt1"/>
                </a:solidFill>
              </a:rPr>
              <a:t>Вірне передбачення майбутнього (П.Зак.18:22)</a:t>
            </a:r>
            <a:endParaRPr/>
          </a:p>
          <a:p>
            <a:pPr indent="-2984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t/>
            </a:r>
            <a:endParaRPr sz="3400">
              <a:solidFill>
                <a:schemeClr val="lt1"/>
              </a:solidFill>
            </a:endParaRPr>
          </a:p>
          <a:p>
            <a:pPr indent="-2984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t/>
            </a:r>
            <a:endParaRPr sz="3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sz="3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Пророцтва в Біблії</a:t>
            </a:r>
            <a:endParaRPr/>
          </a:p>
        </p:txBody>
      </p:sp>
      <p:sp>
        <p:nvSpPr>
          <p:cNvPr id="170" name="Google Shape;170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8352 вірша (з 31124 віршів всієї Біблії) пророчий текст</a:t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27% Біблії - пророча інформація</a:t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6641 з СЗ (з 23210), тобто 28.5% - пророцтва</a:t>
            </a:r>
            <a:endParaRPr sz="44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6" name="Google Shape;176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1711 віршів з НЗ (з 7914), тобто 21.5% пророцтва</a:t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Найбільший відсоток пророцтв знаходиться в невеликих книгах (Захарія - 89%, Овдій - 81%, Наум - 74%)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471487" y="1309816"/>
            <a:ext cx="3680765" cy="48671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«Ранні» пророки: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Ісуса Навина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Судді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Самуїла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Царів 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4919538" y="1309816"/>
            <a:ext cx="3680765" cy="48671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«Пізні» пророки: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Ісаї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Єремії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Єзекіїля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Книга 12 </a:t>
            </a:r>
            <a:endParaRPr/>
          </a:p>
          <a:p>
            <a:pPr indent="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FF00"/>
                </a:solidFill>
              </a:rPr>
              <a:t>Канон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Від Буття до Царів 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Різниця в єврейському і християнському каноні СЗ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FF00"/>
                </a:solidFill>
              </a:rPr>
              <a:t>Пізні пророки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ru-RU" sz="4400">
                <a:solidFill>
                  <a:schemeClr val="lt1"/>
                </a:solidFill>
              </a:rPr>
              <a:t>4 сувої: Ісая, Єремія, Єзекіїль, книга 12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ru-RU" sz="4400">
                <a:solidFill>
                  <a:schemeClr val="lt1"/>
                </a:solidFill>
              </a:rPr>
              <a:t>Ісая, Єремія, Єзекіїль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Хронологічний порядок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Схожа структура </a:t>
            </a:r>
            <a:endParaRPr sz="44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628650" y="543697"/>
            <a:ext cx="7886700" cy="6030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ru-RU" sz="4400">
                <a:solidFill>
                  <a:schemeClr val="lt1"/>
                </a:solidFill>
              </a:rPr>
              <a:t>Книга 12 теж має хронологічний порядок відносно одна до одної:</a:t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Осія, Амос, Йона та Міхей - 700-ті роки; 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Наум, Аввакум та Софонія - 600-ті роки; 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Огій та Захарія в 500-х роках, а Малахія в 400-х роках до Р.Х.</a:t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FF00"/>
                </a:solidFill>
              </a:rPr>
              <a:t>Основні теми пророчих книг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Стосунки з імперіями 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Ідолопоклонство</a:t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Соціальна несправедливість</a:t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Спотворення судової системи</a:t>
            </a:r>
            <a:endParaRPr sz="44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FF00"/>
                </a:solidFill>
              </a:rPr>
              <a:t>Пророк і пророцтво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0" name="Google Shape;130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“пророцтво” - передбачення майбутнього 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“пророк” - той, хто робить передбачення 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пророк, це покликана Богом людина, говорити від імені Бога.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7" name="Google Shape;137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b="1" lang="ru-RU" sz="4000">
                <a:solidFill>
                  <a:schemeClr val="lt1"/>
                </a:solidFill>
              </a:rPr>
              <a:t>Nabi</a:t>
            </a:r>
            <a:r>
              <a:rPr lang="ru-RU" sz="4000">
                <a:solidFill>
                  <a:schemeClr val="lt1"/>
                </a:solidFill>
              </a:rPr>
              <a:t> (</a:t>
            </a:r>
            <a:r>
              <a:rPr b="1" lang="ru-RU" sz="4000">
                <a:solidFill>
                  <a:schemeClr val="lt1"/>
                </a:solidFill>
              </a:rPr>
              <a:t>300) -</a:t>
            </a:r>
            <a:r>
              <a:rPr lang="ru-RU" sz="4000">
                <a:solidFill>
                  <a:schemeClr val="lt1"/>
                </a:solidFill>
              </a:rPr>
              <a:t> звати, проголошувати </a:t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b="1" lang="ru-RU" sz="4000">
                <a:solidFill>
                  <a:schemeClr val="lt1"/>
                </a:solidFill>
              </a:rPr>
              <a:t>Nabia(h)</a:t>
            </a:r>
            <a:r>
              <a:rPr lang="ru-RU" sz="4000">
                <a:solidFill>
                  <a:schemeClr val="lt1"/>
                </a:solidFill>
              </a:rPr>
              <a:t> - 6 </a:t>
            </a:r>
            <a:endParaRPr b="1"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b="1" lang="ru-RU" sz="4000">
                <a:solidFill>
                  <a:schemeClr val="lt1"/>
                </a:solidFill>
              </a:rPr>
              <a:t>roeh (12) - </a:t>
            </a:r>
            <a:r>
              <a:rPr lang="ru-RU" sz="4000">
                <a:solidFill>
                  <a:schemeClr val="lt1"/>
                </a:solidFill>
              </a:rPr>
              <a:t>від дієслова "дивитися"</a:t>
            </a:r>
            <a:endParaRPr b="1"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b="1" lang="ru-RU" sz="4000">
                <a:solidFill>
                  <a:schemeClr val="lt1"/>
                </a:solidFill>
              </a:rPr>
              <a:t>hozeh (17) - </a:t>
            </a:r>
            <a:r>
              <a:rPr lang="ru-RU" sz="4000">
                <a:solidFill>
                  <a:schemeClr val="lt1"/>
                </a:solidFill>
              </a:rPr>
              <a:t>"мати бачення"</a:t>
            </a:r>
            <a:r>
              <a:rPr b="1" lang="ru-RU" sz="4000">
                <a:solidFill>
                  <a:schemeClr val="lt1"/>
                </a:solidFill>
              </a:rPr>
              <a:t>, </a:t>
            </a:r>
            <a:r>
              <a:rPr lang="ru-RU" sz="4000">
                <a:solidFill>
                  <a:schemeClr val="lt1"/>
                </a:solidFill>
              </a:rPr>
              <a:t>прозорливець</a:t>
            </a:r>
            <a:r>
              <a:rPr b="1" lang="ru-RU" sz="4000">
                <a:solidFill>
                  <a:schemeClr val="lt1"/>
                </a:solidFill>
              </a:rPr>
              <a:t> </a:t>
            </a:r>
            <a:endParaRPr sz="40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>
            <p:ph idx="1" type="body"/>
          </p:nvPr>
        </p:nvSpPr>
        <p:spPr>
          <a:xfrm>
            <a:off x="628650" y="522514"/>
            <a:ext cx="7886700" cy="565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“І сказав Господь до Мойсея: Дивись, Я поставив тебе замість Бога для фараона, а твій брат Аарон буде пророк твій. Ти будеш говорити все, що Я накажу тобі, а брат твій Аарон буде говорити фараонові, і нехай він відпустить Ізраїлевих синів з свого краю” (Вих.7:1-2).</a:t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