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03"/>
  </p:notesMasterIdLst>
  <p:sldIdLst>
    <p:sldId id="256" r:id="rId2"/>
    <p:sldId id="311" r:id="rId3"/>
    <p:sldId id="325" r:id="rId4"/>
    <p:sldId id="326" r:id="rId5"/>
    <p:sldId id="327" r:id="rId6"/>
    <p:sldId id="328" r:id="rId7"/>
    <p:sldId id="329" r:id="rId8"/>
    <p:sldId id="330" r:id="rId9"/>
    <p:sldId id="331" r:id="rId10"/>
    <p:sldId id="332" r:id="rId11"/>
    <p:sldId id="334" r:id="rId12"/>
    <p:sldId id="324" r:id="rId13"/>
    <p:sldId id="319" r:id="rId14"/>
    <p:sldId id="341" r:id="rId15"/>
    <p:sldId id="342" r:id="rId16"/>
    <p:sldId id="347" r:id="rId17"/>
    <p:sldId id="343" r:id="rId18"/>
    <p:sldId id="345" r:id="rId19"/>
    <p:sldId id="344" r:id="rId20"/>
    <p:sldId id="346" r:id="rId21"/>
    <p:sldId id="261" r:id="rId22"/>
    <p:sldId id="263" r:id="rId23"/>
    <p:sldId id="264" r:id="rId24"/>
    <p:sldId id="265" r:id="rId25"/>
    <p:sldId id="262" r:id="rId26"/>
    <p:sldId id="313" r:id="rId27"/>
    <p:sldId id="314" r:id="rId28"/>
    <p:sldId id="315" r:id="rId29"/>
    <p:sldId id="316" r:id="rId30"/>
    <p:sldId id="317" r:id="rId31"/>
    <p:sldId id="348" r:id="rId32"/>
    <p:sldId id="349" r:id="rId33"/>
    <p:sldId id="318" r:id="rId34"/>
    <p:sldId id="351" r:id="rId35"/>
    <p:sldId id="335" r:id="rId36"/>
    <p:sldId id="336" r:id="rId37"/>
    <p:sldId id="337" r:id="rId38"/>
    <p:sldId id="338" r:id="rId39"/>
    <p:sldId id="339" r:id="rId40"/>
    <p:sldId id="340" r:id="rId41"/>
    <p:sldId id="350" r:id="rId42"/>
    <p:sldId id="352" r:id="rId43"/>
    <p:sldId id="320" r:id="rId44"/>
    <p:sldId id="354" r:id="rId45"/>
    <p:sldId id="355" r:id="rId46"/>
    <p:sldId id="356" r:id="rId47"/>
    <p:sldId id="357" r:id="rId48"/>
    <p:sldId id="358" r:id="rId49"/>
    <p:sldId id="359" r:id="rId50"/>
    <p:sldId id="360" r:id="rId51"/>
    <p:sldId id="364" r:id="rId52"/>
    <p:sldId id="365" r:id="rId53"/>
    <p:sldId id="362" r:id="rId54"/>
    <p:sldId id="363" r:id="rId55"/>
    <p:sldId id="366" r:id="rId56"/>
    <p:sldId id="367" r:id="rId57"/>
    <p:sldId id="368" r:id="rId58"/>
    <p:sldId id="353" r:id="rId59"/>
    <p:sldId id="376" r:id="rId60"/>
    <p:sldId id="369" r:id="rId61"/>
    <p:sldId id="370" r:id="rId62"/>
    <p:sldId id="371" r:id="rId63"/>
    <p:sldId id="372" r:id="rId64"/>
    <p:sldId id="373" r:id="rId65"/>
    <p:sldId id="374" r:id="rId66"/>
    <p:sldId id="377" r:id="rId67"/>
    <p:sldId id="378" r:id="rId68"/>
    <p:sldId id="379" r:id="rId69"/>
    <p:sldId id="381" r:id="rId70"/>
    <p:sldId id="380" r:id="rId71"/>
    <p:sldId id="375" r:id="rId72"/>
    <p:sldId id="382" r:id="rId73"/>
    <p:sldId id="321" r:id="rId74"/>
    <p:sldId id="383" r:id="rId75"/>
    <p:sldId id="384" r:id="rId76"/>
    <p:sldId id="385" r:id="rId77"/>
    <p:sldId id="386" r:id="rId78"/>
    <p:sldId id="387" r:id="rId79"/>
    <p:sldId id="388" r:id="rId80"/>
    <p:sldId id="389" r:id="rId81"/>
    <p:sldId id="390" r:id="rId82"/>
    <p:sldId id="322" r:id="rId83"/>
    <p:sldId id="391" r:id="rId84"/>
    <p:sldId id="392" r:id="rId85"/>
    <p:sldId id="393" r:id="rId86"/>
    <p:sldId id="394" r:id="rId87"/>
    <p:sldId id="395" r:id="rId88"/>
    <p:sldId id="396" r:id="rId89"/>
    <p:sldId id="397" r:id="rId90"/>
    <p:sldId id="398" r:id="rId91"/>
    <p:sldId id="399" r:id="rId92"/>
    <p:sldId id="400" r:id="rId93"/>
    <p:sldId id="401" r:id="rId94"/>
    <p:sldId id="323" r:id="rId95"/>
    <p:sldId id="402" r:id="rId96"/>
    <p:sldId id="403" r:id="rId97"/>
    <p:sldId id="404" r:id="rId98"/>
    <p:sldId id="405" r:id="rId99"/>
    <p:sldId id="406" r:id="rId100"/>
    <p:sldId id="407" r:id="rId101"/>
    <p:sldId id="408" r:id="rId10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5680"/>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ableStyles" Target="tableStyle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95" b="1" i="0" u="none" strike="noStrike" kern="1200" cap="all" spc="100" normalizeH="0" baseline="0">
                <a:solidFill>
                  <a:schemeClr val="lt1"/>
                </a:solidFill>
                <a:latin typeface="+mn-lt"/>
                <a:ea typeface="+mn-ea"/>
                <a:cs typeface="+mn-cs"/>
              </a:defRPr>
            </a:pPr>
            <a:r>
              <a:rPr lang="en-US" sz="1600" dirty="0"/>
              <a:t>Projected Digital Data Produced </a:t>
            </a:r>
          </a:p>
          <a:p>
            <a:pPr>
              <a:defRPr/>
            </a:pPr>
            <a:r>
              <a:rPr lang="en-US" sz="1600" dirty="0"/>
              <a:t>Worldwide*</a:t>
            </a:r>
          </a:p>
        </c:rich>
      </c:tx>
      <c:overlay val="0"/>
      <c:spPr>
        <a:noFill/>
        <a:ln>
          <a:noFill/>
        </a:ln>
        <a:effectLst/>
      </c:spPr>
      <c:txPr>
        <a:bodyPr rot="0" spcFirstLastPara="1" vertOverflow="ellipsis" vert="horz" wrap="square" anchor="ctr" anchorCtr="1"/>
        <a:lstStyle/>
        <a:p>
          <a:pPr>
            <a:defRPr sz="1995" b="1" i="0" u="none" strike="noStrike" kern="1200" cap="all" spc="100" normalizeH="0" baseline="0">
              <a:solidFill>
                <a:schemeClr val="lt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Zettabytes</c:v>
                </c:pt>
              </c:strCache>
            </c:strRef>
          </c:tx>
          <c:spPr>
            <a:pattFill prst="ltUpDiag">
              <a:fgClr>
                <a:schemeClr val="accent1"/>
              </a:fgClr>
              <a:bgClr>
                <a:schemeClr val="lt1"/>
              </a:bgClr>
            </a:pattFill>
            <a:ln>
              <a:noFill/>
            </a:ln>
            <a:effectLst/>
          </c:spPr>
          <c:invertIfNegative val="0"/>
          <c:dLbls>
            <c:spPr>
              <a:solidFill>
                <a:schemeClr val="accent1">
                  <a:alpha val="7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accent1">
                          <a:lumMod val="60000"/>
                          <a:lumOff val="40000"/>
                        </a:schemeClr>
                      </a:solidFill>
                    </a:ln>
                    <a:effectLst/>
                  </c:spPr>
                </c15:leaderLines>
              </c:ext>
            </c:extLst>
          </c:dLbls>
          <c:cat>
            <c:numRef>
              <c:f>Sheet1!$A$2:$A$4</c:f>
              <c:numCache>
                <c:formatCode>General</c:formatCode>
                <c:ptCount val="3"/>
                <c:pt idx="0">
                  <c:v>2012</c:v>
                </c:pt>
                <c:pt idx="1">
                  <c:v>2020</c:v>
                </c:pt>
                <c:pt idx="2">
                  <c:v>2025</c:v>
                </c:pt>
              </c:numCache>
            </c:numRef>
          </c:cat>
          <c:val>
            <c:numRef>
              <c:f>Sheet1!$B$2:$B$4</c:f>
              <c:numCache>
                <c:formatCode>General</c:formatCode>
                <c:ptCount val="3"/>
                <c:pt idx="0">
                  <c:v>2.8</c:v>
                </c:pt>
                <c:pt idx="1">
                  <c:v>44</c:v>
                </c:pt>
                <c:pt idx="2">
                  <c:v>163</c:v>
                </c:pt>
              </c:numCache>
            </c:numRef>
          </c:val>
          <c:extLst>
            <c:ext xmlns:c16="http://schemas.microsoft.com/office/drawing/2014/chart" uri="{C3380CC4-5D6E-409C-BE32-E72D297353CC}">
              <c16:uniqueId val="{00000000-ECFE-EA40-87BA-5D557B3F0BA1}"/>
            </c:ext>
          </c:extLst>
        </c:ser>
        <c:dLbls>
          <c:showLegendKey val="0"/>
          <c:showVal val="0"/>
          <c:showCatName val="0"/>
          <c:showSerName val="0"/>
          <c:showPercent val="0"/>
          <c:showBubbleSize val="0"/>
        </c:dLbls>
        <c:gapWidth val="269"/>
        <c:overlap val="-20"/>
        <c:axId val="844629152"/>
        <c:axId val="844629808"/>
      </c:barChart>
      <c:catAx>
        <c:axId val="844629152"/>
        <c:scaling>
          <c:orientation val="minMax"/>
        </c:scaling>
        <c:delete val="0"/>
        <c:axPos val="b"/>
        <c:majorGridlines>
          <c:spPr>
            <a:ln w="9525" cap="flat" cmpd="sng" algn="ctr">
              <a:solidFill>
                <a:schemeClr val="lt1">
                  <a:alpha val="25000"/>
                </a:schemeClr>
              </a:solidFill>
              <a:round/>
            </a:ln>
            <a:effectLst/>
          </c:spPr>
        </c:majorGridlines>
        <c:numFmt formatCode="General" sourceLinked="1"/>
        <c:majorTickMark val="none"/>
        <c:minorTickMark val="none"/>
        <c:tickLblPos val="nextTo"/>
        <c:spPr>
          <a:noFill/>
          <a:ln w="3175" cap="flat" cmpd="sng" algn="ctr">
            <a:solidFill>
              <a:schemeClr val="accent1">
                <a:lumMod val="60000"/>
                <a:lumOff val="40000"/>
              </a:schemeClr>
            </a:solidFill>
            <a:round/>
          </a:ln>
          <a:effectLst/>
        </c:spPr>
        <c:txPr>
          <a:bodyPr rot="-60000000" spcFirstLastPara="1" vertOverflow="ellipsis" vert="horz" wrap="square" anchor="ctr" anchorCtr="1"/>
          <a:lstStyle/>
          <a:p>
            <a:pPr>
              <a:defRPr sz="1064" b="0" i="0" u="none" strike="noStrike" kern="1200" cap="all" spc="150" normalizeH="0" baseline="0">
                <a:solidFill>
                  <a:schemeClr val="lt1"/>
                </a:solidFill>
                <a:latin typeface="+mn-lt"/>
                <a:ea typeface="+mn-ea"/>
                <a:cs typeface="+mn-cs"/>
              </a:defRPr>
            </a:pPr>
            <a:endParaRPr lang="en-US"/>
          </a:p>
        </c:txPr>
        <c:crossAx val="844629808"/>
        <c:crosses val="autoZero"/>
        <c:auto val="1"/>
        <c:lblAlgn val="ctr"/>
        <c:lblOffset val="100"/>
        <c:noMultiLvlLbl val="0"/>
      </c:catAx>
      <c:valAx>
        <c:axId val="844629808"/>
        <c:scaling>
          <c:orientation val="minMax"/>
        </c:scaling>
        <c:delete val="0"/>
        <c:axPos val="l"/>
        <c:title>
          <c:tx>
            <c:rich>
              <a:bodyPr rot="-5400000" spcFirstLastPara="1" vertOverflow="ellipsis" vert="horz" wrap="square" anchor="ctr" anchorCtr="1"/>
              <a:lstStyle/>
              <a:p>
                <a:pPr>
                  <a:defRPr sz="1197" b="1" i="0" u="none" strike="noStrike" kern="1200" baseline="0">
                    <a:solidFill>
                      <a:schemeClr val="lt1"/>
                    </a:solidFill>
                    <a:latin typeface="+mn-lt"/>
                    <a:ea typeface="+mn-ea"/>
                    <a:cs typeface="+mn-cs"/>
                  </a:defRPr>
                </a:pPr>
                <a:r>
                  <a:rPr lang="en-US"/>
                  <a:t>Zettabyte</a:t>
                </a:r>
              </a:p>
            </c:rich>
          </c:tx>
          <c:overlay val="0"/>
          <c:spPr>
            <a:noFill/>
            <a:ln>
              <a:noFill/>
            </a:ln>
            <a:effectLst/>
          </c:spPr>
          <c:txPr>
            <a:bodyPr rot="-5400000" spcFirstLastPara="1" vertOverflow="ellipsis" vert="horz" wrap="square" anchor="ctr" anchorCtr="1"/>
            <a:lstStyle/>
            <a:p>
              <a:pPr>
                <a:defRPr sz="1197" b="1" i="0" u="none" strike="noStrike" kern="1200" baseline="0">
                  <a:solidFill>
                    <a:schemeClr val="lt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solidFill>
                <a:latin typeface="+mn-lt"/>
                <a:ea typeface="+mn-ea"/>
                <a:cs typeface="+mn-cs"/>
              </a:defRPr>
            </a:pPr>
            <a:endParaRPr lang="en-US"/>
          </a:p>
        </c:txPr>
        <c:crossAx val="844629152"/>
        <c:crosses val="autoZero"/>
        <c:crossBetween val="between"/>
      </c:valAx>
      <c:spPr>
        <a:noFill/>
        <a:ln>
          <a:noFill/>
        </a:ln>
        <a:effectLst/>
      </c:spPr>
    </c:plotArea>
    <c:plotVisOnly val="1"/>
    <c:dispBlanksAs val="gap"/>
    <c:showDLblsOverMax val="0"/>
  </c:chart>
  <c:spPr>
    <a:solidFill>
      <a:schemeClr val="accent1"/>
    </a:solidFill>
    <a:ln w="9525" cap="flat" cmpd="sng" algn="ctr">
      <a:solidFill>
        <a:schemeClr val="accent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14F5-864B-B7A9-32B403D5DCD3}"/>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14F5-864B-B7A9-32B403D5DCD3}"/>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14F5-864B-B7A9-32B403D5DCD3}"/>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Sheet1!$A$1:$A$3</c:f>
              <c:strCache>
                <c:ptCount val="3"/>
                <c:pt idx="0">
                  <c:v>Small</c:v>
                </c:pt>
                <c:pt idx="1">
                  <c:v>Medium</c:v>
                </c:pt>
                <c:pt idx="2">
                  <c:v>Large</c:v>
                </c:pt>
              </c:strCache>
            </c:strRef>
          </c:cat>
          <c:val>
            <c:numRef>
              <c:f>Sheet1!$B$1:$B$3</c:f>
              <c:numCache>
                <c:formatCode>General</c:formatCode>
                <c:ptCount val="3"/>
                <c:pt idx="0">
                  <c:v>3000</c:v>
                </c:pt>
                <c:pt idx="1">
                  <c:v>1600</c:v>
                </c:pt>
                <c:pt idx="2">
                  <c:v>400</c:v>
                </c:pt>
              </c:numCache>
            </c:numRef>
          </c:val>
          <c:extLst>
            <c:ext xmlns:c16="http://schemas.microsoft.com/office/drawing/2014/chart" uri="{C3380CC4-5D6E-409C-BE32-E72D297353CC}">
              <c16:uniqueId val="{00000006-14F5-864B-B7A9-32B403D5DCD3}"/>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4">
  <cs:axisTitle>
    <cs:lnRef idx="0"/>
    <cs:fillRef idx="0"/>
    <cs:effectRef idx="0"/>
    <cs:fontRef idx="minor">
      <a:schemeClr val="lt1"/>
    </cs:fontRef>
    <cs:defRPr sz="1197" b="1" kern="1200"/>
  </cs:axisTitle>
  <cs:categoryAxis>
    <cs:lnRef idx="0">
      <cs:styleClr val="0"/>
    </cs:lnRef>
    <cs:fillRef idx="0"/>
    <cs:effectRef idx="0"/>
    <cs:fontRef idx="minor">
      <a:schemeClr val="lt1"/>
    </cs:fontRef>
    <cs:spPr>
      <a:ln w="3175" cap="flat" cmpd="sng" algn="ctr">
        <a:solidFill>
          <a:schemeClr val="phClr">
            <a:lumMod val="60000"/>
            <a:lumOff val="40000"/>
          </a:schemeClr>
        </a:solidFill>
        <a:round/>
      </a:ln>
    </cs:spPr>
    <cs:defRPr sz="1064" kern="1200" cap="all" spc="150" normalizeH="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330" kern="1200"/>
  </cs:chartArea>
  <cs:dataLabel>
    <cs:lnRef idx="0"/>
    <cs:fillRef idx="0">
      <cs:styleClr val="auto"/>
    </cs:fillRef>
    <cs:effectRef idx="0"/>
    <cs:fontRef idx="minor">
      <a:schemeClr val="lt1"/>
    </cs:fontRef>
    <cs:spPr>
      <a:solidFill>
        <a:schemeClr val="phClr">
          <a:alpha val="70000"/>
        </a:schemeClr>
      </a:solidFill>
    </cs:spPr>
    <cs:defRPr sz="1197" kern="1200"/>
  </cs:dataLabel>
  <cs:dataLabelCallout>
    <cs:lnRef idx="0">
      <cs:styleClr val="auto"/>
    </cs:lnRef>
    <cs:fillRef idx="0"/>
    <cs:effectRef idx="0"/>
    <cs:fontRef idx="minor">
      <cs:styleClr val="auto"/>
    </cs:fontRef>
    <cs:spPr>
      <a:solidFill>
        <a:schemeClr val="lt1"/>
      </a:solidFill>
      <a:ln>
        <a:solidFill>
          <a:schemeClr val="ph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styleClr val="0"/>
    </cs:lnRef>
    <cs:fillRef idx="0"/>
    <cs:effectRef idx="0"/>
    <cs:fontRef idx="minor">
      <a:schemeClr val="dk1"/>
    </cs:fontRef>
    <cs:spPr>
      <a:ln w="9525">
        <a:solidFill>
          <a:schemeClr val="phClr">
            <a:lumMod val="60000"/>
            <a:lumOff val="40000"/>
          </a:schemeClr>
        </a:solidFill>
        <a:prstDash val="dash"/>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90022-5802-6149-82BB-0EA5F4B63445}" type="datetimeFigureOut">
              <a:rPr lang="en-US" smtClean="0"/>
              <a:t>9/8/22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AAA749-EBAC-EB4A-9796-D28EF7BB8D12}" type="slidenum">
              <a:rPr lang="en-US" smtClean="0"/>
              <a:t>‹#›</a:t>
            </a:fld>
            <a:endParaRPr lang="en-US"/>
          </a:p>
        </p:txBody>
      </p:sp>
    </p:spTree>
    <p:extLst>
      <p:ext uri="{BB962C8B-B14F-4D97-AF65-F5344CB8AC3E}">
        <p14:creationId xmlns:p14="http://schemas.microsoft.com/office/powerpoint/2010/main" val="1349524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21</a:t>
            </a:fld>
            <a:endParaRPr lang="en-US" dirty="0"/>
          </a:p>
        </p:txBody>
      </p:sp>
    </p:spTree>
    <p:extLst>
      <p:ext uri="{BB962C8B-B14F-4D97-AF65-F5344CB8AC3E}">
        <p14:creationId xmlns:p14="http://schemas.microsoft.com/office/powerpoint/2010/main" val="4178262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22</a:t>
            </a:fld>
            <a:endParaRPr lang="en-US" dirty="0"/>
          </a:p>
        </p:txBody>
      </p:sp>
    </p:spTree>
    <p:extLst>
      <p:ext uri="{BB962C8B-B14F-4D97-AF65-F5344CB8AC3E}">
        <p14:creationId xmlns:p14="http://schemas.microsoft.com/office/powerpoint/2010/main" val="3132071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23</a:t>
            </a:fld>
            <a:endParaRPr lang="en-US" dirty="0"/>
          </a:p>
        </p:txBody>
      </p:sp>
    </p:spTree>
    <p:extLst>
      <p:ext uri="{BB962C8B-B14F-4D97-AF65-F5344CB8AC3E}">
        <p14:creationId xmlns:p14="http://schemas.microsoft.com/office/powerpoint/2010/main" val="58752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24</a:t>
            </a:fld>
            <a:endParaRPr lang="en-US" dirty="0"/>
          </a:p>
        </p:txBody>
      </p:sp>
    </p:spTree>
    <p:extLst>
      <p:ext uri="{BB962C8B-B14F-4D97-AF65-F5344CB8AC3E}">
        <p14:creationId xmlns:p14="http://schemas.microsoft.com/office/powerpoint/2010/main" val="937481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25</a:t>
            </a:fld>
            <a:endParaRPr lang="en-US" dirty="0"/>
          </a:p>
        </p:txBody>
      </p:sp>
    </p:spTree>
    <p:extLst>
      <p:ext uri="{BB962C8B-B14F-4D97-AF65-F5344CB8AC3E}">
        <p14:creationId xmlns:p14="http://schemas.microsoft.com/office/powerpoint/2010/main" val="1010460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44</a:t>
            </a:fld>
            <a:endParaRPr lang="en-US" dirty="0"/>
          </a:p>
        </p:txBody>
      </p:sp>
    </p:spTree>
    <p:extLst>
      <p:ext uri="{BB962C8B-B14F-4D97-AF65-F5344CB8AC3E}">
        <p14:creationId xmlns:p14="http://schemas.microsoft.com/office/powerpoint/2010/main" val="284478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45</a:t>
            </a:fld>
            <a:endParaRPr lang="en-US" dirty="0"/>
          </a:p>
        </p:txBody>
      </p:sp>
    </p:spTree>
    <p:extLst>
      <p:ext uri="{BB962C8B-B14F-4D97-AF65-F5344CB8AC3E}">
        <p14:creationId xmlns:p14="http://schemas.microsoft.com/office/powerpoint/2010/main" val="1485182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46</a:t>
            </a:fld>
            <a:endParaRPr lang="en-US" dirty="0"/>
          </a:p>
        </p:txBody>
      </p:sp>
    </p:spTree>
    <p:extLst>
      <p:ext uri="{BB962C8B-B14F-4D97-AF65-F5344CB8AC3E}">
        <p14:creationId xmlns:p14="http://schemas.microsoft.com/office/powerpoint/2010/main" val="3388003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8382D0-02C7-4C7C-BDFA-470E6AFB4C24}" type="slidenum">
              <a:rPr lang="en-US" smtClean="0"/>
              <a:t>59</a:t>
            </a:fld>
            <a:endParaRPr lang="en-US" dirty="0"/>
          </a:p>
        </p:txBody>
      </p:sp>
    </p:spTree>
    <p:extLst>
      <p:ext uri="{BB962C8B-B14F-4D97-AF65-F5344CB8AC3E}">
        <p14:creationId xmlns:p14="http://schemas.microsoft.com/office/powerpoint/2010/main" val="3030992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AE93BA6-42AE-CB46-B381-4097FC099B78}" type="datetimeFigureOut">
              <a:rPr lang="en-US" smtClean="0"/>
              <a:t>9/8/22</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2E1F9DB9-D602-4B44-BACF-1AC7000C333C}" type="slidenum">
              <a:rPr lang="en-US" smtClean="0"/>
              <a:t>‹#›</a:t>
            </a:fld>
            <a:endParaRPr lang="en-US"/>
          </a:p>
        </p:txBody>
      </p:sp>
    </p:spTree>
    <p:extLst>
      <p:ext uri="{BB962C8B-B14F-4D97-AF65-F5344CB8AC3E}">
        <p14:creationId xmlns:p14="http://schemas.microsoft.com/office/powerpoint/2010/main" val="2486504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E93BA6-42AE-CB46-B381-4097FC099B78}" type="datetimeFigureOut">
              <a:rPr lang="en-US" smtClean="0"/>
              <a:t>9/8/22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F9DB9-D602-4B44-BACF-1AC7000C333C}" type="slidenum">
              <a:rPr lang="en-US" smtClean="0"/>
              <a:t>‹#›</a:t>
            </a:fld>
            <a:endParaRPr lang="en-US"/>
          </a:p>
        </p:txBody>
      </p:sp>
    </p:spTree>
    <p:extLst>
      <p:ext uri="{BB962C8B-B14F-4D97-AF65-F5344CB8AC3E}">
        <p14:creationId xmlns:p14="http://schemas.microsoft.com/office/powerpoint/2010/main" val="3062929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AE93BA6-42AE-CB46-B381-4097FC099B78}" type="datetimeFigureOut">
              <a:rPr lang="en-US" smtClean="0"/>
              <a:t>9/8/22</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2E1F9DB9-D602-4B44-BACF-1AC7000C333C}" type="slidenum">
              <a:rPr lang="en-US" smtClean="0"/>
              <a:t>‹#›</a:t>
            </a:fld>
            <a:endParaRPr lang="en-US"/>
          </a:p>
        </p:txBody>
      </p:sp>
    </p:spTree>
    <p:extLst>
      <p:ext uri="{BB962C8B-B14F-4D97-AF65-F5344CB8AC3E}">
        <p14:creationId xmlns:p14="http://schemas.microsoft.com/office/powerpoint/2010/main" val="63215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180496"/>
            <a:ext cx="11029615" cy="367830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AE93BA6-42AE-CB46-B381-4097FC099B78}" type="datetimeFigureOut">
              <a:rPr lang="en-US" smtClean="0"/>
              <a:t>9/8/22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2E1F9DB9-D602-4B44-BACF-1AC7000C333C}" type="slidenum">
              <a:rPr lang="en-US" smtClean="0"/>
              <a:t>‹#›</a:t>
            </a:fld>
            <a:endParaRPr lang="en-US"/>
          </a:p>
        </p:txBody>
      </p:sp>
      <p:sp>
        <p:nvSpPr>
          <p:cNvPr id="9" name="Rectangle 8">
            <a:extLst>
              <a:ext uri="{FF2B5EF4-FFF2-40B4-BE49-F238E27FC236}">
                <a16:creationId xmlns:a16="http://schemas.microsoft.com/office/drawing/2014/main" id="{06CDB30D-C3B2-0E90-1BFB-2FCA2B6D69BA}"/>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D6F0AA9E-C848-FDFA-4AD1-A4247EAA8BBA}"/>
              </a:ext>
            </a:extLst>
          </p:cNvPr>
          <p:cNvSpPr>
            <a:spLocks noGrp="1"/>
          </p:cNvSpPr>
          <p:nvPr>
            <p:ph type="title"/>
          </p:nvPr>
        </p:nvSpPr>
        <p:spPr>
          <a:xfrm>
            <a:off x="581193"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2207140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AE93BA6-42AE-CB46-B381-4097FC099B78}" type="datetimeFigureOut">
              <a:rPr lang="en-US" smtClean="0"/>
              <a:t>9/8/22</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2E1F9DB9-D602-4B44-BACF-1AC7000C333C}" type="slidenum">
              <a:rPr lang="en-US" smtClean="0"/>
              <a:t>‹#›</a:t>
            </a:fld>
            <a:endParaRPr lang="en-US"/>
          </a:p>
        </p:txBody>
      </p:sp>
    </p:spTree>
    <p:extLst>
      <p:ext uri="{BB962C8B-B14F-4D97-AF65-F5344CB8AC3E}">
        <p14:creationId xmlns:p14="http://schemas.microsoft.com/office/powerpoint/2010/main" val="1447357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8417" y="2228003"/>
            <a:ext cx="5422392" cy="3633047"/>
          </a:xfrm>
        </p:spPr>
        <p:txBody>
          <a:bodyPr>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5AE93BA6-42AE-CB46-B381-4097FC099B78}" type="datetimeFigureOut">
              <a:rPr lang="en-US" smtClean="0"/>
              <a:t>9/8/22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F9DB9-D602-4B44-BACF-1AC7000C333C}" type="slidenum">
              <a:rPr lang="en-US" smtClean="0"/>
              <a:t>‹#›</a:t>
            </a:fld>
            <a:endParaRPr lang="en-US"/>
          </a:p>
        </p:txBody>
      </p:sp>
    </p:spTree>
    <p:extLst>
      <p:ext uri="{BB962C8B-B14F-4D97-AF65-F5344CB8AC3E}">
        <p14:creationId xmlns:p14="http://schemas.microsoft.com/office/powerpoint/2010/main" val="3661201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E93BA6-42AE-CB46-B381-4097FC099B78}" type="datetimeFigureOut">
              <a:rPr lang="en-US" smtClean="0"/>
              <a:t>9/8/22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1F9DB9-D602-4B44-BACF-1AC7000C333C}" type="slidenum">
              <a:rPr lang="en-US" smtClean="0"/>
              <a:t>‹#›</a:t>
            </a:fld>
            <a:endParaRPr lang="en-US"/>
          </a:p>
        </p:txBody>
      </p:sp>
    </p:spTree>
    <p:extLst>
      <p:ext uri="{BB962C8B-B14F-4D97-AF65-F5344CB8AC3E}">
        <p14:creationId xmlns:p14="http://schemas.microsoft.com/office/powerpoint/2010/main" val="2510149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AE93BA6-42AE-CB46-B381-4097FC099B78}" type="datetimeFigureOut">
              <a:rPr lang="en-US" smtClean="0"/>
              <a:t>9/8/22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1F9DB9-D602-4B44-BACF-1AC7000C333C}" type="slidenum">
              <a:rPr lang="en-US" smtClean="0"/>
              <a:t>‹#›</a:t>
            </a:fld>
            <a:endParaRPr lang="en-U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3220994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E93BA6-42AE-CB46-B381-4097FC099B78}" type="datetimeFigureOut">
              <a:rPr lang="en-US" smtClean="0"/>
              <a:t>9/8/22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1F9DB9-D602-4B44-BACF-1AC7000C333C}" type="slidenum">
              <a:rPr lang="en-US" smtClean="0"/>
              <a:t>‹#›</a:t>
            </a:fld>
            <a:endParaRPr lang="en-US"/>
          </a:p>
        </p:txBody>
      </p:sp>
    </p:spTree>
    <p:extLst>
      <p:ext uri="{BB962C8B-B14F-4D97-AF65-F5344CB8AC3E}">
        <p14:creationId xmlns:p14="http://schemas.microsoft.com/office/powerpoint/2010/main" val="967926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AE93BA6-42AE-CB46-B381-4097FC099B78}" type="datetimeFigureOut">
              <a:rPr lang="en-US" smtClean="0"/>
              <a:t>9/8/22</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2E1F9DB9-D602-4B44-BACF-1AC7000C333C}" type="slidenum">
              <a:rPr lang="en-US" smtClean="0"/>
              <a:t>‹#›</a:t>
            </a:fld>
            <a:endParaRPr lang="en-US"/>
          </a:p>
        </p:txBody>
      </p:sp>
    </p:spTree>
    <p:extLst>
      <p:ext uri="{BB962C8B-B14F-4D97-AF65-F5344CB8AC3E}">
        <p14:creationId xmlns:p14="http://schemas.microsoft.com/office/powerpoint/2010/main" val="4005242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E93BA6-42AE-CB46-B381-4097FC099B78}" type="datetimeFigureOut">
              <a:rPr lang="en-US" smtClean="0"/>
              <a:t>9/8/22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F9DB9-D602-4B44-BACF-1AC7000C333C}" type="slidenum">
              <a:rPr lang="en-US" smtClean="0"/>
              <a:t>‹#›</a:t>
            </a:fld>
            <a:endParaRPr lang="en-US"/>
          </a:p>
        </p:txBody>
      </p:sp>
    </p:spTree>
    <p:extLst>
      <p:ext uri="{BB962C8B-B14F-4D97-AF65-F5344CB8AC3E}">
        <p14:creationId xmlns:p14="http://schemas.microsoft.com/office/powerpoint/2010/main" val="2785364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t" anchorCtr="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AE93BA6-42AE-CB46-B381-4097FC099B78}" type="datetimeFigureOut">
              <a:rPr lang="en-US" smtClean="0"/>
              <a:t>9/8/22</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2E1F9DB9-D602-4B44-BACF-1AC7000C333C}"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852281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A1BA2DB-01AE-3E45-A801-90828AD1AB76}"/>
              </a:ext>
            </a:extLst>
          </p:cNvPr>
          <p:cNvSpPr>
            <a:spLocks noGrp="1"/>
          </p:cNvSpPr>
          <p:nvPr>
            <p:ph type="ctrTitle"/>
          </p:nvPr>
        </p:nvSpPr>
        <p:spPr/>
        <p:txBody>
          <a:bodyPr/>
          <a:lstStyle/>
          <a:p>
            <a:r>
              <a:rPr lang="en-US" dirty="0"/>
              <a:t>Gathering Data</a:t>
            </a:r>
          </a:p>
        </p:txBody>
      </p:sp>
      <p:sp>
        <p:nvSpPr>
          <p:cNvPr id="7" name="Subtitle 6">
            <a:extLst>
              <a:ext uri="{FF2B5EF4-FFF2-40B4-BE49-F238E27FC236}">
                <a16:creationId xmlns:a16="http://schemas.microsoft.com/office/drawing/2014/main" id="{8999096F-9F90-944E-A4EC-FD590817CBCA}"/>
              </a:ext>
            </a:extLst>
          </p:cNvPr>
          <p:cNvSpPr>
            <a:spLocks noGrp="1"/>
          </p:cNvSpPr>
          <p:nvPr>
            <p:ph type="subTitle" idx="1"/>
          </p:nvPr>
        </p:nvSpPr>
        <p:spPr/>
        <p:txBody>
          <a:bodyPr/>
          <a:lstStyle/>
          <a:p>
            <a:r>
              <a:rPr lang="en-US" dirty="0"/>
              <a:t>ST101 – Dr. Aric </a:t>
            </a:r>
            <a:r>
              <a:rPr lang="en-US" dirty="0" err="1"/>
              <a:t>LaBarr</a:t>
            </a:r>
            <a:endParaRPr lang="en-US" dirty="0"/>
          </a:p>
        </p:txBody>
      </p:sp>
    </p:spTree>
    <p:extLst>
      <p:ext uri="{BB962C8B-B14F-4D97-AF65-F5344CB8AC3E}">
        <p14:creationId xmlns:p14="http://schemas.microsoft.com/office/powerpoint/2010/main" val="1600624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F7DA12-227B-D400-FD62-6182E5744352}"/>
              </a:ext>
            </a:extLst>
          </p:cNvPr>
          <p:cNvSpPr>
            <a:spLocks noGrp="1"/>
          </p:cNvSpPr>
          <p:nvPr>
            <p:ph idx="1"/>
          </p:nvPr>
        </p:nvSpPr>
        <p:spPr/>
        <p:txBody>
          <a:bodyPr/>
          <a:lstStyle/>
          <a:p>
            <a:r>
              <a:rPr lang="en-US" dirty="0"/>
              <a:t>Do you see any problem here?</a:t>
            </a:r>
          </a:p>
          <a:p>
            <a:pPr lvl="1"/>
            <a:r>
              <a:rPr lang="en-US" dirty="0"/>
              <a:t>Professional basketball players are probably taller than most adults in the United States.</a:t>
            </a:r>
          </a:p>
          <a:p>
            <a:pPr lvl="1"/>
            <a:r>
              <a:rPr lang="en-US" dirty="0"/>
              <a:t>If their heights are taller, then our guess will be too tall!</a:t>
            </a:r>
          </a:p>
          <a:p>
            <a:pPr lvl="1"/>
            <a:r>
              <a:rPr lang="en-US" dirty="0"/>
              <a:t>Clothes will not be designed for common adults to wear which will lead to poor sales numbers and wasted resources on producing many clothes that not many people buy.</a:t>
            </a:r>
          </a:p>
          <a:p>
            <a:endParaRPr lang="en-US" dirty="0"/>
          </a:p>
        </p:txBody>
      </p:sp>
      <p:sp>
        <p:nvSpPr>
          <p:cNvPr id="3" name="Title 2">
            <a:extLst>
              <a:ext uri="{FF2B5EF4-FFF2-40B4-BE49-F238E27FC236}">
                <a16:creationId xmlns:a16="http://schemas.microsoft.com/office/drawing/2014/main" id="{69C1749A-B638-25C0-591F-A664FBE575D9}"/>
              </a:ext>
            </a:extLst>
          </p:cNvPr>
          <p:cNvSpPr>
            <a:spLocks noGrp="1"/>
          </p:cNvSpPr>
          <p:nvPr>
            <p:ph type="title"/>
          </p:nvPr>
        </p:nvSpPr>
        <p:spPr/>
        <p:txBody>
          <a:bodyPr/>
          <a:lstStyle/>
          <a:p>
            <a:r>
              <a:rPr lang="en-US" dirty="0"/>
              <a:t>Example – Height</a:t>
            </a:r>
          </a:p>
        </p:txBody>
      </p:sp>
    </p:spTree>
    <p:extLst>
      <p:ext uri="{BB962C8B-B14F-4D97-AF65-F5344CB8AC3E}">
        <p14:creationId xmlns:p14="http://schemas.microsoft.com/office/powerpoint/2010/main" val="184353523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738A87-D9EC-24F5-3458-5D838E4FB340}"/>
              </a:ext>
            </a:extLst>
          </p:cNvPr>
          <p:cNvSpPr>
            <a:spLocks noGrp="1"/>
          </p:cNvSpPr>
          <p:nvPr>
            <p:ph idx="1"/>
          </p:nvPr>
        </p:nvSpPr>
        <p:spPr/>
        <p:txBody>
          <a:bodyPr/>
          <a:lstStyle/>
          <a:p>
            <a:r>
              <a:rPr lang="en-US" dirty="0"/>
              <a:t>It is EXTREMELY hard to protect yourself and consider all these things by yourself.</a:t>
            </a:r>
          </a:p>
          <a:p>
            <a:r>
              <a:rPr lang="en-US" dirty="0"/>
              <a:t>ASK FOR HELP!</a:t>
            </a:r>
          </a:p>
          <a:p>
            <a:r>
              <a:rPr lang="en-US" dirty="0"/>
              <a:t>I always like to ask others who I know (especially if they have different perspectives and experiences than I do) to make sure I am not missing anything.</a:t>
            </a:r>
          </a:p>
        </p:txBody>
      </p:sp>
      <p:sp>
        <p:nvSpPr>
          <p:cNvPr id="3" name="Title 2">
            <a:extLst>
              <a:ext uri="{FF2B5EF4-FFF2-40B4-BE49-F238E27FC236}">
                <a16:creationId xmlns:a16="http://schemas.microsoft.com/office/drawing/2014/main" id="{CC72BA72-784D-3BE3-CE53-8EFF3499D22D}"/>
              </a:ext>
            </a:extLst>
          </p:cNvPr>
          <p:cNvSpPr>
            <a:spLocks noGrp="1"/>
          </p:cNvSpPr>
          <p:nvPr>
            <p:ph type="title"/>
          </p:nvPr>
        </p:nvSpPr>
        <p:spPr/>
        <p:txBody>
          <a:bodyPr/>
          <a:lstStyle/>
          <a:p>
            <a:r>
              <a:rPr lang="en-US" dirty="0"/>
              <a:t>Intuition – Overall </a:t>
            </a:r>
          </a:p>
        </p:txBody>
      </p:sp>
    </p:spTree>
    <p:extLst>
      <p:ext uri="{BB962C8B-B14F-4D97-AF65-F5344CB8AC3E}">
        <p14:creationId xmlns:p14="http://schemas.microsoft.com/office/powerpoint/2010/main" val="224740460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275286-7E5E-0875-133B-6C3476BE4567}"/>
              </a:ext>
            </a:extLst>
          </p:cNvPr>
          <p:cNvSpPr>
            <a:spLocks noGrp="1"/>
          </p:cNvSpPr>
          <p:nvPr>
            <p:ph idx="1"/>
          </p:nvPr>
        </p:nvSpPr>
        <p:spPr/>
        <p:txBody>
          <a:bodyPr/>
          <a:lstStyle/>
          <a:p>
            <a:r>
              <a:rPr lang="en-US" dirty="0"/>
              <a:t>Intuition and careful thought can protect you a lot of times when it comes to data gathering.</a:t>
            </a:r>
          </a:p>
          <a:p>
            <a:r>
              <a:rPr lang="en-US" dirty="0"/>
              <a:t>Use other people to help make sure you are considering all the things you need to.</a:t>
            </a:r>
          </a:p>
        </p:txBody>
      </p:sp>
      <p:sp>
        <p:nvSpPr>
          <p:cNvPr id="3" name="Title 2">
            <a:extLst>
              <a:ext uri="{FF2B5EF4-FFF2-40B4-BE49-F238E27FC236}">
                <a16:creationId xmlns:a16="http://schemas.microsoft.com/office/drawing/2014/main" id="{9BAEA3B2-42F7-3918-A72D-4C58C9F73551}"/>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2968274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F7DA12-227B-D400-FD62-6182E5744352}"/>
              </a:ext>
            </a:extLst>
          </p:cNvPr>
          <p:cNvSpPr>
            <a:spLocks noGrp="1"/>
          </p:cNvSpPr>
          <p:nvPr>
            <p:ph idx="1"/>
          </p:nvPr>
        </p:nvSpPr>
        <p:spPr/>
        <p:txBody>
          <a:bodyPr/>
          <a:lstStyle/>
          <a:p>
            <a:r>
              <a:rPr lang="en-US" dirty="0"/>
              <a:t>The data we made decisions from did not represent the people we wanted to serve!</a:t>
            </a:r>
          </a:p>
          <a:p>
            <a:r>
              <a:rPr lang="en-US" dirty="0"/>
              <a:t>The data wasn’t bad, just collected in a way that didn’t provide the insights we wanted.</a:t>
            </a:r>
          </a:p>
          <a:p>
            <a:r>
              <a:rPr lang="en-US" dirty="0"/>
              <a:t>How do we ensure we don’t make this mistake?</a:t>
            </a:r>
          </a:p>
          <a:p>
            <a:pPr lvl="1"/>
            <a:r>
              <a:rPr lang="en-US" dirty="0"/>
              <a:t>Samples and populations</a:t>
            </a:r>
          </a:p>
          <a:p>
            <a:pPr lvl="1"/>
            <a:r>
              <a:rPr lang="en-US" dirty="0"/>
              <a:t>Randomness</a:t>
            </a:r>
          </a:p>
          <a:p>
            <a:pPr lvl="1"/>
            <a:r>
              <a:rPr lang="en-US" dirty="0"/>
              <a:t>Good vs. bad sampling methods</a:t>
            </a:r>
          </a:p>
        </p:txBody>
      </p:sp>
      <p:sp>
        <p:nvSpPr>
          <p:cNvPr id="3" name="Title 2">
            <a:extLst>
              <a:ext uri="{FF2B5EF4-FFF2-40B4-BE49-F238E27FC236}">
                <a16:creationId xmlns:a16="http://schemas.microsoft.com/office/drawing/2014/main" id="{69C1749A-B638-25C0-591F-A664FBE575D9}"/>
              </a:ext>
            </a:extLst>
          </p:cNvPr>
          <p:cNvSpPr>
            <a:spLocks noGrp="1"/>
          </p:cNvSpPr>
          <p:nvPr>
            <p:ph type="title"/>
          </p:nvPr>
        </p:nvSpPr>
        <p:spPr/>
        <p:txBody>
          <a:bodyPr/>
          <a:lstStyle/>
          <a:p>
            <a:r>
              <a:rPr lang="en-US" dirty="0"/>
              <a:t>Example – Height</a:t>
            </a:r>
          </a:p>
        </p:txBody>
      </p:sp>
    </p:spTree>
    <p:extLst>
      <p:ext uri="{BB962C8B-B14F-4D97-AF65-F5344CB8AC3E}">
        <p14:creationId xmlns:p14="http://schemas.microsoft.com/office/powerpoint/2010/main" val="693019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370AD7-1510-0414-22FB-41F36D5ADF6D}"/>
              </a:ext>
            </a:extLst>
          </p:cNvPr>
          <p:cNvSpPr>
            <a:spLocks noGrp="1"/>
          </p:cNvSpPr>
          <p:nvPr>
            <p:ph idx="1"/>
          </p:nvPr>
        </p:nvSpPr>
        <p:spPr/>
        <p:txBody>
          <a:bodyPr/>
          <a:lstStyle/>
          <a:p>
            <a:r>
              <a:rPr lang="en-US" dirty="0"/>
              <a:t>Data gathered without thinking ahead of time leaves itself open for problems later.</a:t>
            </a:r>
          </a:p>
          <a:p>
            <a:r>
              <a:rPr lang="en-US" dirty="0"/>
              <a:t>If data represents the things we are interested in, it can provide insights.</a:t>
            </a:r>
          </a:p>
          <a:p>
            <a:r>
              <a:rPr lang="en-US" dirty="0"/>
              <a:t>If data doesn’t</a:t>
            </a:r>
            <a:r>
              <a:rPr lang="en-US" b="1" dirty="0"/>
              <a:t> </a:t>
            </a:r>
            <a:r>
              <a:rPr lang="en-US" dirty="0"/>
              <a:t>represent the things we are interested in, it can provide misleading results and lead to incorrect decisions.</a:t>
            </a:r>
          </a:p>
          <a:p>
            <a:endParaRPr lang="en-US" dirty="0"/>
          </a:p>
        </p:txBody>
      </p:sp>
      <p:sp>
        <p:nvSpPr>
          <p:cNvPr id="3" name="Title 2">
            <a:extLst>
              <a:ext uri="{FF2B5EF4-FFF2-40B4-BE49-F238E27FC236}">
                <a16:creationId xmlns:a16="http://schemas.microsoft.com/office/drawing/2014/main" id="{F15136EA-9EEF-C904-A1D7-2E52BB4E9553}"/>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2070308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40E10-D5AA-D54F-8F90-4D3DC8440F17}"/>
              </a:ext>
            </a:extLst>
          </p:cNvPr>
          <p:cNvSpPr>
            <a:spLocks noGrp="1"/>
          </p:cNvSpPr>
          <p:nvPr>
            <p:ph type="title"/>
          </p:nvPr>
        </p:nvSpPr>
        <p:spPr/>
        <p:txBody>
          <a:bodyPr/>
          <a:lstStyle/>
          <a:p>
            <a:r>
              <a:rPr lang="en-US" dirty="0"/>
              <a:t>Samples and Populations</a:t>
            </a:r>
          </a:p>
        </p:txBody>
      </p:sp>
      <p:sp>
        <p:nvSpPr>
          <p:cNvPr id="3" name="Text Placeholder 2">
            <a:extLst>
              <a:ext uri="{FF2B5EF4-FFF2-40B4-BE49-F238E27FC236}">
                <a16:creationId xmlns:a16="http://schemas.microsoft.com/office/drawing/2014/main" id="{E5A62C4E-C119-A14D-A260-93672A9D1AE5}"/>
              </a:ext>
            </a:extLst>
          </p:cNvPr>
          <p:cNvSpPr>
            <a:spLocks noGrp="1"/>
          </p:cNvSpPr>
          <p:nvPr>
            <p:ph type="body" idx="1"/>
          </p:nvPr>
        </p:nvSpPr>
        <p:spPr/>
        <p:txBody>
          <a:bodyPr/>
          <a:lstStyle/>
          <a:p>
            <a:r>
              <a:rPr lang="en-US" dirty="0"/>
              <a:t>Gathering Data</a:t>
            </a:r>
          </a:p>
        </p:txBody>
      </p:sp>
    </p:spTree>
    <p:extLst>
      <p:ext uri="{BB962C8B-B14F-4D97-AF65-F5344CB8AC3E}">
        <p14:creationId xmlns:p14="http://schemas.microsoft.com/office/powerpoint/2010/main" val="4163390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B91C02-681A-F9EF-10BD-0942FCEAA8C7}"/>
              </a:ext>
            </a:extLst>
          </p:cNvPr>
          <p:cNvSpPr>
            <a:spLocks noGrp="1"/>
          </p:cNvSpPr>
          <p:nvPr>
            <p:ph idx="1"/>
          </p:nvPr>
        </p:nvSpPr>
        <p:spPr/>
        <p:txBody>
          <a:bodyPr/>
          <a:lstStyle/>
          <a:p>
            <a:r>
              <a:rPr lang="en-US" dirty="0"/>
              <a:t>Before we start gathering data, it is good for us to know who or what we are interested in gathering information about.</a:t>
            </a:r>
          </a:p>
          <a:p>
            <a:r>
              <a:rPr lang="en-US" dirty="0"/>
              <a:t>Should also consider what we want to know about this group we are interested in.</a:t>
            </a:r>
          </a:p>
        </p:txBody>
      </p:sp>
      <p:sp>
        <p:nvSpPr>
          <p:cNvPr id="3" name="Title 2">
            <a:extLst>
              <a:ext uri="{FF2B5EF4-FFF2-40B4-BE49-F238E27FC236}">
                <a16:creationId xmlns:a16="http://schemas.microsoft.com/office/drawing/2014/main" id="{2635FD47-8862-03C1-608B-46A081696090}"/>
              </a:ext>
            </a:extLst>
          </p:cNvPr>
          <p:cNvSpPr>
            <a:spLocks noGrp="1"/>
          </p:cNvSpPr>
          <p:nvPr>
            <p:ph type="title"/>
          </p:nvPr>
        </p:nvSpPr>
        <p:spPr/>
        <p:txBody>
          <a:bodyPr/>
          <a:lstStyle/>
          <a:p>
            <a:r>
              <a:rPr lang="en-US" dirty="0"/>
              <a:t>Gathering Data</a:t>
            </a:r>
          </a:p>
        </p:txBody>
      </p:sp>
    </p:spTree>
    <p:extLst>
      <p:ext uri="{BB962C8B-B14F-4D97-AF65-F5344CB8AC3E}">
        <p14:creationId xmlns:p14="http://schemas.microsoft.com/office/powerpoint/2010/main" val="3082718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75D557-A65E-41CF-7B68-9CF66F441E7F}"/>
              </a:ext>
            </a:extLst>
          </p:cNvPr>
          <p:cNvSpPr>
            <a:spLocks noGrp="1"/>
          </p:cNvSpPr>
          <p:nvPr>
            <p:ph idx="1"/>
          </p:nvPr>
        </p:nvSpPr>
        <p:spPr/>
        <p:txBody>
          <a:bodyPr/>
          <a:lstStyle/>
          <a:p>
            <a:r>
              <a:rPr lang="en-US" b="1" dirty="0"/>
              <a:t>Population </a:t>
            </a:r>
            <a:r>
              <a:rPr lang="en-US" dirty="0"/>
              <a:t>– s</a:t>
            </a:r>
            <a:r>
              <a:rPr lang="en-US" sz="2400" dirty="0"/>
              <a:t>et of all objects/individuals of interest.</a:t>
            </a:r>
          </a:p>
          <a:p>
            <a:r>
              <a:rPr lang="en-US" dirty="0"/>
              <a:t>Usually too large to obtain information from entire population.</a:t>
            </a:r>
          </a:p>
          <a:p>
            <a:r>
              <a:rPr lang="en-US" dirty="0"/>
              <a:t>Example:</a:t>
            </a:r>
          </a:p>
          <a:p>
            <a:pPr lvl="1"/>
            <a:r>
              <a:rPr lang="en-US" dirty="0"/>
              <a:t>Want to know average height of </a:t>
            </a:r>
            <a:r>
              <a:rPr lang="en-US" b="1" dirty="0"/>
              <a:t>adults in the United States</a:t>
            </a:r>
            <a:r>
              <a:rPr lang="en-US" dirty="0"/>
              <a:t>.</a:t>
            </a:r>
          </a:p>
          <a:p>
            <a:pPr lvl="1"/>
            <a:r>
              <a:rPr lang="en-US" dirty="0"/>
              <a:t>Impossible to actually get information from all adults in United States.</a:t>
            </a:r>
          </a:p>
          <a:p>
            <a:endParaRPr lang="en-US" dirty="0"/>
          </a:p>
        </p:txBody>
      </p:sp>
      <p:sp>
        <p:nvSpPr>
          <p:cNvPr id="3" name="Title 2">
            <a:extLst>
              <a:ext uri="{FF2B5EF4-FFF2-40B4-BE49-F238E27FC236}">
                <a16:creationId xmlns:a16="http://schemas.microsoft.com/office/drawing/2014/main" id="{C35E30B1-771F-035D-B7EC-6FE870AF8437}"/>
              </a:ext>
            </a:extLst>
          </p:cNvPr>
          <p:cNvSpPr>
            <a:spLocks noGrp="1"/>
          </p:cNvSpPr>
          <p:nvPr>
            <p:ph type="title"/>
          </p:nvPr>
        </p:nvSpPr>
        <p:spPr/>
        <p:txBody>
          <a:bodyPr/>
          <a:lstStyle/>
          <a:p>
            <a:r>
              <a:rPr lang="en-US" dirty="0"/>
              <a:t>Population</a:t>
            </a:r>
          </a:p>
        </p:txBody>
      </p:sp>
    </p:spTree>
    <p:extLst>
      <p:ext uri="{BB962C8B-B14F-4D97-AF65-F5344CB8AC3E}">
        <p14:creationId xmlns:p14="http://schemas.microsoft.com/office/powerpoint/2010/main" val="124216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75D557-A65E-41CF-7B68-9CF66F441E7F}"/>
              </a:ext>
            </a:extLst>
          </p:cNvPr>
          <p:cNvSpPr>
            <a:spLocks noGrp="1"/>
          </p:cNvSpPr>
          <p:nvPr>
            <p:ph idx="1"/>
          </p:nvPr>
        </p:nvSpPr>
        <p:spPr/>
        <p:txBody>
          <a:bodyPr/>
          <a:lstStyle/>
          <a:p>
            <a:r>
              <a:rPr lang="en-US" b="1" dirty="0"/>
              <a:t>Population </a:t>
            </a:r>
            <a:r>
              <a:rPr lang="en-US" dirty="0"/>
              <a:t>– s</a:t>
            </a:r>
            <a:r>
              <a:rPr lang="en-US" sz="2400" dirty="0"/>
              <a:t>et of all objects/individuals of interest.</a:t>
            </a:r>
          </a:p>
          <a:p>
            <a:r>
              <a:rPr lang="en-US" dirty="0"/>
              <a:t>Usually too large to obtain information from entire population.</a:t>
            </a:r>
          </a:p>
          <a:p>
            <a:r>
              <a:rPr lang="en-US" dirty="0"/>
              <a:t>Example:</a:t>
            </a:r>
          </a:p>
          <a:p>
            <a:pPr lvl="1"/>
            <a:r>
              <a:rPr lang="en-US" dirty="0"/>
              <a:t>Want to know average height of </a:t>
            </a:r>
            <a:r>
              <a:rPr lang="en-US" b="1" dirty="0"/>
              <a:t>adults in the United States</a:t>
            </a:r>
            <a:r>
              <a:rPr lang="en-US" dirty="0"/>
              <a:t>.</a:t>
            </a:r>
          </a:p>
          <a:p>
            <a:pPr lvl="1"/>
            <a:r>
              <a:rPr lang="en-US" dirty="0"/>
              <a:t>Impossible to actually get information from all adults in United States.</a:t>
            </a:r>
          </a:p>
          <a:p>
            <a:endParaRPr lang="en-US" dirty="0"/>
          </a:p>
          <a:p>
            <a:r>
              <a:rPr lang="en-US" dirty="0"/>
              <a:t>Obtaining information from the whole population is called a </a:t>
            </a:r>
            <a:r>
              <a:rPr lang="en-US" b="1" dirty="0"/>
              <a:t>census</a:t>
            </a:r>
            <a:r>
              <a:rPr lang="en-US" dirty="0"/>
              <a:t>.</a:t>
            </a:r>
          </a:p>
          <a:p>
            <a:endParaRPr lang="en-US" dirty="0"/>
          </a:p>
        </p:txBody>
      </p:sp>
      <p:sp>
        <p:nvSpPr>
          <p:cNvPr id="3" name="Title 2">
            <a:extLst>
              <a:ext uri="{FF2B5EF4-FFF2-40B4-BE49-F238E27FC236}">
                <a16:creationId xmlns:a16="http://schemas.microsoft.com/office/drawing/2014/main" id="{C35E30B1-771F-035D-B7EC-6FE870AF8437}"/>
              </a:ext>
            </a:extLst>
          </p:cNvPr>
          <p:cNvSpPr>
            <a:spLocks noGrp="1"/>
          </p:cNvSpPr>
          <p:nvPr>
            <p:ph type="title"/>
          </p:nvPr>
        </p:nvSpPr>
        <p:spPr/>
        <p:txBody>
          <a:bodyPr/>
          <a:lstStyle/>
          <a:p>
            <a:r>
              <a:rPr lang="en-US" dirty="0"/>
              <a:t>Population</a:t>
            </a:r>
          </a:p>
        </p:txBody>
      </p:sp>
    </p:spTree>
    <p:extLst>
      <p:ext uri="{BB962C8B-B14F-4D97-AF65-F5344CB8AC3E}">
        <p14:creationId xmlns:p14="http://schemas.microsoft.com/office/powerpoint/2010/main" val="3291714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75D557-A65E-41CF-7B68-9CF66F441E7F}"/>
              </a:ext>
            </a:extLst>
          </p:cNvPr>
          <p:cNvSpPr>
            <a:spLocks noGrp="1"/>
          </p:cNvSpPr>
          <p:nvPr>
            <p:ph idx="1"/>
          </p:nvPr>
        </p:nvSpPr>
        <p:spPr>
          <a:xfrm>
            <a:off x="581192" y="2180496"/>
            <a:ext cx="11029615" cy="4552813"/>
          </a:xfrm>
        </p:spPr>
        <p:txBody>
          <a:bodyPr/>
          <a:lstStyle/>
          <a:p>
            <a:r>
              <a:rPr lang="en-US" b="1" dirty="0"/>
              <a:t>Population </a:t>
            </a:r>
            <a:r>
              <a:rPr lang="en-US" dirty="0"/>
              <a:t>– s</a:t>
            </a:r>
            <a:r>
              <a:rPr lang="en-US" sz="2400" dirty="0"/>
              <a:t>et of all objects/individuals of interest.</a:t>
            </a:r>
          </a:p>
          <a:p>
            <a:r>
              <a:rPr lang="en-US" dirty="0"/>
              <a:t>Example:</a:t>
            </a:r>
          </a:p>
          <a:p>
            <a:pPr lvl="1"/>
            <a:r>
              <a:rPr lang="en-US" dirty="0"/>
              <a:t>Want to know average height of adults in the United States.</a:t>
            </a:r>
          </a:p>
          <a:p>
            <a:endParaRPr lang="en-US" dirty="0"/>
          </a:p>
          <a:p>
            <a:r>
              <a:rPr lang="en-US" dirty="0"/>
              <a:t>Must pay attention to </a:t>
            </a:r>
            <a:r>
              <a:rPr lang="en-US" b="1" dirty="0"/>
              <a:t>details</a:t>
            </a:r>
            <a:r>
              <a:rPr lang="en-US" dirty="0"/>
              <a:t> of the population.</a:t>
            </a:r>
          </a:p>
          <a:p>
            <a:pPr lvl="1"/>
            <a:r>
              <a:rPr lang="en-US" dirty="0"/>
              <a:t>What do you consider an adult?</a:t>
            </a:r>
          </a:p>
          <a:p>
            <a:pPr lvl="1"/>
            <a:r>
              <a:rPr lang="en-US" dirty="0"/>
              <a:t>If this is for marketing a new clothing line, do you want ALL adults? Adults of certain age range? Business or casual? Certain region of the country?</a:t>
            </a:r>
          </a:p>
          <a:p>
            <a:pPr lvl="1"/>
            <a:r>
              <a:rPr lang="en-US" dirty="0"/>
              <a:t>Lots of problems with sampling comes from not fully defining the population.</a:t>
            </a:r>
          </a:p>
        </p:txBody>
      </p:sp>
      <p:sp>
        <p:nvSpPr>
          <p:cNvPr id="3" name="Title 2">
            <a:extLst>
              <a:ext uri="{FF2B5EF4-FFF2-40B4-BE49-F238E27FC236}">
                <a16:creationId xmlns:a16="http://schemas.microsoft.com/office/drawing/2014/main" id="{C35E30B1-771F-035D-B7EC-6FE870AF8437}"/>
              </a:ext>
            </a:extLst>
          </p:cNvPr>
          <p:cNvSpPr>
            <a:spLocks noGrp="1"/>
          </p:cNvSpPr>
          <p:nvPr>
            <p:ph type="title"/>
          </p:nvPr>
        </p:nvSpPr>
        <p:spPr/>
        <p:txBody>
          <a:bodyPr/>
          <a:lstStyle/>
          <a:p>
            <a:r>
              <a:rPr lang="en-US" dirty="0"/>
              <a:t>Population DETAILS</a:t>
            </a:r>
          </a:p>
        </p:txBody>
      </p:sp>
    </p:spTree>
    <p:extLst>
      <p:ext uri="{BB962C8B-B14F-4D97-AF65-F5344CB8AC3E}">
        <p14:creationId xmlns:p14="http://schemas.microsoft.com/office/powerpoint/2010/main" val="2711008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75D557-A65E-41CF-7B68-9CF66F441E7F}"/>
              </a:ext>
            </a:extLst>
          </p:cNvPr>
          <p:cNvSpPr>
            <a:spLocks noGrp="1"/>
          </p:cNvSpPr>
          <p:nvPr>
            <p:ph idx="1"/>
          </p:nvPr>
        </p:nvSpPr>
        <p:spPr>
          <a:xfrm>
            <a:off x="581192" y="2180496"/>
            <a:ext cx="11029615" cy="4552813"/>
          </a:xfrm>
        </p:spPr>
        <p:txBody>
          <a:bodyPr/>
          <a:lstStyle/>
          <a:p>
            <a:r>
              <a:rPr lang="en-US" dirty="0"/>
              <a:t>Population</a:t>
            </a:r>
            <a:r>
              <a:rPr lang="en-US" b="1" dirty="0"/>
              <a:t> </a:t>
            </a:r>
            <a:r>
              <a:rPr lang="en-US" dirty="0"/>
              <a:t>– s</a:t>
            </a:r>
            <a:r>
              <a:rPr lang="en-US" sz="2400" dirty="0"/>
              <a:t>et of all objects/individuals of interest.</a:t>
            </a:r>
          </a:p>
          <a:p>
            <a:r>
              <a:rPr lang="en-US" dirty="0"/>
              <a:t>Example:</a:t>
            </a:r>
          </a:p>
          <a:p>
            <a:pPr lvl="1"/>
            <a:r>
              <a:rPr lang="en-US" dirty="0"/>
              <a:t>Want to know </a:t>
            </a:r>
            <a:r>
              <a:rPr lang="en-US" b="1" dirty="0"/>
              <a:t>average height </a:t>
            </a:r>
            <a:r>
              <a:rPr lang="en-US" dirty="0"/>
              <a:t>of adults in the United States.</a:t>
            </a:r>
          </a:p>
          <a:p>
            <a:endParaRPr lang="en-US" dirty="0"/>
          </a:p>
          <a:p>
            <a:r>
              <a:rPr lang="en-US" b="1" dirty="0"/>
              <a:t>Parameter</a:t>
            </a:r>
            <a:r>
              <a:rPr lang="en-US" dirty="0"/>
              <a:t> – m</a:t>
            </a:r>
            <a:r>
              <a:rPr lang="en-US" sz="2400" dirty="0"/>
              <a:t>easures computed from a population.</a:t>
            </a:r>
            <a:endParaRPr lang="en-US" dirty="0"/>
          </a:p>
          <a:p>
            <a:endParaRPr lang="en-US" dirty="0"/>
          </a:p>
        </p:txBody>
      </p:sp>
      <p:sp>
        <p:nvSpPr>
          <p:cNvPr id="3" name="Title 2">
            <a:extLst>
              <a:ext uri="{FF2B5EF4-FFF2-40B4-BE49-F238E27FC236}">
                <a16:creationId xmlns:a16="http://schemas.microsoft.com/office/drawing/2014/main" id="{C35E30B1-771F-035D-B7EC-6FE870AF8437}"/>
              </a:ext>
            </a:extLst>
          </p:cNvPr>
          <p:cNvSpPr>
            <a:spLocks noGrp="1"/>
          </p:cNvSpPr>
          <p:nvPr>
            <p:ph type="title"/>
          </p:nvPr>
        </p:nvSpPr>
        <p:spPr/>
        <p:txBody>
          <a:bodyPr/>
          <a:lstStyle/>
          <a:p>
            <a:r>
              <a:rPr lang="en-US" dirty="0"/>
              <a:t>Population Parameter</a:t>
            </a:r>
          </a:p>
        </p:txBody>
      </p:sp>
    </p:spTree>
    <p:extLst>
      <p:ext uri="{BB962C8B-B14F-4D97-AF65-F5344CB8AC3E}">
        <p14:creationId xmlns:p14="http://schemas.microsoft.com/office/powerpoint/2010/main" val="1603372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6D18249-AB08-C683-24F1-C39A3078EA9A}"/>
              </a:ext>
            </a:extLst>
          </p:cNvPr>
          <p:cNvSpPr>
            <a:spLocks noGrp="1"/>
          </p:cNvSpPr>
          <p:nvPr>
            <p:ph idx="1"/>
          </p:nvPr>
        </p:nvSpPr>
        <p:spPr/>
        <p:txBody>
          <a:bodyPr/>
          <a:lstStyle/>
          <a:p>
            <a:r>
              <a:rPr lang="en-US" b="1" dirty="0"/>
              <a:t>Sample</a:t>
            </a:r>
            <a:r>
              <a:rPr lang="en-US" dirty="0"/>
              <a:t> – subset of the population that information is actually obtained.</a:t>
            </a:r>
          </a:p>
          <a:p>
            <a:pPr lvl="1"/>
            <a:r>
              <a:rPr lang="en-US" dirty="0"/>
              <a:t>Should represent the population well.</a:t>
            </a:r>
          </a:p>
          <a:p>
            <a:endParaRPr lang="en-US" b="1" dirty="0"/>
          </a:p>
          <a:p>
            <a:r>
              <a:rPr lang="en-US" b="1" dirty="0"/>
              <a:t>Sampling frame </a:t>
            </a:r>
            <a:r>
              <a:rPr lang="en-US" dirty="0"/>
              <a:t>– actual list from which the sample is taken.</a:t>
            </a:r>
          </a:p>
          <a:p>
            <a:pPr lvl="1"/>
            <a:r>
              <a:rPr lang="en-US" dirty="0"/>
              <a:t>May not equal the population.</a:t>
            </a:r>
          </a:p>
        </p:txBody>
      </p:sp>
      <p:sp>
        <p:nvSpPr>
          <p:cNvPr id="3" name="Title 2">
            <a:extLst>
              <a:ext uri="{FF2B5EF4-FFF2-40B4-BE49-F238E27FC236}">
                <a16:creationId xmlns:a16="http://schemas.microsoft.com/office/drawing/2014/main" id="{43FC8E6B-50E8-82F3-3E3F-177878A2A911}"/>
              </a:ext>
            </a:extLst>
          </p:cNvPr>
          <p:cNvSpPr>
            <a:spLocks noGrp="1"/>
          </p:cNvSpPr>
          <p:nvPr>
            <p:ph type="title"/>
          </p:nvPr>
        </p:nvSpPr>
        <p:spPr/>
        <p:txBody>
          <a:bodyPr/>
          <a:lstStyle/>
          <a:p>
            <a:r>
              <a:rPr lang="en-US" dirty="0"/>
              <a:t>Sample</a:t>
            </a:r>
          </a:p>
        </p:txBody>
      </p:sp>
    </p:spTree>
    <p:extLst>
      <p:ext uri="{BB962C8B-B14F-4D97-AF65-F5344CB8AC3E}">
        <p14:creationId xmlns:p14="http://schemas.microsoft.com/office/powerpoint/2010/main" val="1879628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94F733-0AA1-39F1-06D0-5931C5B7A5D1}"/>
              </a:ext>
            </a:extLst>
          </p:cNvPr>
          <p:cNvSpPr>
            <a:spLocks noGrp="1"/>
          </p:cNvSpPr>
          <p:nvPr>
            <p:ph type="title"/>
          </p:nvPr>
        </p:nvSpPr>
        <p:spPr/>
        <p:txBody>
          <a:bodyPr/>
          <a:lstStyle/>
          <a:p>
            <a:r>
              <a:rPr lang="en-US" dirty="0"/>
              <a:t>Gathering Data</a:t>
            </a:r>
          </a:p>
        </p:txBody>
      </p:sp>
      <p:sp>
        <p:nvSpPr>
          <p:cNvPr id="3" name="Content Placeholder 2">
            <a:extLst>
              <a:ext uri="{FF2B5EF4-FFF2-40B4-BE49-F238E27FC236}">
                <a16:creationId xmlns:a16="http://schemas.microsoft.com/office/drawing/2014/main" id="{D6E60D7D-E3AA-2571-E8A6-C0605C08BCB4}"/>
              </a:ext>
            </a:extLst>
          </p:cNvPr>
          <p:cNvSpPr>
            <a:spLocks noGrp="1"/>
          </p:cNvSpPr>
          <p:nvPr>
            <p:ph sz="half" idx="1"/>
          </p:nvPr>
        </p:nvSpPr>
        <p:spPr>
          <a:xfrm>
            <a:off x="581193" y="2228003"/>
            <a:ext cx="5422733" cy="3633047"/>
          </a:xfrm>
        </p:spPr>
        <p:txBody>
          <a:bodyPr/>
          <a:lstStyle/>
          <a:p>
            <a:r>
              <a:rPr lang="en-US" dirty="0"/>
              <a:t>Data is everywhere.</a:t>
            </a:r>
          </a:p>
          <a:p>
            <a:r>
              <a:rPr lang="en-US" dirty="0"/>
              <a:t>With all this data being gathered and stored, we need to understand good practices of gathering data.</a:t>
            </a:r>
          </a:p>
          <a:p>
            <a:r>
              <a:rPr lang="en-US" dirty="0"/>
              <a:t>Data gathered without thinking ahead of time leaves itself open for problems later.</a:t>
            </a:r>
          </a:p>
        </p:txBody>
      </p:sp>
      <p:graphicFrame>
        <p:nvGraphicFramePr>
          <p:cNvPr id="6" name="Content Placeholder 5">
            <a:extLst>
              <a:ext uri="{FF2B5EF4-FFF2-40B4-BE49-F238E27FC236}">
                <a16:creationId xmlns:a16="http://schemas.microsoft.com/office/drawing/2014/main" id="{ECAF8651-79D4-02E6-53EE-164B58F111BB}"/>
              </a:ext>
            </a:extLst>
          </p:cNvPr>
          <p:cNvGraphicFramePr>
            <a:graphicFrameLocks noGrp="1"/>
          </p:cNvGraphicFramePr>
          <p:nvPr>
            <p:ph sz="half" idx="2"/>
          </p:nvPr>
        </p:nvGraphicFramePr>
        <p:xfrm>
          <a:off x="6188075" y="2227263"/>
          <a:ext cx="5422900" cy="363378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4AE40875-D1EC-A3C7-1058-2099FBFDCDFE}"/>
              </a:ext>
            </a:extLst>
          </p:cNvPr>
          <p:cNvSpPr txBox="1"/>
          <p:nvPr/>
        </p:nvSpPr>
        <p:spPr>
          <a:xfrm>
            <a:off x="8374447" y="5974453"/>
            <a:ext cx="1919115" cy="307777"/>
          </a:xfrm>
          <a:prstGeom prst="rect">
            <a:avLst/>
          </a:prstGeom>
          <a:noFill/>
        </p:spPr>
        <p:txBody>
          <a:bodyPr wrap="none" rtlCol="0">
            <a:spAutoFit/>
          </a:bodyPr>
          <a:lstStyle/>
          <a:p>
            <a:r>
              <a:rPr lang="en-US" sz="1400" dirty="0">
                <a:solidFill>
                  <a:schemeClr val="tx1">
                    <a:lumMod val="75000"/>
                    <a:lumOff val="25000"/>
                  </a:schemeClr>
                </a:solidFill>
              </a:rPr>
              <a:t>*IDC </a:t>
            </a:r>
            <a:r>
              <a:rPr lang="en-US" sz="1400" i="1" dirty="0">
                <a:solidFill>
                  <a:schemeClr val="tx1">
                    <a:lumMod val="75000"/>
                    <a:lumOff val="25000"/>
                  </a:schemeClr>
                </a:solidFill>
              </a:rPr>
              <a:t>Digital Universe </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42207397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6D18249-AB08-C683-24F1-C39A3078EA9A}"/>
              </a:ext>
            </a:extLst>
          </p:cNvPr>
          <p:cNvSpPr>
            <a:spLocks noGrp="1"/>
          </p:cNvSpPr>
          <p:nvPr>
            <p:ph idx="1"/>
          </p:nvPr>
        </p:nvSpPr>
        <p:spPr/>
        <p:txBody>
          <a:bodyPr/>
          <a:lstStyle/>
          <a:p>
            <a:r>
              <a:rPr lang="en-US" dirty="0"/>
              <a:t>Sample – subset of the population that information is actually obtained.</a:t>
            </a:r>
          </a:p>
          <a:p>
            <a:pPr lvl="1"/>
            <a:r>
              <a:rPr lang="en-US" dirty="0"/>
              <a:t>Should represent the population well.</a:t>
            </a:r>
          </a:p>
          <a:p>
            <a:endParaRPr lang="en-US" b="1" dirty="0"/>
          </a:p>
          <a:p>
            <a:r>
              <a:rPr lang="en-US" b="1" dirty="0"/>
              <a:t>Statistic </a:t>
            </a:r>
            <a:r>
              <a:rPr lang="en-US" dirty="0"/>
              <a:t>– measures computed from a sample.</a:t>
            </a:r>
          </a:p>
          <a:p>
            <a:r>
              <a:rPr lang="en-US" dirty="0"/>
              <a:t>Sample statistics is the </a:t>
            </a:r>
            <a:r>
              <a:rPr lang="en-US" b="1" dirty="0"/>
              <a:t>point estimate</a:t>
            </a:r>
            <a:r>
              <a:rPr lang="en-US" dirty="0"/>
              <a:t> of the population parameter.</a:t>
            </a:r>
          </a:p>
          <a:p>
            <a:pPr lvl="1"/>
            <a:r>
              <a:rPr lang="en-US" dirty="0"/>
              <a:t>Point estimate is a single number estimate of an unknown parameter.</a:t>
            </a:r>
          </a:p>
        </p:txBody>
      </p:sp>
      <p:sp>
        <p:nvSpPr>
          <p:cNvPr id="3" name="Title 2">
            <a:extLst>
              <a:ext uri="{FF2B5EF4-FFF2-40B4-BE49-F238E27FC236}">
                <a16:creationId xmlns:a16="http://schemas.microsoft.com/office/drawing/2014/main" id="{43FC8E6B-50E8-82F3-3E3F-177878A2A911}"/>
              </a:ext>
            </a:extLst>
          </p:cNvPr>
          <p:cNvSpPr>
            <a:spLocks noGrp="1"/>
          </p:cNvSpPr>
          <p:nvPr>
            <p:ph type="title"/>
          </p:nvPr>
        </p:nvSpPr>
        <p:spPr/>
        <p:txBody>
          <a:bodyPr/>
          <a:lstStyle/>
          <a:p>
            <a:r>
              <a:rPr lang="en-US" dirty="0"/>
              <a:t>Sample Statistic</a:t>
            </a:r>
          </a:p>
        </p:txBody>
      </p:sp>
    </p:spTree>
    <p:extLst>
      <p:ext uri="{BB962C8B-B14F-4D97-AF65-F5344CB8AC3E}">
        <p14:creationId xmlns:p14="http://schemas.microsoft.com/office/powerpoint/2010/main" val="2070725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 It All Together</a:t>
            </a:r>
          </a:p>
        </p:txBody>
      </p:sp>
      <p:sp>
        <p:nvSpPr>
          <p:cNvPr id="5" name="TextBox 4"/>
          <p:cNvSpPr txBox="1"/>
          <p:nvPr/>
        </p:nvSpPr>
        <p:spPr>
          <a:xfrm>
            <a:off x="1419150" y="23622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4711780" y="2357735"/>
            <a:ext cx="1063112" cy="461665"/>
          </a:xfrm>
          <a:prstGeom prst="rect">
            <a:avLst/>
          </a:prstGeom>
          <a:noFill/>
        </p:spPr>
        <p:txBody>
          <a:bodyPr wrap="none" rtlCol="0">
            <a:spAutoFit/>
          </a:bodyPr>
          <a:lstStyle/>
          <a:p>
            <a:r>
              <a:rPr lang="en-US" sz="2400" dirty="0">
                <a:solidFill>
                  <a:schemeClr val="bg1">
                    <a:lumMod val="75000"/>
                  </a:schemeClr>
                </a:solidFill>
              </a:rPr>
              <a:t>Sample</a:t>
            </a:r>
          </a:p>
        </p:txBody>
      </p:sp>
      <p:sp>
        <p:nvSpPr>
          <p:cNvPr id="7" name="TextBox 6"/>
          <p:cNvSpPr txBox="1"/>
          <p:nvPr/>
        </p:nvSpPr>
        <p:spPr>
          <a:xfrm>
            <a:off x="4695750" y="4114801"/>
            <a:ext cx="1152880" cy="461665"/>
          </a:xfrm>
          <a:prstGeom prst="rect">
            <a:avLst/>
          </a:prstGeom>
          <a:noFill/>
        </p:spPr>
        <p:txBody>
          <a:bodyPr wrap="none" rtlCol="0">
            <a:spAutoFit/>
          </a:bodyPr>
          <a:lstStyle/>
          <a:p>
            <a:r>
              <a:rPr lang="en-US" sz="2400" dirty="0">
                <a:solidFill>
                  <a:schemeClr val="bg1">
                    <a:lumMod val="75000"/>
                  </a:schemeClr>
                </a:solidFill>
              </a:rPr>
              <a:t>Statistic</a:t>
            </a:r>
          </a:p>
        </p:txBody>
      </p:sp>
      <p:sp>
        <p:nvSpPr>
          <p:cNvPr id="8" name="TextBox 7"/>
          <p:cNvSpPr txBox="1"/>
          <p:nvPr/>
        </p:nvSpPr>
        <p:spPr>
          <a:xfrm>
            <a:off x="1428768" y="4114801"/>
            <a:ext cx="1483098" cy="461665"/>
          </a:xfrm>
          <a:prstGeom prst="rect">
            <a:avLst/>
          </a:prstGeom>
          <a:noFill/>
        </p:spPr>
        <p:txBody>
          <a:bodyPr wrap="none" rtlCol="0">
            <a:spAutoFit/>
          </a:bodyPr>
          <a:lstStyle/>
          <a:p>
            <a:r>
              <a:rPr lang="en-US" sz="2400" dirty="0">
                <a:solidFill>
                  <a:schemeClr val="bg1">
                    <a:lumMod val="75000"/>
                  </a:schemeClr>
                </a:solidFill>
              </a:rPr>
              <a:t>Parameter</a:t>
            </a:r>
          </a:p>
        </p:txBody>
      </p:sp>
      <p:sp>
        <p:nvSpPr>
          <p:cNvPr id="11" name="Content Placeholder 3">
            <a:extLst>
              <a:ext uri="{FF2B5EF4-FFF2-40B4-BE49-F238E27FC236}">
                <a16:creationId xmlns:a16="http://schemas.microsoft.com/office/drawing/2014/main" id="{671D0CCC-F0E4-8E6B-8571-DFEEC68C588F}"/>
              </a:ext>
            </a:extLst>
          </p:cNvPr>
          <p:cNvSpPr txBox="1">
            <a:spLocks/>
          </p:cNvSpPr>
          <p:nvPr/>
        </p:nvSpPr>
        <p:spPr>
          <a:xfrm>
            <a:off x="6555179" y="2228003"/>
            <a:ext cx="5055630" cy="3633047"/>
          </a:xfrm>
          <a:prstGeom prst="rect">
            <a:avLst/>
          </a:prstGeom>
        </p:spPr>
        <p:txBody>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dirty="0"/>
              <a:t>Population</a:t>
            </a:r>
            <a:r>
              <a:rPr lang="en-US" b="1" dirty="0"/>
              <a:t> </a:t>
            </a:r>
            <a:r>
              <a:rPr lang="en-US" dirty="0"/>
              <a:t>– set of all objects/individuals of interest.</a:t>
            </a:r>
          </a:p>
          <a:p>
            <a:endParaRPr lang="en-US" dirty="0"/>
          </a:p>
        </p:txBody>
      </p:sp>
    </p:spTree>
    <p:extLst>
      <p:ext uri="{BB962C8B-B14F-4D97-AF65-F5344CB8AC3E}">
        <p14:creationId xmlns:p14="http://schemas.microsoft.com/office/powerpoint/2010/main" val="2644657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 It All Together</a:t>
            </a:r>
          </a:p>
        </p:txBody>
      </p:sp>
      <p:sp>
        <p:nvSpPr>
          <p:cNvPr id="5" name="TextBox 4"/>
          <p:cNvSpPr txBox="1"/>
          <p:nvPr/>
        </p:nvSpPr>
        <p:spPr>
          <a:xfrm>
            <a:off x="1419150" y="23622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4711780" y="23577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4695750" y="4114801"/>
            <a:ext cx="1152880" cy="461665"/>
          </a:xfrm>
          <a:prstGeom prst="rect">
            <a:avLst/>
          </a:prstGeom>
          <a:noFill/>
        </p:spPr>
        <p:txBody>
          <a:bodyPr wrap="none" rtlCol="0">
            <a:spAutoFit/>
          </a:bodyPr>
          <a:lstStyle/>
          <a:p>
            <a:r>
              <a:rPr lang="en-US" sz="2400" dirty="0">
                <a:solidFill>
                  <a:schemeClr val="bg1">
                    <a:lumMod val="75000"/>
                  </a:schemeClr>
                </a:solidFill>
              </a:rPr>
              <a:t>Statistic</a:t>
            </a:r>
          </a:p>
        </p:txBody>
      </p:sp>
      <p:sp>
        <p:nvSpPr>
          <p:cNvPr id="8" name="TextBox 7"/>
          <p:cNvSpPr txBox="1"/>
          <p:nvPr/>
        </p:nvSpPr>
        <p:spPr>
          <a:xfrm>
            <a:off x="1428768" y="4114801"/>
            <a:ext cx="1483098" cy="461665"/>
          </a:xfrm>
          <a:prstGeom prst="rect">
            <a:avLst/>
          </a:prstGeom>
          <a:noFill/>
        </p:spPr>
        <p:txBody>
          <a:bodyPr wrap="none" rtlCol="0">
            <a:spAutoFit/>
          </a:bodyPr>
          <a:lstStyle/>
          <a:p>
            <a:r>
              <a:rPr lang="en-US" sz="2400" dirty="0">
                <a:solidFill>
                  <a:schemeClr val="bg1">
                    <a:lumMod val="75000"/>
                  </a:schemeClr>
                </a:solidFill>
              </a:rPr>
              <a:t>Parameter</a:t>
            </a:r>
          </a:p>
        </p:txBody>
      </p:sp>
      <p:sp>
        <p:nvSpPr>
          <p:cNvPr id="9" name="Right Arrow 8"/>
          <p:cNvSpPr/>
          <p:nvPr/>
        </p:nvSpPr>
        <p:spPr>
          <a:xfrm>
            <a:off x="3476550" y="24765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3">
            <a:extLst>
              <a:ext uri="{FF2B5EF4-FFF2-40B4-BE49-F238E27FC236}">
                <a16:creationId xmlns:a16="http://schemas.microsoft.com/office/drawing/2014/main" id="{0652C304-26C8-170D-0167-9B91394FECBA}"/>
              </a:ext>
            </a:extLst>
          </p:cNvPr>
          <p:cNvSpPr txBox="1">
            <a:spLocks/>
          </p:cNvSpPr>
          <p:nvPr/>
        </p:nvSpPr>
        <p:spPr>
          <a:xfrm>
            <a:off x="6555179" y="2228003"/>
            <a:ext cx="5055630" cy="3633047"/>
          </a:xfrm>
          <a:prstGeom prst="rect">
            <a:avLst/>
          </a:prstGeom>
        </p:spPr>
        <p:txBody>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dirty="0"/>
              <a:t>Population</a:t>
            </a:r>
            <a:r>
              <a:rPr lang="en-US" b="1" dirty="0"/>
              <a:t> </a:t>
            </a:r>
            <a:r>
              <a:rPr lang="en-US" dirty="0"/>
              <a:t>– set of all objects/individuals of interest.</a:t>
            </a:r>
          </a:p>
          <a:p>
            <a:r>
              <a:rPr lang="en-US" dirty="0"/>
              <a:t>Sample – subset of the population that information is actually obtained.</a:t>
            </a:r>
          </a:p>
          <a:p>
            <a:endParaRPr lang="en-US" dirty="0"/>
          </a:p>
        </p:txBody>
      </p:sp>
    </p:spTree>
    <p:extLst>
      <p:ext uri="{BB962C8B-B14F-4D97-AF65-F5344CB8AC3E}">
        <p14:creationId xmlns:p14="http://schemas.microsoft.com/office/powerpoint/2010/main" val="3131052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 It All Together</a:t>
            </a:r>
          </a:p>
        </p:txBody>
      </p:sp>
      <p:sp>
        <p:nvSpPr>
          <p:cNvPr id="5" name="TextBox 4"/>
          <p:cNvSpPr txBox="1"/>
          <p:nvPr/>
        </p:nvSpPr>
        <p:spPr>
          <a:xfrm>
            <a:off x="1419150" y="23622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4711780" y="23577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4695750" y="4114801"/>
            <a:ext cx="1152880" cy="461665"/>
          </a:xfrm>
          <a:prstGeom prst="rect">
            <a:avLst/>
          </a:prstGeom>
          <a:noFill/>
        </p:spPr>
        <p:txBody>
          <a:bodyPr wrap="none" rtlCol="0">
            <a:spAutoFit/>
          </a:bodyPr>
          <a:lstStyle/>
          <a:p>
            <a:r>
              <a:rPr lang="en-US" sz="2400" dirty="0"/>
              <a:t>Statistic</a:t>
            </a:r>
          </a:p>
        </p:txBody>
      </p:sp>
      <p:sp>
        <p:nvSpPr>
          <p:cNvPr id="8" name="TextBox 7"/>
          <p:cNvSpPr txBox="1"/>
          <p:nvPr/>
        </p:nvSpPr>
        <p:spPr>
          <a:xfrm>
            <a:off x="1428768" y="4114801"/>
            <a:ext cx="1483098" cy="461665"/>
          </a:xfrm>
          <a:prstGeom prst="rect">
            <a:avLst/>
          </a:prstGeom>
          <a:noFill/>
        </p:spPr>
        <p:txBody>
          <a:bodyPr wrap="none" rtlCol="0">
            <a:spAutoFit/>
          </a:bodyPr>
          <a:lstStyle/>
          <a:p>
            <a:r>
              <a:rPr lang="en-US" sz="2400" dirty="0">
                <a:solidFill>
                  <a:schemeClr val="bg1">
                    <a:lumMod val="75000"/>
                  </a:schemeClr>
                </a:solidFill>
              </a:rPr>
              <a:t>Parameter</a:t>
            </a:r>
          </a:p>
        </p:txBody>
      </p:sp>
      <p:sp>
        <p:nvSpPr>
          <p:cNvPr id="9" name="Right Arrow 8"/>
          <p:cNvSpPr/>
          <p:nvPr/>
        </p:nvSpPr>
        <p:spPr>
          <a:xfrm>
            <a:off x="3476550" y="24765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5400000">
            <a:off x="4852190" y="33527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3">
            <a:extLst>
              <a:ext uri="{FF2B5EF4-FFF2-40B4-BE49-F238E27FC236}">
                <a16:creationId xmlns:a16="http://schemas.microsoft.com/office/drawing/2014/main" id="{FBC00E78-3DB6-C3E1-D717-ABE04F03E745}"/>
              </a:ext>
            </a:extLst>
          </p:cNvPr>
          <p:cNvSpPr txBox="1">
            <a:spLocks/>
          </p:cNvSpPr>
          <p:nvPr/>
        </p:nvSpPr>
        <p:spPr>
          <a:xfrm>
            <a:off x="6555179" y="2228003"/>
            <a:ext cx="5055630" cy="3633047"/>
          </a:xfrm>
          <a:prstGeom prst="rect">
            <a:avLst/>
          </a:prstGeom>
        </p:spPr>
        <p:txBody>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dirty="0"/>
              <a:t>Population</a:t>
            </a:r>
            <a:r>
              <a:rPr lang="en-US" b="1" dirty="0"/>
              <a:t> </a:t>
            </a:r>
            <a:r>
              <a:rPr lang="en-US" dirty="0"/>
              <a:t>– set of all objects/individuals of interest.</a:t>
            </a:r>
          </a:p>
          <a:p>
            <a:r>
              <a:rPr lang="en-US" dirty="0"/>
              <a:t>Sample – subset of the population that information is actually obtained.</a:t>
            </a:r>
          </a:p>
          <a:p>
            <a:r>
              <a:rPr lang="en-US" dirty="0"/>
              <a:t>Statistic</a:t>
            </a:r>
            <a:r>
              <a:rPr lang="en-US" b="1" dirty="0"/>
              <a:t> </a:t>
            </a:r>
            <a:r>
              <a:rPr lang="en-US" dirty="0"/>
              <a:t>– measures computed from a sample.</a:t>
            </a:r>
          </a:p>
          <a:p>
            <a:endParaRPr lang="en-US" dirty="0"/>
          </a:p>
        </p:txBody>
      </p:sp>
    </p:spTree>
    <p:extLst>
      <p:ext uri="{BB962C8B-B14F-4D97-AF65-F5344CB8AC3E}">
        <p14:creationId xmlns:p14="http://schemas.microsoft.com/office/powerpoint/2010/main" val="3233157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 It All Together</a:t>
            </a:r>
          </a:p>
        </p:txBody>
      </p:sp>
      <p:sp>
        <p:nvSpPr>
          <p:cNvPr id="5" name="TextBox 4"/>
          <p:cNvSpPr txBox="1"/>
          <p:nvPr/>
        </p:nvSpPr>
        <p:spPr>
          <a:xfrm>
            <a:off x="1419150" y="23622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4711780" y="23577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4695750" y="4114801"/>
            <a:ext cx="1152880" cy="461665"/>
          </a:xfrm>
          <a:prstGeom prst="rect">
            <a:avLst/>
          </a:prstGeom>
          <a:noFill/>
        </p:spPr>
        <p:txBody>
          <a:bodyPr wrap="none" rtlCol="0">
            <a:spAutoFit/>
          </a:bodyPr>
          <a:lstStyle/>
          <a:p>
            <a:r>
              <a:rPr lang="en-US" sz="2400" dirty="0"/>
              <a:t>Statistic</a:t>
            </a:r>
          </a:p>
        </p:txBody>
      </p:sp>
      <p:sp>
        <p:nvSpPr>
          <p:cNvPr id="8" name="TextBox 7"/>
          <p:cNvSpPr txBox="1"/>
          <p:nvPr/>
        </p:nvSpPr>
        <p:spPr>
          <a:xfrm>
            <a:off x="1428768" y="4114801"/>
            <a:ext cx="1483098" cy="461665"/>
          </a:xfrm>
          <a:prstGeom prst="rect">
            <a:avLst/>
          </a:prstGeom>
          <a:noFill/>
        </p:spPr>
        <p:txBody>
          <a:bodyPr wrap="none" rtlCol="0">
            <a:spAutoFit/>
          </a:bodyPr>
          <a:lstStyle/>
          <a:p>
            <a:r>
              <a:rPr lang="en-US" sz="2400" dirty="0"/>
              <a:t>Parameter</a:t>
            </a:r>
          </a:p>
        </p:txBody>
      </p:sp>
      <p:sp>
        <p:nvSpPr>
          <p:cNvPr id="9" name="Right Arrow 8"/>
          <p:cNvSpPr/>
          <p:nvPr/>
        </p:nvSpPr>
        <p:spPr>
          <a:xfrm>
            <a:off x="3476550" y="24765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5400000">
            <a:off x="4852190" y="33527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10800000">
            <a:off x="3476550" y="4231332"/>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3">
            <a:extLst>
              <a:ext uri="{FF2B5EF4-FFF2-40B4-BE49-F238E27FC236}">
                <a16:creationId xmlns:a16="http://schemas.microsoft.com/office/drawing/2014/main" id="{D2675A18-A2F1-F18A-780A-F25D91EAED7B}"/>
              </a:ext>
            </a:extLst>
          </p:cNvPr>
          <p:cNvSpPr txBox="1">
            <a:spLocks/>
          </p:cNvSpPr>
          <p:nvPr/>
        </p:nvSpPr>
        <p:spPr>
          <a:xfrm>
            <a:off x="6555179" y="2228003"/>
            <a:ext cx="5055630" cy="3633047"/>
          </a:xfrm>
          <a:prstGeom prst="rect">
            <a:avLst/>
          </a:prstGeom>
        </p:spPr>
        <p:txBody>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dirty="0"/>
              <a:t>Population</a:t>
            </a:r>
            <a:r>
              <a:rPr lang="en-US" b="1" dirty="0"/>
              <a:t> </a:t>
            </a:r>
            <a:r>
              <a:rPr lang="en-US" dirty="0"/>
              <a:t>– set of all objects/individuals of interest.</a:t>
            </a:r>
          </a:p>
          <a:p>
            <a:r>
              <a:rPr lang="en-US" dirty="0"/>
              <a:t>Sample – subset of the population that information is actually obtained.</a:t>
            </a:r>
          </a:p>
          <a:p>
            <a:r>
              <a:rPr lang="en-US" dirty="0"/>
              <a:t>Statistic</a:t>
            </a:r>
            <a:r>
              <a:rPr lang="en-US" b="1" dirty="0"/>
              <a:t> </a:t>
            </a:r>
            <a:r>
              <a:rPr lang="en-US" dirty="0"/>
              <a:t>– measures computed from a sample.</a:t>
            </a:r>
          </a:p>
          <a:p>
            <a:r>
              <a:rPr lang="en-US" dirty="0"/>
              <a:t>Parameter – measures computed from a population.</a:t>
            </a:r>
          </a:p>
          <a:p>
            <a:endParaRPr lang="en-US" dirty="0"/>
          </a:p>
          <a:p>
            <a:endParaRPr lang="en-US" dirty="0"/>
          </a:p>
        </p:txBody>
      </p:sp>
    </p:spTree>
    <p:extLst>
      <p:ext uri="{BB962C8B-B14F-4D97-AF65-F5344CB8AC3E}">
        <p14:creationId xmlns:p14="http://schemas.microsoft.com/office/powerpoint/2010/main" val="357208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 It All Together</a:t>
            </a:r>
          </a:p>
        </p:txBody>
      </p:sp>
      <p:sp>
        <p:nvSpPr>
          <p:cNvPr id="5" name="TextBox 4"/>
          <p:cNvSpPr txBox="1"/>
          <p:nvPr/>
        </p:nvSpPr>
        <p:spPr>
          <a:xfrm>
            <a:off x="1419150" y="23622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4711780" y="23577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4695750" y="4114801"/>
            <a:ext cx="1152880" cy="461665"/>
          </a:xfrm>
          <a:prstGeom prst="rect">
            <a:avLst/>
          </a:prstGeom>
          <a:noFill/>
        </p:spPr>
        <p:txBody>
          <a:bodyPr wrap="none" rtlCol="0">
            <a:spAutoFit/>
          </a:bodyPr>
          <a:lstStyle/>
          <a:p>
            <a:r>
              <a:rPr lang="en-US" sz="2400" dirty="0"/>
              <a:t>Statistic</a:t>
            </a:r>
          </a:p>
        </p:txBody>
      </p:sp>
      <p:sp>
        <p:nvSpPr>
          <p:cNvPr id="8" name="TextBox 7"/>
          <p:cNvSpPr txBox="1"/>
          <p:nvPr/>
        </p:nvSpPr>
        <p:spPr>
          <a:xfrm>
            <a:off x="1428768" y="4114801"/>
            <a:ext cx="1483098" cy="461665"/>
          </a:xfrm>
          <a:prstGeom prst="rect">
            <a:avLst/>
          </a:prstGeom>
          <a:noFill/>
        </p:spPr>
        <p:txBody>
          <a:bodyPr wrap="none" rtlCol="0">
            <a:spAutoFit/>
          </a:bodyPr>
          <a:lstStyle/>
          <a:p>
            <a:r>
              <a:rPr lang="en-US" sz="2400" dirty="0"/>
              <a:t>Parameter</a:t>
            </a:r>
          </a:p>
        </p:txBody>
      </p:sp>
      <p:sp>
        <p:nvSpPr>
          <p:cNvPr id="9" name="Right Arrow 8"/>
          <p:cNvSpPr/>
          <p:nvPr/>
        </p:nvSpPr>
        <p:spPr>
          <a:xfrm>
            <a:off x="3476550" y="24765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800000">
            <a:off x="3476550" y="4231332"/>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5400000">
            <a:off x="4852190" y="33527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6200000">
            <a:off x="1765546" y="33527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3">
            <a:extLst>
              <a:ext uri="{FF2B5EF4-FFF2-40B4-BE49-F238E27FC236}">
                <a16:creationId xmlns:a16="http://schemas.microsoft.com/office/drawing/2014/main" id="{4B2B0EBA-59C3-CE8F-ED4E-B472B7792D55}"/>
              </a:ext>
            </a:extLst>
          </p:cNvPr>
          <p:cNvSpPr txBox="1">
            <a:spLocks/>
          </p:cNvSpPr>
          <p:nvPr/>
        </p:nvSpPr>
        <p:spPr>
          <a:xfrm>
            <a:off x="6555179" y="2228003"/>
            <a:ext cx="5055630" cy="3633047"/>
          </a:xfrm>
          <a:prstGeom prst="rect">
            <a:avLst/>
          </a:prstGeom>
        </p:spPr>
        <p:txBody>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20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dirty="0"/>
              <a:t>Population</a:t>
            </a:r>
            <a:r>
              <a:rPr lang="en-US" b="1" dirty="0"/>
              <a:t> </a:t>
            </a:r>
            <a:r>
              <a:rPr lang="en-US" dirty="0"/>
              <a:t>– set of all objects/individuals of interest.</a:t>
            </a:r>
          </a:p>
          <a:p>
            <a:r>
              <a:rPr lang="en-US" dirty="0"/>
              <a:t>Sample – subset of the population that information is actually obtained.</a:t>
            </a:r>
          </a:p>
          <a:p>
            <a:r>
              <a:rPr lang="en-US" dirty="0"/>
              <a:t>Statistic</a:t>
            </a:r>
            <a:r>
              <a:rPr lang="en-US" b="1" dirty="0"/>
              <a:t> </a:t>
            </a:r>
            <a:r>
              <a:rPr lang="en-US" dirty="0"/>
              <a:t>– measures computed from a sample.</a:t>
            </a:r>
          </a:p>
          <a:p>
            <a:r>
              <a:rPr lang="en-US" dirty="0"/>
              <a:t>Parameter – measures computed from a population.</a:t>
            </a:r>
          </a:p>
          <a:p>
            <a:endParaRPr lang="en-US" dirty="0"/>
          </a:p>
          <a:p>
            <a:endParaRPr lang="en-US" dirty="0"/>
          </a:p>
        </p:txBody>
      </p:sp>
    </p:spTree>
    <p:extLst>
      <p:ext uri="{BB962C8B-B14F-4D97-AF65-F5344CB8AC3E}">
        <p14:creationId xmlns:p14="http://schemas.microsoft.com/office/powerpoint/2010/main" val="3315471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A retail chain is trying to determine if a new product they introduced is selling well across their stores. The retail chain has 2135 stores nationwide.  The analyst in charge of this project is tasked to estimate the average daily sales of this new product across all stores. Older computing technology forces the company to randomly pick 179 stores spread evenly throughout the nation to calculate gather data from.  The average daily sales from these 179 stores is $129.19.</a:t>
            </a:r>
          </a:p>
          <a:p>
            <a:endParaRPr lang="en-US" dirty="0"/>
          </a:p>
          <a:p>
            <a:r>
              <a:rPr lang="en-US" dirty="0"/>
              <a:t>Identify population, sample, parameter, statistic.</a:t>
            </a:r>
          </a:p>
          <a:p>
            <a:r>
              <a:rPr lang="en-US" dirty="0"/>
              <a:t>Any sampling frame issues?</a:t>
            </a:r>
          </a:p>
        </p:txBody>
      </p:sp>
    </p:spTree>
    <p:extLst>
      <p:ext uri="{BB962C8B-B14F-4D97-AF65-F5344CB8AC3E}">
        <p14:creationId xmlns:p14="http://schemas.microsoft.com/office/powerpoint/2010/main" val="40905798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A retail chain is trying to determine if a new product they introduced is selling well across their stores. The retail chain has </a:t>
            </a:r>
            <a:r>
              <a:rPr lang="en-US" b="1" dirty="0">
                <a:solidFill>
                  <a:schemeClr val="tx2"/>
                </a:solidFill>
              </a:rPr>
              <a:t>2135 stores nationwide</a:t>
            </a:r>
            <a:r>
              <a:rPr lang="en-US" dirty="0"/>
              <a:t>.  The analyst in charge of this project is tasked to estimate the average daily sales of this new product across all stores. Older computing technology forces the company to randomly pick 179 stores spread evenly throughout the nation to calculate gather data from.  The average daily sales from these 179 stores is $129.19.</a:t>
            </a:r>
          </a:p>
          <a:p>
            <a:endParaRPr lang="en-US" dirty="0"/>
          </a:p>
          <a:p>
            <a:r>
              <a:rPr lang="en-US" dirty="0"/>
              <a:t>Identify </a:t>
            </a:r>
            <a:r>
              <a:rPr lang="en-US" b="1" dirty="0">
                <a:solidFill>
                  <a:schemeClr val="tx2"/>
                </a:solidFill>
              </a:rPr>
              <a:t>population</a:t>
            </a:r>
            <a:r>
              <a:rPr lang="en-US" dirty="0"/>
              <a:t>, sample, parameter, statistic.</a:t>
            </a:r>
          </a:p>
          <a:p>
            <a:r>
              <a:rPr lang="en-US" dirty="0"/>
              <a:t>Any sampling frame issues?</a:t>
            </a:r>
          </a:p>
        </p:txBody>
      </p:sp>
    </p:spTree>
    <p:extLst>
      <p:ext uri="{BB962C8B-B14F-4D97-AF65-F5344CB8AC3E}">
        <p14:creationId xmlns:p14="http://schemas.microsoft.com/office/powerpoint/2010/main" val="3057055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A retail chain is trying to determine if a new product they introduced is selling well across their stores. The retail chain has 2135 stores nationwide.  The analyst in charge of this project is tasked to estimate the average daily sales of this new product across all stores. Older computing technology forces the company to randomly pick </a:t>
            </a:r>
            <a:r>
              <a:rPr lang="en-US" b="1" dirty="0">
                <a:solidFill>
                  <a:schemeClr val="tx2"/>
                </a:solidFill>
              </a:rPr>
              <a:t>179 stores spread evenly throughout the nation </a:t>
            </a:r>
            <a:r>
              <a:rPr lang="en-US" dirty="0"/>
              <a:t>to calculate gather data from.  The average daily sales from these 179 stores is $129.19.</a:t>
            </a:r>
          </a:p>
          <a:p>
            <a:endParaRPr lang="en-US" dirty="0"/>
          </a:p>
          <a:p>
            <a:r>
              <a:rPr lang="en-US" dirty="0"/>
              <a:t>Identify population, </a:t>
            </a:r>
            <a:r>
              <a:rPr lang="en-US" b="1" dirty="0">
                <a:solidFill>
                  <a:schemeClr val="tx2"/>
                </a:solidFill>
              </a:rPr>
              <a:t>sample</a:t>
            </a:r>
            <a:r>
              <a:rPr lang="en-US" dirty="0"/>
              <a:t>, parameter, statistic.</a:t>
            </a:r>
          </a:p>
          <a:p>
            <a:r>
              <a:rPr lang="en-US" dirty="0"/>
              <a:t>Any sampling frame issues?</a:t>
            </a:r>
          </a:p>
        </p:txBody>
      </p:sp>
    </p:spTree>
    <p:extLst>
      <p:ext uri="{BB962C8B-B14F-4D97-AF65-F5344CB8AC3E}">
        <p14:creationId xmlns:p14="http://schemas.microsoft.com/office/powerpoint/2010/main" val="9964343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A retail chain is trying to determine if a new product they introduced is selling well across their stores. The retail chain has 2135 stores nationwide.  The analyst in charge of this project is tasked to estimate </a:t>
            </a:r>
            <a:r>
              <a:rPr lang="en-US" b="1" dirty="0">
                <a:solidFill>
                  <a:schemeClr val="tx2"/>
                </a:solidFill>
              </a:rPr>
              <a:t>the average daily sales of this new product across all stores</a:t>
            </a:r>
            <a:r>
              <a:rPr lang="en-US" dirty="0"/>
              <a:t>. Older computing technology forces the company to randomly pick 179 stores spread evenly throughout the nation to calculate gather data from.  The average daily sales from these 179 stores is $129.19.</a:t>
            </a:r>
          </a:p>
          <a:p>
            <a:endParaRPr lang="en-US" dirty="0"/>
          </a:p>
          <a:p>
            <a:r>
              <a:rPr lang="en-US" dirty="0"/>
              <a:t>Identify population, sample, </a:t>
            </a:r>
            <a:r>
              <a:rPr lang="en-US" b="1" dirty="0">
                <a:solidFill>
                  <a:schemeClr val="tx2"/>
                </a:solidFill>
              </a:rPr>
              <a:t>parameter</a:t>
            </a:r>
            <a:r>
              <a:rPr lang="en-US" dirty="0"/>
              <a:t>, statistic.</a:t>
            </a:r>
          </a:p>
          <a:p>
            <a:r>
              <a:rPr lang="en-US" dirty="0"/>
              <a:t>Any sampling frame issues?</a:t>
            </a:r>
          </a:p>
        </p:txBody>
      </p:sp>
    </p:spTree>
    <p:extLst>
      <p:ext uri="{BB962C8B-B14F-4D97-AF65-F5344CB8AC3E}">
        <p14:creationId xmlns:p14="http://schemas.microsoft.com/office/powerpoint/2010/main" val="283576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464A5A-B2FC-FB21-822B-5D3E9C162FAA}"/>
              </a:ext>
            </a:extLst>
          </p:cNvPr>
          <p:cNvSpPr>
            <a:spLocks noGrp="1"/>
          </p:cNvSpPr>
          <p:nvPr>
            <p:ph idx="1"/>
          </p:nvPr>
        </p:nvSpPr>
        <p:spPr/>
        <p:txBody>
          <a:bodyPr/>
          <a:lstStyle/>
          <a:p>
            <a:r>
              <a:rPr lang="en-US" dirty="0"/>
              <a:t>Main concepts in this section of the course:</a:t>
            </a:r>
          </a:p>
          <a:p>
            <a:pPr lvl="1"/>
            <a:r>
              <a:rPr lang="en-US" dirty="0"/>
              <a:t>Samples and populations</a:t>
            </a:r>
          </a:p>
          <a:p>
            <a:pPr lvl="1"/>
            <a:r>
              <a:rPr lang="en-US" dirty="0"/>
              <a:t>Randomness</a:t>
            </a:r>
          </a:p>
          <a:p>
            <a:pPr lvl="1"/>
            <a:r>
              <a:rPr lang="en-US" dirty="0"/>
              <a:t>Good vs. bad sampling methods</a:t>
            </a:r>
          </a:p>
          <a:p>
            <a:pPr lvl="1"/>
            <a:r>
              <a:rPr lang="en-US" dirty="0"/>
              <a:t>Ethical concerns around data</a:t>
            </a:r>
          </a:p>
          <a:p>
            <a:pPr lvl="1"/>
            <a:endParaRPr lang="en-US" dirty="0"/>
          </a:p>
          <a:p>
            <a:endParaRPr lang="en-US" dirty="0"/>
          </a:p>
        </p:txBody>
      </p:sp>
      <p:sp>
        <p:nvSpPr>
          <p:cNvPr id="3" name="Title 2">
            <a:extLst>
              <a:ext uri="{FF2B5EF4-FFF2-40B4-BE49-F238E27FC236}">
                <a16:creationId xmlns:a16="http://schemas.microsoft.com/office/drawing/2014/main" id="{F34CDE90-5972-DF09-B1E0-08CAA1E689E8}"/>
              </a:ext>
            </a:extLst>
          </p:cNvPr>
          <p:cNvSpPr>
            <a:spLocks noGrp="1"/>
          </p:cNvSpPr>
          <p:nvPr>
            <p:ph type="title"/>
          </p:nvPr>
        </p:nvSpPr>
        <p:spPr/>
        <p:txBody>
          <a:bodyPr/>
          <a:lstStyle/>
          <a:p>
            <a:r>
              <a:rPr lang="en-US" dirty="0"/>
              <a:t>Gathering Data</a:t>
            </a:r>
          </a:p>
        </p:txBody>
      </p:sp>
    </p:spTree>
    <p:extLst>
      <p:ext uri="{BB962C8B-B14F-4D97-AF65-F5344CB8AC3E}">
        <p14:creationId xmlns:p14="http://schemas.microsoft.com/office/powerpoint/2010/main" val="3675958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A retail chain is trying to determine if a new product they introduced is selling well across their stores. The retail chain has 2135 stores nationwide.  The analyst in charge of this project is tasked to estimate the average daily sales of this new product across all stores. Older computing technology forces the company to randomly pick 179 stores spread evenly throughout the nation to calculate gather data from.  The average daily sales from these 179 stores is </a:t>
            </a:r>
            <a:r>
              <a:rPr lang="en-US" b="1" dirty="0">
                <a:solidFill>
                  <a:schemeClr val="tx2"/>
                </a:solidFill>
              </a:rPr>
              <a:t>$129.19</a:t>
            </a:r>
            <a:r>
              <a:rPr lang="en-US" dirty="0"/>
              <a:t>.</a:t>
            </a:r>
          </a:p>
          <a:p>
            <a:endParaRPr lang="en-US" dirty="0"/>
          </a:p>
          <a:p>
            <a:r>
              <a:rPr lang="en-US" dirty="0"/>
              <a:t>Identify population, sample, parameter, </a:t>
            </a:r>
            <a:r>
              <a:rPr lang="en-US" b="1" dirty="0">
                <a:solidFill>
                  <a:schemeClr val="tx2"/>
                </a:solidFill>
              </a:rPr>
              <a:t>statistic</a:t>
            </a:r>
            <a:r>
              <a:rPr lang="en-US" dirty="0"/>
              <a:t>.</a:t>
            </a:r>
          </a:p>
          <a:p>
            <a:r>
              <a:rPr lang="en-US" dirty="0"/>
              <a:t>Any sampling frame issues?</a:t>
            </a:r>
          </a:p>
        </p:txBody>
      </p:sp>
    </p:spTree>
    <p:extLst>
      <p:ext uri="{BB962C8B-B14F-4D97-AF65-F5344CB8AC3E}">
        <p14:creationId xmlns:p14="http://schemas.microsoft.com/office/powerpoint/2010/main" val="33255114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A retail chain is trying to determine if a new product they introduced is selling well across their stores. The retail chain has 2135 stores nationwide.  The analyst in charge of this project is tasked to estimate the average daily sales of this new product across all stores. Older computing technology forces the company to randomly pick 179 stores spread evenly throughout the nation to calculate gather data from.  The average daily sales from these 179 stores is $129.19.</a:t>
            </a:r>
          </a:p>
          <a:p>
            <a:endParaRPr lang="en-US" dirty="0"/>
          </a:p>
          <a:p>
            <a:r>
              <a:rPr lang="en-US" dirty="0"/>
              <a:t>Identify population, sample, parameter, statistic.</a:t>
            </a:r>
          </a:p>
          <a:p>
            <a:r>
              <a:rPr lang="en-US" dirty="0"/>
              <a:t>Any sampling frame issues? </a:t>
            </a:r>
            <a:r>
              <a:rPr lang="en-US" b="1" dirty="0">
                <a:solidFill>
                  <a:schemeClr val="tx2"/>
                </a:solidFill>
              </a:rPr>
              <a:t>NO</a:t>
            </a:r>
          </a:p>
        </p:txBody>
      </p:sp>
    </p:spTree>
    <p:extLst>
      <p:ext uri="{BB962C8B-B14F-4D97-AF65-F5344CB8AC3E}">
        <p14:creationId xmlns:p14="http://schemas.microsoft.com/office/powerpoint/2010/main" val="39828712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370AD7-1510-0414-22FB-41F36D5ADF6D}"/>
              </a:ext>
            </a:extLst>
          </p:cNvPr>
          <p:cNvSpPr>
            <a:spLocks noGrp="1"/>
          </p:cNvSpPr>
          <p:nvPr>
            <p:ph idx="1"/>
          </p:nvPr>
        </p:nvSpPr>
        <p:spPr/>
        <p:txBody>
          <a:bodyPr/>
          <a:lstStyle/>
          <a:p>
            <a:r>
              <a:rPr lang="en-US" dirty="0"/>
              <a:t>Population</a:t>
            </a:r>
            <a:r>
              <a:rPr lang="en-US" b="1" dirty="0"/>
              <a:t> </a:t>
            </a:r>
            <a:r>
              <a:rPr lang="en-US" dirty="0"/>
              <a:t>– set of all objects/individuals of interest.</a:t>
            </a:r>
          </a:p>
          <a:p>
            <a:r>
              <a:rPr lang="en-US" dirty="0"/>
              <a:t>Sample – subset of the population that information is actually obtained.</a:t>
            </a:r>
          </a:p>
          <a:p>
            <a:pPr lvl="1"/>
            <a:r>
              <a:rPr lang="en-US" dirty="0"/>
              <a:t>Sampling frame – actual list from which the sample is taken.</a:t>
            </a:r>
          </a:p>
          <a:p>
            <a:r>
              <a:rPr lang="en-US" dirty="0"/>
              <a:t>Statistic</a:t>
            </a:r>
            <a:r>
              <a:rPr lang="en-US" b="1" dirty="0"/>
              <a:t> </a:t>
            </a:r>
            <a:r>
              <a:rPr lang="en-US" dirty="0"/>
              <a:t>– measures computed from a sample.</a:t>
            </a:r>
          </a:p>
          <a:p>
            <a:r>
              <a:rPr lang="en-US" dirty="0"/>
              <a:t>Parameter – measures computed from a population.</a:t>
            </a:r>
          </a:p>
          <a:p>
            <a:endParaRPr lang="en-US" dirty="0"/>
          </a:p>
        </p:txBody>
      </p:sp>
      <p:sp>
        <p:nvSpPr>
          <p:cNvPr id="3" name="Title 2">
            <a:extLst>
              <a:ext uri="{FF2B5EF4-FFF2-40B4-BE49-F238E27FC236}">
                <a16:creationId xmlns:a16="http://schemas.microsoft.com/office/drawing/2014/main" id="{F15136EA-9EEF-C904-A1D7-2E52BB4E9553}"/>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19283522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40E10-D5AA-D54F-8F90-4D3DC8440F17}"/>
              </a:ext>
            </a:extLst>
          </p:cNvPr>
          <p:cNvSpPr>
            <a:spLocks noGrp="1"/>
          </p:cNvSpPr>
          <p:nvPr>
            <p:ph type="title"/>
          </p:nvPr>
        </p:nvSpPr>
        <p:spPr/>
        <p:txBody>
          <a:bodyPr/>
          <a:lstStyle/>
          <a:p>
            <a:r>
              <a:rPr lang="en-US" dirty="0"/>
              <a:t>Randomness</a:t>
            </a:r>
          </a:p>
        </p:txBody>
      </p:sp>
      <p:sp>
        <p:nvSpPr>
          <p:cNvPr id="3" name="Text Placeholder 2">
            <a:extLst>
              <a:ext uri="{FF2B5EF4-FFF2-40B4-BE49-F238E27FC236}">
                <a16:creationId xmlns:a16="http://schemas.microsoft.com/office/drawing/2014/main" id="{E5A62C4E-C119-A14D-A260-93672A9D1AE5}"/>
              </a:ext>
            </a:extLst>
          </p:cNvPr>
          <p:cNvSpPr>
            <a:spLocks noGrp="1"/>
          </p:cNvSpPr>
          <p:nvPr>
            <p:ph type="body" idx="1"/>
          </p:nvPr>
        </p:nvSpPr>
        <p:spPr/>
        <p:txBody>
          <a:bodyPr/>
          <a:lstStyle/>
          <a:p>
            <a:r>
              <a:rPr lang="en-US" dirty="0"/>
              <a:t>Gathering Data</a:t>
            </a:r>
          </a:p>
        </p:txBody>
      </p:sp>
    </p:spTree>
    <p:extLst>
      <p:ext uri="{BB962C8B-B14F-4D97-AF65-F5344CB8AC3E}">
        <p14:creationId xmlns:p14="http://schemas.microsoft.com/office/powerpoint/2010/main" val="29268935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normAutofit lnSpcReduction="10000"/>
          </a:bodyPr>
          <a:lstStyle/>
          <a:p>
            <a:r>
              <a:rPr lang="en-US" dirty="0"/>
              <a:t>A retail chain is trying to determine if a new product they introduced is selling well across their stores. The retail chain has 2135 stores nationwide.  The analyst in charge of this project is tasked to estimate the average daily sales of this new product across all stores. Older computing technology forces the company to </a:t>
            </a:r>
            <a:r>
              <a:rPr lang="en-US" b="1" dirty="0"/>
              <a:t>randomly</a:t>
            </a:r>
            <a:r>
              <a:rPr lang="en-US" dirty="0"/>
              <a:t> pick 179 stores spread evenly throughout the nation to calculate gather data from.  The average daily sales from these 179 stores is $129.19.</a:t>
            </a:r>
          </a:p>
          <a:p>
            <a:endParaRPr lang="en-US" dirty="0"/>
          </a:p>
          <a:p>
            <a:r>
              <a:rPr lang="en-US" dirty="0"/>
              <a:t>Identify population, sample, parameter, statistic.</a:t>
            </a:r>
          </a:p>
          <a:p>
            <a:r>
              <a:rPr lang="en-US" dirty="0"/>
              <a:t>Any sampling frame issues? </a:t>
            </a:r>
            <a:r>
              <a:rPr lang="en-US" dirty="0">
                <a:solidFill>
                  <a:schemeClr val="tx2"/>
                </a:solidFill>
              </a:rPr>
              <a:t>NO</a:t>
            </a:r>
          </a:p>
        </p:txBody>
      </p:sp>
    </p:spTree>
    <p:extLst>
      <p:ext uri="{BB962C8B-B14F-4D97-AF65-F5344CB8AC3E}">
        <p14:creationId xmlns:p14="http://schemas.microsoft.com/office/powerpoint/2010/main" val="23231200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7C89BD-8091-2D57-62D4-C02C2C0868D3}"/>
              </a:ext>
            </a:extLst>
          </p:cNvPr>
          <p:cNvSpPr>
            <a:spLocks noGrp="1"/>
          </p:cNvSpPr>
          <p:nvPr>
            <p:ph idx="1"/>
          </p:nvPr>
        </p:nvSpPr>
        <p:spPr/>
        <p:txBody>
          <a:bodyPr/>
          <a:lstStyle/>
          <a:p>
            <a:r>
              <a:rPr lang="en-US" dirty="0"/>
              <a:t>What do you think of with randomness?</a:t>
            </a:r>
          </a:p>
          <a:p>
            <a:endParaRPr lang="en-US" dirty="0"/>
          </a:p>
        </p:txBody>
      </p:sp>
      <p:sp>
        <p:nvSpPr>
          <p:cNvPr id="3" name="Title 2">
            <a:extLst>
              <a:ext uri="{FF2B5EF4-FFF2-40B4-BE49-F238E27FC236}">
                <a16:creationId xmlns:a16="http://schemas.microsoft.com/office/drawing/2014/main" id="{5818ACF8-89F0-904C-54FE-44A0A8817DA2}"/>
              </a:ext>
            </a:extLst>
          </p:cNvPr>
          <p:cNvSpPr>
            <a:spLocks noGrp="1"/>
          </p:cNvSpPr>
          <p:nvPr>
            <p:ph type="title"/>
          </p:nvPr>
        </p:nvSpPr>
        <p:spPr/>
        <p:txBody>
          <a:bodyPr/>
          <a:lstStyle/>
          <a:p>
            <a:r>
              <a:rPr lang="en-US" dirty="0"/>
              <a:t>Randomness</a:t>
            </a:r>
          </a:p>
        </p:txBody>
      </p:sp>
    </p:spTree>
    <p:extLst>
      <p:ext uri="{BB962C8B-B14F-4D97-AF65-F5344CB8AC3E}">
        <p14:creationId xmlns:p14="http://schemas.microsoft.com/office/powerpoint/2010/main" val="8009518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7C89BD-8091-2D57-62D4-C02C2C0868D3}"/>
              </a:ext>
            </a:extLst>
          </p:cNvPr>
          <p:cNvSpPr>
            <a:spLocks noGrp="1"/>
          </p:cNvSpPr>
          <p:nvPr>
            <p:ph idx="1"/>
          </p:nvPr>
        </p:nvSpPr>
        <p:spPr/>
        <p:txBody>
          <a:bodyPr/>
          <a:lstStyle/>
          <a:p>
            <a:r>
              <a:rPr lang="en-US" dirty="0"/>
              <a:t>What do you think of with randomness?</a:t>
            </a:r>
          </a:p>
          <a:p>
            <a:pPr marL="781200" lvl="1" indent="-457200">
              <a:buFont typeface="+mj-lt"/>
              <a:buAutoNum type="arabicPeriod"/>
            </a:pPr>
            <a:r>
              <a:rPr lang="en-US" dirty="0"/>
              <a:t>Not knowing what is going to happen…</a:t>
            </a:r>
          </a:p>
          <a:p>
            <a:pPr marL="781200" lvl="1" indent="-457200">
              <a:buFont typeface="+mj-lt"/>
              <a:buAutoNum type="arabicPeriod"/>
            </a:pPr>
            <a:r>
              <a:rPr lang="en-US" dirty="0"/>
              <a:t>Fairness (equal chance for outcomes)…</a:t>
            </a:r>
          </a:p>
        </p:txBody>
      </p:sp>
      <p:sp>
        <p:nvSpPr>
          <p:cNvPr id="3" name="Title 2">
            <a:extLst>
              <a:ext uri="{FF2B5EF4-FFF2-40B4-BE49-F238E27FC236}">
                <a16:creationId xmlns:a16="http://schemas.microsoft.com/office/drawing/2014/main" id="{5818ACF8-89F0-904C-54FE-44A0A8817DA2}"/>
              </a:ext>
            </a:extLst>
          </p:cNvPr>
          <p:cNvSpPr>
            <a:spLocks noGrp="1"/>
          </p:cNvSpPr>
          <p:nvPr>
            <p:ph type="title"/>
          </p:nvPr>
        </p:nvSpPr>
        <p:spPr/>
        <p:txBody>
          <a:bodyPr/>
          <a:lstStyle/>
          <a:p>
            <a:r>
              <a:rPr lang="en-US" dirty="0"/>
              <a:t>Randomness</a:t>
            </a:r>
          </a:p>
        </p:txBody>
      </p:sp>
    </p:spTree>
    <p:extLst>
      <p:ext uri="{BB962C8B-B14F-4D97-AF65-F5344CB8AC3E}">
        <p14:creationId xmlns:p14="http://schemas.microsoft.com/office/powerpoint/2010/main" val="34367189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7C89BD-8091-2D57-62D4-C02C2C0868D3}"/>
              </a:ext>
            </a:extLst>
          </p:cNvPr>
          <p:cNvSpPr>
            <a:spLocks noGrp="1"/>
          </p:cNvSpPr>
          <p:nvPr>
            <p:ph idx="1"/>
          </p:nvPr>
        </p:nvSpPr>
        <p:spPr/>
        <p:txBody>
          <a:bodyPr/>
          <a:lstStyle/>
          <a:p>
            <a:r>
              <a:rPr lang="en-US" b="1" dirty="0"/>
              <a:t>Random </a:t>
            </a:r>
            <a:r>
              <a:rPr lang="en-US" dirty="0"/>
              <a:t>– an outcome is random if we know the particular outcomes that something could have but are unsure of which of those outcomes is about to happen.</a:t>
            </a:r>
          </a:p>
          <a:p>
            <a:endParaRPr lang="en-US" dirty="0"/>
          </a:p>
        </p:txBody>
      </p:sp>
      <p:sp>
        <p:nvSpPr>
          <p:cNvPr id="3" name="Title 2">
            <a:extLst>
              <a:ext uri="{FF2B5EF4-FFF2-40B4-BE49-F238E27FC236}">
                <a16:creationId xmlns:a16="http://schemas.microsoft.com/office/drawing/2014/main" id="{5818ACF8-89F0-904C-54FE-44A0A8817DA2}"/>
              </a:ext>
            </a:extLst>
          </p:cNvPr>
          <p:cNvSpPr>
            <a:spLocks noGrp="1"/>
          </p:cNvSpPr>
          <p:nvPr>
            <p:ph type="title"/>
          </p:nvPr>
        </p:nvSpPr>
        <p:spPr/>
        <p:txBody>
          <a:bodyPr/>
          <a:lstStyle/>
          <a:p>
            <a:r>
              <a:rPr lang="en-US" dirty="0"/>
              <a:t>Randomness</a:t>
            </a:r>
          </a:p>
        </p:txBody>
      </p:sp>
    </p:spTree>
    <p:extLst>
      <p:ext uri="{BB962C8B-B14F-4D97-AF65-F5344CB8AC3E}">
        <p14:creationId xmlns:p14="http://schemas.microsoft.com/office/powerpoint/2010/main" val="23827323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7C89BD-8091-2D57-62D4-C02C2C0868D3}"/>
              </a:ext>
            </a:extLst>
          </p:cNvPr>
          <p:cNvSpPr>
            <a:spLocks noGrp="1"/>
          </p:cNvSpPr>
          <p:nvPr>
            <p:ph idx="1"/>
          </p:nvPr>
        </p:nvSpPr>
        <p:spPr/>
        <p:txBody>
          <a:bodyPr/>
          <a:lstStyle/>
          <a:p>
            <a:r>
              <a:rPr lang="en-US" b="1" dirty="0"/>
              <a:t>Random </a:t>
            </a:r>
            <a:r>
              <a:rPr lang="en-US" dirty="0"/>
              <a:t>– an outcome is random if we know the particular outcomes that something could have but are unsure of which of those outcomes is about to happen.</a:t>
            </a:r>
          </a:p>
          <a:p>
            <a:endParaRPr lang="en-US" b="1" dirty="0"/>
          </a:p>
          <a:p>
            <a:r>
              <a:rPr lang="en-US" dirty="0"/>
              <a:t>Not knowing what is going to happen…</a:t>
            </a:r>
          </a:p>
          <a:p>
            <a:pPr lvl="1"/>
            <a:r>
              <a:rPr lang="en-US" dirty="0"/>
              <a:t>Kind of true. We know what </a:t>
            </a:r>
            <a:r>
              <a:rPr lang="en-US" b="1" dirty="0"/>
              <a:t>could</a:t>
            </a:r>
            <a:r>
              <a:rPr lang="en-US" dirty="0"/>
              <a:t> happen, but not which of the outcomes will happen.</a:t>
            </a:r>
          </a:p>
          <a:p>
            <a:pPr lvl="1"/>
            <a:r>
              <a:rPr lang="en-US" dirty="0"/>
              <a:t>Flip a fair coin </a:t>
            </a:r>
            <a:r>
              <a:rPr lang="en-US" dirty="0">
                <a:sym typeface="Wingdings" pitchFamily="2" charset="2"/>
              </a:rPr>
              <a:t> could be heads or tails, but not sure which.</a:t>
            </a:r>
            <a:endParaRPr lang="en-US" dirty="0"/>
          </a:p>
          <a:p>
            <a:pPr lvl="1"/>
            <a:endParaRPr lang="en-US" dirty="0"/>
          </a:p>
        </p:txBody>
      </p:sp>
      <p:sp>
        <p:nvSpPr>
          <p:cNvPr id="3" name="Title 2">
            <a:extLst>
              <a:ext uri="{FF2B5EF4-FFF2-40B4-BE49-F238E27FC236}">
                <a16:creationId xmlns:a16="http://schemas.microsoft.com/office/drawing/2014/main" id="{5818ACF8-89F0-904C-54FE-44A0A8817DA2}"/>
              </a:ext>
            </a:extLst>
          </p:cNvPr>
          <p:cNvSpPr>
            <a:spLocks noGrp="1"/>
          </p:cNvSpPr>
          <p:nvPr>
            <p:ph type="title"/>
          </p:nvPr>
        </p:nvSpPr>
        <p:spPr/>
        <p:txBody>
          <a:bodyPr/>
          <a:lstStyle/>
          <a:p>
            <a:r>
              <a:rPr lang="en-US" dirty="0"/>
              <a:t>Randomness</a:t>
            </a:r>
          </a:p>
        </p:txBody>
      </p:sp>
    </p:spTree>
    <p:extLst>
      <p:ext uri="{BB962C8B-B14F-4D97-AF65-F5344CB8AC3E}">
        <p14:creationId xmlns:p14="http://schemas.microsoft.com/office/powerpoint/2010/main" val="17598892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7C89BD-8091-2D57-62D4-C02C2C0868D3}"/>
              </a:ext>
            </a:extLst>
          </p:cNvPr>
          <p:cNvSpPr>
            <a:spLocks noGrp="1"/>
          </p:cNvSpPr>
          <p:nvPr>
            <p:ph idx="1"/>
          </p:nvPr>
        </p:nvSpPr>
        <p:spPr>
          <a:xfrm>
            <a:off x="581192" y="2180496"/>
            <a:ext cx="11029615" cy="4374683"/>
          </a:xfrm>
        </p:spPr>
        <p:txBody>
          <a:bodyPr>
            <a:normAutofit/>
          </a:bodyPr>
          <a:lstStyle/>
          <a:p>
            <a:r>
              <a:rPr lang="en-US" b="1" dirty="0"/>
              <a:t>Random </a:t>
            </a:r>
            <a:r>
              <a:rPr lang="en-US" dirty="0"/>
              <a:t>– an outcome is random if we know the particular outcomes that something could have but are unsure of which of those outcomes is about to happen.</a:t>
            </a:r>
          </a:p>
          <a:p>
            <a:endParaRPr lang="en-US" b="1" dirty="0"/>
          </a:p>
          <a:p>
            <a:r>
              <a:rPr lang="en-US" dirty="0"/>
              <a:t>Not knowing what is going to happen…</a:t>
            </a:r>
          </a:p>
          <a:p>
            <a:pPr lvl="1"/>
            <a:r>
              <a:rPr lang="en-US" dirty="0"/>
              <a:t>Kind of true. We know what </a:t>
            </a:r>
            <a:r>
              <a:rPr lang="en-US" b="1" dirty="0"/>
              <a:t>could</a:t>
            </a:r>
            <a:r>
              <a:rPr lang="en-US" dirty="0"/>
              <a:t> happen, but not which of the outcomes will happen.</a:t>
            </a:r>
          </a:p>
          <a:p>
            <a:pPr lvl="1"/>
            <a:r>
              <a:rPr lang="en-US" dirty="0"/>
              <a:t>Flip a fair coin </a:t>
            </a:r>
            <a:r>
              <a:rPr lang="en-US" dirty="0">
                <a:sym typeface="Wingdings" pitchFamily="2" charset="2"/>
              </a:rPr>
              <a:t> could be heads or tails, but not sure which.</a:t>
            </a:r>
            <a:endParaRPr lang="en-US" dirty="0"/>
          </a:p>
          <a:p>
            <a:r>
              <a:rPr lang="en-US" dirty="0"/>
              <a:t>Fairness (equal chance of outcomes)…</a:t>
            </a:r>
          </a:p>
          <a:p>
            <a:pPr lvl="1"/>
            <a:r>
              <a:rPr lang="en-US" dirty="0"/>
              <a:t>Could be true, but not required. </a:t>
            </a:r>
          </a:p>
          <a:p>
            <a:pPr lvl="1"/>
            <a:r>
              <a:rPr lang="en-US" dirty="0"/>
              <a:t>An unfair coin is still random, but the outcomes are not even.</a:t>
            </a:r>
          </a:p>
        </p:txBody>
      </p:sp>
      <p:sp>
        <p:nvSpPr>
          <p:cNvPr id="3" name="Title 2">
            <a:extLst>
              <a:ext uri="{FF2B5EF4-FFF2-40B4-BE49-F238E27FC236}">
                <a16:creationId xmlns:a16="http://schemas.microsoft.com/office/drawing/2014/main" id="{5818ACF8-89F0-904C-54FE-44A0A8817DA2}"/>
              </a:ext>
            </a:extLst>
          </p:cNvPr>
          <p:cNvSpPr>
            <a:spLocks noGrp="1"/>
          </p:cNvSpPr>
          <p:nvPr>
            <p:ph type="title"/>
          </p:nvPr>
        </p:nvSpPr>
        <p:spPr/>
        <p:txBody>
          <a:bodyPr/>
          <a:lstStyle/>
          <a:p>
            <a:r>
              <a:rPr lang="en-US" dirty="0"/>
              <a:t>Randomness</a:t>
            </a:r>
          </a:p>
        </p:txBody>
      </p:sp>
    </p:spTree>
    <p:extLst>
      <p:ext uri="{BB962C8B-B14F-4D97-AF65-F5344CB8AC3E}">
        <p14:creationId xmlns:p14="http://schemas.microsoft.com/office/powerpoint/2010/main" val="211354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1BC9FD-E81C-8625-338C-7F234F7B2377}"/>
              </a:ext>
            </a:extLst>
          </p:cNvPr>
          <p:cNvSpPr>
            <a:spLocks noGrp="1"/>
          </p:cNvSpPr>
          <p:nvPr>
            <p:ph idx="1"/>
          </p:nvPr>
        </p:nvSpPr>
        <p:spPr/>
        <p:txBody>
          <a:bodyPr/>
          <a:lstStyle/>
          <a:p>
            <a:r>
              <a:rPr lang="en-US" dirty="0"/>
              <a:t>Why are we collecting data?</a:t>
            </a:r>
          </a:p>
          <a:p>
            <a:pPr lvl="1"/>
            <a:endParaRPr lang="en-US" dirty="0"/>
          </a:p>
        </p:txBody>
      </p:sp>
      <p:sp>
        <p:nvSpPr>
          <p:cNvPr id="3" name="Title 2">
            <a:extLst>
              <a:ext uri="{FF2B5EF4-FFF2-40B4-BE49-F238E27FC236}">
                <a16:creationId xmlns:a16="http://schemas.microsoft.com/office/drawing/2014/main" id="{35A506C9-A57C-C4BF-60FC-148CA0674C17}"/>
              </a:ext>
            </a:extLst>
          </p:cNvPr>
          <p:cNvSpPr>
            <a:spLocks noGrp="1"/>
          </p:cNvSpPr>
          <p:nvPr>
            <p:ph type="title"/>
          </p:nvPr>
        </p:nvSpPr>
        <p:spPr/>
        <p:txBody>
          <a:bodyPr/>
          <a:lstStyle/>
          <a:p>
            <a:r>
              <a:rPr lang="en-US" dirty="0"/>
              <a:t>Why Do We Care?</a:t>
            </a:r>
          </a:p>
        </p:txBody>
      </p:sp>
    </p:spTree>
    <p:extLst>
      <p:ext uri="{BB962C8B-B14F-4D97-AF65-F5344CB8AC3E}">
        <p14:creationId xmlns:p14="http://schemas.microsoft.com/office/powerpoint/2010/main" val="788443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9737D2-6C06-0767-16A2-3FC577B6E363}"/>
              </a:ext>
            </a:extLst>
          </p:cNvPr>
          <p:cNvSpPr>
            <a:spLocks noGrp="1"/>
          </p:cNvSpPr>
          <p:nvPr>
            <p:ph type="title"/>
          </p:nvPr>
        </p:nvSpPr>
        <p:spPr/>
        <p:txBody>
          <a:bodyPr/>
          <a:lstStyle/>
          <a:p>
            <a:r>
              <a:rPr lang="en-US" dirty="0"/>
              <a:t>Randomness and sampling</a:t>
            </a:r>
          </a:p>
        </p:txBody>
      </p:sp>
      <p:sp>
        <p:nvSpPr>
          <p:cNvPr id="5" name="TextBox 4">
            <a:extLst>
              <a:ext uri="{FF2B5EF4-FFF2-40B4-BE49-F238E27FC236}">
                <a16:creationId xmlns:a16="http://schemas.microsoft.com/office/drawing/2014/main" id="{1E9B8CC2-9B3E-D0E8-8F72-EBC5D844C290}"/>
              </a:ext>
            </a:extLst>
          </p:cNvPr>
          <p:cNvSpPr txBox="1"/>
          <p:nvPr/>
        </p:nvSpPr>
        <p:spPr>
          <a:xfrm>
            <a:off x="1419150" y="2362201"/>
            <a:ext cx="1504258" cy="461665"/>
          </a:xfrm>
          <a:prstGeom prst="rect">
            <a:avLst/>
          </a:prstGeom>
          <a:noFill/>
        </p:spPr>
        <p:txBody>
          <a:bodyPr wrap="none" rtlCol="0">
            <a:spAutoFit/>
          </a:bodyPr>
          <a:lstStyle/>
          <a:p>
            <a:r>
              <a:rPr lang="en-US" sz="2400" dirty="0"/>
              <a:t>Population</a:t>
            </a:r>
          </a:p>
        </p:txBody>
      </p:sp>
      <p:sp>
        <p:nvSpPr>
          <p:cNvPr id="6" name="TextBox 5">
            <a:extLst>
              <a:ext uri="{FF2B5EF4-FFF2-40B4-BE49-F238E27FC236}">
                <a16:creationId xmlns:a16="http://schemas.microsoft.com/office/drawing/2014/main" id="{03050F23-F1FC-5B99-B232-5385D796495B}"/>
              </a:ext>
            </a:extLst>
          </p:cNvPr>
          <p:cNvSpPr txBox="1"/>
          <p:nvPr/>
        </p:nvSpPr>
        <p:spPr>
          <a:xfrm>
            <a:off x="4711780" y="2357735"/>
            <a:ext cx="1063112" cy="461665"/>
          </a:xfrm>
          <a:prstGeom prst="rect">
            <a:avLst/>
          </a:prstGeom>
          <a:noFill/>
        </p:spPr>
        <p:txBody>
          <a:bodyPr wrap="none" rtlCol="0">
            <a:spAutoFit/>
          </a:bodyPr>
          <a:lstStyle/>
          <a:p>
            <a:r>
              <a:rPr lang="en-US" sz="2400" dirty="0"/>
              <a:t>Sample</a:t>
            </a:r>
          </a:p>
        </p:txBody>
      </p:sp>
      <p:sp>
        <p:nvSpPr>
          <p:cNvPr id="7" name="TextBox 6">
            <a:extLst>
              <a:ext uri="{FF2B5EF4-FFF2-40B4-BE49-F238E27FC236}">
                <a16:creationId xmlns:a16="http://schemas.microsoft.com/office/drawing/2014/main" id="{A0356B21-E741-EB90-F7D1-E163B27E1370}"/>
              </a:ext>
            </a:extLst>
          </p:cNvPr>
          <p:cNvSpPr txBox="1"/>
          <p:nvPr/>
        </p:nvSpPr>
        <p:spPr>
          <a:xfrm>
            <a:off x="4695750" y="4114801"/>
            <a:ext cx="1152880" cy="461665"/>
          </a:xfrm>
          <a:prstGeom prst="rect">
            <a:avLst/>
          </a:prstGeom>
          <a:noFill/>
        </p:spPr>
        <p:txBody>
          <a:bodyPr wrap="none" rtlCol="0">
            <a:spAutoFit/>
          </a:bodyPr>
          <a:lstStyle/>
          <a:p>
            <a:r>
              <a:rPr lang="en-US" sz="2400" dirty="0">
                <a:solidFill>
                  <a:schemeClr val="tx1">
                    <a:alpha val="25000"/>
                  </a:schemeClr>
                </a:solidFill>
              </a:rPr>
              <a:t>Statistic</a:t>
            </a:r>
          </a:p>
        </p:txBody>
      </p:sp>
      <p:sp>
        <p:nvSpPr>
          <p:cNvPr id="8" name="TextBox 7">
            <a:extLst>
              <a:ext uri="{FF2B5EF4-FFF2-40B4-BE49-F238E27FC236}">
                <a16:creationId xmlns:a16="http://schemas.microsoft.com/office/drawing/2014/main" id="{911AF963-76FE-FCC3-1545-10B454A391FB}"/>
              </a:ext>
            </a:extLst>
          </p:cNvPr>
          <p:cNvSpPr txBox="1"/>
          <p:nvPr/>
        </p:nvSpPr>
        <p:spPr>
          <a:xfrm>
            <a:off x="1428768" y="4114801"/>
            <a:ext cx="1483098" cy="461665"/>
          </a:xfrm>
          <a:prstGeom prst="rect">
            <a:avLst/>
          </a:prstGeom>
          <a:noFill/>
        </p:spPr>
        <p:txBody>
          <a:bodyPr wrap="none" rtlCol="0">
            <a:spAutoFit/>
          </a:bodyPr>
          <a:lstStyle/>
          <a:p>
            <a:r>
              <a:rPr lang="en-US" sz="2400" dirty="0">
                <a:solidFill>
                  <a:schemeClr val="tx1">
                    <a:alpha val="25000"/>
                  </a:schemeClr>
                </a:solidFill>
              </a:rPr>
              <a:t>Parameter</a:t>
            </a:r>
          </a:p>
        </p:txBody>
      </p:sp>
      <p:sp>
        <p:nvSpPr>
          <p:cNvPr id="9" name="Right Arrow 8">
            <a:extLst>
              <a:ext uri="{FF2B5EF4-FFF2-40B4-BE49-F238E27FC236}">
                <a16:creationId xmlns:a16="http://schemas.microsoft.com/office/drawing/2014/main" id="{6410A68A-FFC8-ED9F-4EF1-CB72FE264F9A}"/>
              </a:ext>
            </a:extLst>
          </p:cNvPr>
          <p:cNvSpPr/>
          <p:nvPr/>
        </p:nvSpPr>
        <p:spPr>
          <a:xfrm>
            <a:off x="3476550" y="24765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a:extLst>
              <a:ext uri="{FF2B5EF4-FFF2-40B4-BE49-F238E27FC236}">
                <a16:creationId xmlns:a16="http://schemas.microsoft.com/office/drawing/2014/main" id="{F5D1F54F-73A4-2164-D3A1-8D2A6D815B10}"/>
              </a:ext>
            </a:extLst>
          </p:cNvPr>
          <p:cNvSpPr/>
          <p:nvPr/>
        </p:nvSpPr>
        <p:spPr>
          <a:xfrm rot="10800000">
            <a:off x="3476550" y="4231332"/>
            <a:ext cx="949004" cy="228600"/>
          </a:xfrm>
          <a:prstGeom prst="rightArrow">
            <a:avLst/>
          </a:prstGeom>
          <a:solidFill>
            <a:schemeClr val="accent2">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a:extLst>
              <a:ext uri="{FF2B5EF4-FFF2-40B4-BE49-F238E27FC236}">
                <a16:creationId xmlns:a16="http://schemas.microsoft.com/office/drawing/2014/main" id="{57932119-F4F0-E692-DE86-2AA3305C6D60}"/>
              </a:ext>
            </a:extLst>
          </p:cNvPr>
          <p:cNvSpPr/>
          <p:nvPr/>
        </p:nvSpPr>
        <p:spPr>
          <a:xfrm rot="5400000">
            <a:off x="4852190" y="3352799"/>
            <a:ext cx="949004" cy="228600"/>
          </a:xfrm>
          <a:prstGeom prst="rightArrow">
            <a:avLst/>
          </a:prstGeom>
          <a:solidFill>
            <a:schemeClr val="accent2">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a:extLst>
              <a:ext uri="{FF2B5EF4-FFF2-40B4-BE49-F238E27FC236}">
                <a16:creationId xmlns:a16="http://schemas.microsoft.com/office/drawing/2014/main" id="{DA7BA04D-1CC9-D433-6F46-2FAA606563D2}"/>
              </a:ext>
            </a:extLst>
          </p:cNvPr>
          <p:cNvSpPr/>
          <p:nvPr/>
        </p:nvSpPr>
        <p:spPr>
          <a:xfrm rot="16200000">
            <a:off x="1765546" y="3352799"/>
            <a:ext cx="949004" cy="228600"/>
          </a:xfrm>
          <a:prstGeom prst="rightArrow">
            <a:avLst/>
          </a:prstGeom>
          <a:solidFill>
            <a:schemeClr val="accent2">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630DA4E-9885-C193-03FC-82A86F9021F4}"/>
              </a:ext>
            </a:extLst>
          </p:cNvPr>
          <p:cNvSpPr txBox="1"/>
          <p:nvPr/>
        </p:nvSpPr>
        <p:spPr>
          <a:xfrm>
            <a:off x="7042068" y="3429000"/>
            <a:ext cx="4406271" cy="1631216"/>
          </a:xfrm>
          <a:prstGeom prst="rect">
            <a:avLst/>
          </a:prstGeom>
          <a:noFill/>
        </p:spPr>
        <p:txBody>
          <a:bodyPr wrap="none" rtlCol="0">
            <a:spAutoFit/>
          </a:bodyPr>
          <a:lstStyle/>
          <a:p>
            <a:r>
              <a:rPr lang="en-US" sz="2000" dirty="0">
                <a:solidFill>
                  <a:schemeClr val="accent1"/>
                </a:solidFill>
              </a:rPr>
              <a:t>Having randomness helps make the </a:t>
            </a:r>
            <a:br>
              <a:rPr lang="en-US" sz="2000" dirty="0">
                <a:solidFill>
                  <a:schemeClr val="accent1"/>
                </a:solidFill>
              </a:rPr>
            </a:br>
            <a:r>
              <a:rPr lang="en-US" sz="2000" dirty="0">
                <a:solidFill>
                  <a:schemeClr val="accent1"/>
                </a:solidFill>
              </a:rPr>
              <a:t>sample representative of the population.</a:t>
            </a:r>
          </a:p>
          <a:p>
            <a:endParaRPr lang="en-US" sz="2000" dirty="0">
              <a:solidFill>
                <a:schemeClr val="accent1"/>
              </a:solidFill>
            </a:endParaRPr>
          </a:p>
          <a:p>
            <a:r>
              <a:rPr lang="en-US" sz="2000" dirty="0">
                <a:solidFill>
                  <a:schemeClr val="accent1"/>
                </a:solidFill>
              </a:rPr>
              <a:t>Protects us from having certain pieces of</a:t>
            </a:r>
            <a:br>
              <a:rPr lang="en-US" sz="2000" dirty="0">
                <a:solidFill>
                  <a:schemeClr val="accent1"/>
                </a:solidFill>
              </a:rPr>
            </a:br>
            <a:r>
              <a:rPr lang="en-US" sz="2000" dirty="0">
                <a:solidFill>
                  <a:schemeClr val="accent1"/>
                </a:solidFill>
              </a:rPr>
              <a:t>information overly influence our sample.</a:t>
            </a:r>
          </a:p>
        </p:txBody>
      </p:sp>
      <p:cxnSp>
        <p:nvCxnSpPr>
          <p:cNvPr id="15" name="Straight Arrow Connector 14">
            <a:extLst>
              <a:ext uri="{FF2B5EF4-FFF2-40B4-BE49-F238E27FC236}">
                <a16:creationId xmlns:a16="http://schemas.microsoft.com/office/drawing/2014/main" id="{8ED33E64-79C5-F9B0-2120-D2C21202BC79}"/>
              </a:ext>
            </a:extLst>
          </p:cNvPr>
          <p:cNvCxnSpPr>
            <a:stCxn id="13" idx="1"/>
          </p:cNvCxnSpPr>
          <p:nvPr/>
        </p:nvCxnSpPr>
        <p:spPr>
          <a:xfrm flipH="1" flipV="1">
            <a:off x="4120738" y="2819400"/>
            <a:ext cx="2921330" cy="142520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72552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9737D2-6C06-0767-16A2-3FC577B6E363}"/>
              </a:ext>
            </a:extLst>
          </p:cNvPr>
          <p:cNvSpPr>
            <a:spLocks noGrp="1"/>
          </p:cNvSpPr>
          <p:nvPr>
            <p:ph type="title"/>
          </p:nvPr>
        </p:nvSpPr>
        <p:spPr/>
        <p:txBody>
          <a:bodyPr/>
          <a:lstStyle/>
          <a:p>
            <a:r>
              <a:rPr lang="en-US" dirty="0"/>
              <a:t>Randomness and sampling</a:t>
            </a:r>
          </a:p>
        </p:txBody>
      </p:sp>
      <p:sp>
        <p:nvSpPr>
          <p:cNvPr id="5" name="TextBox 4">
            <a:extLst>
              <a:ext uri="{FF2B5EF4-FFF2-40B4-BE49-F238E27FC236}">
                <a16:creationId xmlns:a16="http://schemas.microsoft.com/office/drawing/2014/main" id="{1E9B8CC2-9B3E-D0E8-8F72-EBC5D844C290}"/>
              </a:ext>
            </a:extLst>
          </p:cNvPr>
          <p:cNvSpPr txBox="1"/>
          <p:nvPr/>
        </p:nvSpPr>
        <p:spPr>
          <a:xfrm>
            <a:off x="1419150" y="2362201"/>
            <a:ext cx="1504258" cy="461665"/>
          </a:xfrm>
          <a:prstGeom prst="rect">
            <a:avLst/>
          </a:prstGeom>
          <a:noFill/>
        </p:spPr>
        <p:txBody>
          <a:bodyPr wrap="none" rtlCol="0">
            <a:spAutoFit/>
          </a:bodyPr>
          <a:lstStyle/>
          <a:p>
            <a:r>
              <a:rPr lang="en-US" sz="2400" dirty="0">
                <a:solidFill>
                  <a:schemeClr val="tx1">
                    <a:alpha val="25000"/>
                  </a:schemeClr>
                </a:solidFill>
              </a:rPr>
              <a:t>Population</a:t>
            </a:r>
          </a:p>
        </p:txBody>
      </p:sp>
      <p:sp>
        <p:nvSpPr>
          <p:cNvPr id="6" name="TextBox 5">
            <a:extLst>
              <a:ext uri="{FF2B5EF4-FFF2-40B4-BE49-F238E27FC236}">
                <a16:creationId xmlns:a16="http://schemas.microsoft.com/office/drawing/2014/main" id="{03050F23-F1FC-5B99-B232-5385D796495B}"/>
              </a:ext>
            </a:extLst>
          </p:cNvPr>
          <p:cNvSpPr txBox="1"/>
          <p:nvPr/>
        </p:nvSpPr>
        <p:spPr>
          <a:xfrm>
            <a:off x="4711780" y="2357735"/>
            <a:ext cx="1063112" cy="461665"/>
          </a:xfrm>
          <a:prstGeom prst="rect">
            <a:avLst/>
          </a:prstGeom>
          <a:noFill/>
        </p:spPr>
        <p:txBody>
          <a:bodyPr wrap="none" rtlCol="0">
            <a:spAutoFit/>
          </a:bodyPr>
          <a:lstStyle/>
          <a:p>
            <a:r>
              <a:rPr lang="en-US" sz="2400" dirty="0">
                <a:solidFill>
                  <a:schemeClr val="tx1">
                    <a:alpha val="25000"/>
                  </a:schemeClr>
                </a:solidFill>
              </a:rPr>
              <a:t>Sample</a:t>
            </a:r>
          </a:p>
        </p:txBody>
      </p:sp>
      <p:sp>
        <p:nvSpPr>
          <p:cNvPr id="7" name="TextBox 6">
            <a:extLst>
              <a:ext uri="{FF2B5EF4-FFF2-40B4-BE49-F238E27FC236}">
                <a16:creationId xmlns:a16="http://schemas.microsoft.com/office/drawing/2014/main" id="{A0356B21-E741-EB90-F7D1-E163B27E1370}"/>
              </a:ext>
            </a:extLst>
          </p:cNvPr>
          <p:cNvSpPr txBox="1"/>
          <p:nvPr/>
        </p:nvSpPr>
        <p:spPr>
          <a:xfrm>
            <a:off x="4695750" y="4114801"/>
            <a:ext cx="1152880" cy="461665"/>
          </a:xfrm>
          <a:prstGeom prst="rect">
            <a:avLst/>
          </a:prstGeom>
          <a:noFill/>
        </p:spPr>
        <p:txBody>
          <a:bodyPr wrap="none" rtlCol="0">
            <a:spAutoFit/>
          </a:bodyPr>
          <a:lstStyle/>
          <a:p>
            <a:r>
              <a:rPr lang="en-US" sz="2400" dirty="0"/>
              <a:t>Statistic</a:t>
            </a:r>
          </a:p>
        </p:txBody>
      </p:sp>
      <p:sp>
        <p:nvSpPr>
          <p:cNvPr id="8" name="TextBox 7">
            <a:extLst>
              <a:ext uri="{FF2B5EF4-FFF2-40B4-BE49-F238E27FC236}">
                <a16:creationId xmlns:a16="http://schemas.microsoft.com/office/drawing/2014/main" id="{911AF963-76FE-FCC3-1545-10B454A391FB}"/>
              </a:ext>
            </a:extLst>
          </p:cNvPr>
          <p:cNvSpPr txBox="1"/>
          <p:nvPr/>
        </p:nvSpPr>
        <p:spPr>
          <a:xfrm>
            <a:off x="1428768" y="4114801"/>
            <a:ext cx="1483098" cy="461665"/>
          </a:xfrm>
          <a:prstGeom prst="rect">
            <a:avLst/>
          </a:prstGeom>
          <a:noFill/>
        </p:spPr>
        <p:txBody>
          <a:bodyPr wrap="none" rtlCol="0">
            <a:spAutoFit/>
          </a:bodyPr>
          <a:lstStyle/>
          <a:p>
            <a:r>
              <a:rPr lang="en-US" sz="2400" dirty="0"/>
              <a:t>Parameter</a:t>
            </a:r>
          </a:p>
        </p:txBody>
      </p:sp>
      <p:sp>
        <p:nvSpPr>
          <p:cNvPr id="9" name="Right Arrow 8">
            <a:extLst>
              <a:ext uri="{FF2B5EF4-FFF2-40B4-BE49-F238E27FC236}">
                <a16:creationId xmlns:a16="http://schemas.microsoft.com/office/drawing/2014/main" id="{6410A68A-FFC8-ED9F-4EF1-CB72FE264F9A}"/>
              </a:ext>
            </a:extLst>
          </p:cNvPr>
          <p:cNvSpPr/>
          <p:nvPr/>
        </p:nvSpPr>
        <p:spPr>
          <a:xfrm>
            <a:off x="3476550" y="2476500"/>
            <a:ext cx="949004" cy="228600"/>
          </a:xfrm>
          <a:prstGeom prst="rightArrow">
            <a:avLst/>
          </a:prstGeom>
          <a:solidFill>
            <a:schemeClr val="accent2">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a:extLst>
              <a:ext uri="{FF2B5EF4-FFF2-40B4-BE49-F238E27FC236}">
                <a16:creationId xmlns:a16="http://schemas.microsoft.com/office/drawing/2014/main" id="{F5D1F54F-73A4-2164-D3A1-8D2A6D815B10}"/>
              </a:ext>
            </a:extLst>
          </p:cNvPr>
          <p:cNvSpPr/>
          <p:nvPr/>
        </p:nvSpPr>
        <p:spPr>
          <a:xfrm rot="10800000">
            <a:off x="3476550" y="4231332"/>
            <a:ext cx="949004" cy="228600"/>
          </a:xfrm>
          <a:prstGeom prst="rightArrow">
            <a:avLst/>
          </a:prstGeom>
          <a:solidFill>
            <a:schemeClr val="accent2"/>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a:extLst>
              <a:ext uri="{FF2B5EF4-FFF2-40B4-BE49-F238E27FC236}">
                <a16:creationId xmlns:a16="http://schemas.microsoft.com/office/drawing/2014/main" id="{57932119-F4F0-E692-DE86-2AA3305C6D60}"/>
              </a:ext>
            </a:extLst>
          </p:cNvPr>
          <p:cNvSpPr/>
          <p:nvPr/>
        </p:nvSpPr>
        <p:spPr>
          <a:xfrm rot="5400000">
            <a:off x="4852190" y="3352799"/>
            <a:ext cx="949004" cy="228600"/>
          </a:xfrm>
          <a:prstGeom prst="rightArrow">
            <a:avLst/>
          </a:prstGeom>
          <a:solidFill>
            <a:schemeClr val="accent2">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a:extLst>
              <a:ext uri="{FF2B5EF4-FFF2-40B4-BE49-F238E27FC236}">
                <a16:creationId xmlns:a16="http://schemas.microsoft.com/office/drawing/2014/main" id="{DA7BA04D-1CC9-D433-6F46-2FAA606563D2}"/>
              </a:ext>
            </a:extLst>
          </p:cNvPr>
          <p:cNvSpPr/>
          <p:nvPr/>
        </p:nvSpPr>
        <p:spPr>
          <a:xfrm rot="16200000">
            <a:off x="1765546" y="3352799"/>
            <a:ext cx="949004" cy="228600"/>
          </a:xfrm>
          <a:prstGeom prst="rightArrow">
            <a:avLst/>
          </a:prstGeom>
          <a:solidFill>
            <a:schemeClr val="accent2">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630DA4E-9885-C193-03FC-82A86F9021F4}"/>
              </a:ext>
            </a:extLst>
          </p:cNvPr>
          <p:cNvSpPr txBox="1"/>
          <p:nvPr/>
        </p:nvSpPr>
        <p:spPr>
          <a:xfrm>
            <a:off x="7042068" y="2505559"/>
            <a:ext cx="4294765" cy="1015663"/>
          </a:xfrm>
          <a:prstGeom prst="rect">
            <a:avLst/>
          </a:prstGeom>
          <a:noFill/>
        </p:spPr>
        <p:txBody>
          <a:bodyPr wrap="none" rtlCol="0">
            <a:spAutoFit/>
          </a:bodyPr>
          <a:lstStyle/>
          <a:p>
            <a:r>
              <a:rPr lang="en-US" sz="2000" dirty="0">
                <a:solidFill>
                  <a:schemeClr val="accent1"/>
                </a:solidFill>
              </a:rPr>
              <a:t>Having a good representative sample</a:t>
            </a:r>
            <a:br>
              <a:rPr lang="en-US" sz="2000" dirty="0">
                <a:solidFill>
                  <a:schemeClr val="accent1"/>
                </a:solidFill>
              </a:rPr>
            </a:br>
            <a:r>
              <a:rPr lang="en-US" sz="2000" dirty="0">
                <a:solidFill>
                  <a:schemeClr val="accent1"/>
                </a:solidFill>
              </a:rPr>
              <a:t>means the inference we make from the</a:t>
            </a:r>
            <a:br>
              <a:rPr lang="en-US" sz="2000" dirty="0">
                <a:solidFill>
                  <a:schemeClr val="accent1"/>
                </a:solidFill>
              </a:rPr>
            </a:br>
            <a:r>
              <a:rPr lang="en-US" sz="2000" dirty="0">
                <a:solidFill>
                  <a:schemeClr val="accent1"/>
                </a:solidFill>
              </a:rPr>
              <a:t>statistic to the parameter is reasonable!</a:t>
            </a:r>
          </a:p>
        </p:txBody>
      </p:sp>
      <p:cxnSp>
        <p:nvCxnSpPr>
          <p:cNvPr id="15" name="Straight Arrow Connector 14">
            <a:extLst>
              <a:ext uri="{FF2B5EF4-FFF2-40B4-BE49-F238E27FC236}">
                <a16:creationId xmlns:a16="http://schemas.microsoft.com/office/drawing/2014/main" id="{8ED33E64-79C5-F9B0-2120-D2C21202BC79}"/>
              </a:ext>
            </a:extLst>
          </p:cNvPr>
          <p:cNvCxnSpPr>
            <a:cxnSpLocks/>
            <a:stCxn id="13" idx="1"/>
          </p:cNvCxnSpPr>
          <p:nvPr/>
        </p:nvCxnSpPr>
        <p:spPr>
          <a:xfrm flipH="1">
            <a:off x="4013860" y="3013391"/>
            <a:ext cx="3028208" cy="1101407"/>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87993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A12213-6599-1B10-AAA0-DC73AB062193}"/>
              </a:ext>
            </a:extLst>
          </p:cNvPr>
          <p:cNvSpPr>
            <a:spLocks noGrp="1"/>
          </p:cNvSpPr>
          <p:nvPr>
            <p:ph idx="1"/>
          </p:nvPr>
        </p:nvSpPr>
        <p:spPr/>
        <p:txBody>
          <a:bodyPr/>
          <a:lstStyle/>
          <a:p>
            <a:r>
              <a:rPr lang="en-US" dirty="0"/>
              <a:t>Random</a:t>
            </a:r>
            <a:r>
              <a:rPr lang="en-US" b="1" dirty="0"/>
              <a:t> </a:t>
            </a:r>
            <a:r>
              <a:rPr lang="en-US" dirty="0"/>
              <a:t>– an outcome is random if we know the particular outcomes that something could have but are unsure of which of those outcomes is about to happen.</a:t>
            </a:r>
          </a:p>
          <a:p>
            <a:r>
              <a:rPr lang="en-US" dirty="0"/>
              <a:t>Having randomness helps make the sample representative of the population.</a:t>
            </a:r>
          </a:p>
          <a:p>
            <a:r>
              <a:rPr lang="en-US" dirty="0"/>
              <a:t>Having a good representative sample means the inference we make from the statistic to the parameter is reasonable.</a:t>
            </a:r>
          </a:p>
          <a:p>
            <a:endParaRPr lang="en-US" dirty="0"/>
          </a:p>
        </p:txBody>
      </p:sp>
      <p:sp>
        <p:nvSpPr>
          <p:cNvPr id="3" name="Title 2">
            <a:extLst>
              <a:ext uri="{FF2B5EF4-FFF2-40B4-BE49-F238E27FC236}">
                <a16:creationId xmlns:a16="http://schemas.microsoft.com/office/drawing/2014/main" id="{134C9354-3D08-089C-05B6-31AEF243D9D0}"/>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40387685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40E10-D5AA-D54F-8F90-4D3DC8440F17}"/>
              </a:ext>
            </a:extLst>
          </p:cNvPr>
          <p:cNvSpPr>
            <a:spLocks noGrp="1"/>
          </p:cNvSpPr>
          <p:nvPr>
            <p:ph type="title"/>
          </p:nvPr>
        </p:nvSpPr>
        <p:spPr/>
        <p:txBody>
          <a:bodyPr/>
          <a:lstStyle/>
          <a:p>
            <a:r>
              <a:rPr lang="en-US" dirty="0"/>
              <a:t>Bad Sampling Methods</a:t>
            </a:r>
          </a:p>
        </p:txBody>
      </p:sp>
      <p:sp>
        <p:nvSpPr>
          <p:cNvPr id="3" name="Text Placeholder 2">
            <a:extLst>
              <a:ext uri="{FF2B5EF4-FFF2-40B4-BE49-F238E27FC236}">
                <a16:creationId xmlns:a16="http://schemas.microsoft.com/office/drawing/2014/main" id="{E5A62C4E-C119-A14D-A260-93672A9D1AE5}"/>
              </a:ext>
            </a:extLst>
          </p:cNvPr>
          <p:cNvSpPr>
            <a:spLocks noGrp="1"/>
          </p:cNvSpPr>
          <p:nvPr>
            <p:ph type="body" idx="1"/>
          </p:nvPr>
        </p:nvSpPr>
        <p:spPr/>
        <p:txBody>
          <a:bodyPr/>
          <a:lstStyle/>
          <a:p>
            <a:r>
              <a:rPr lang="en-US" dirty="0"/>
              <a:t>Gathering Data</a:t>
            </a:r>
          </a:p>
        </p:txBody>
      </p:sp>
    </p:spTree>
    <p:extLst>
      <p:ext uri="{BB962C8B-B14F-4D97-AF65-F5344CB8AC3E}">
        <p14:creationId xmlns:p14="http://schemas.microsoft.com/office/powerpoint/2010/main" val="36457908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Parameters vs. Statistics</a:t>
            </a:r>
          </a:p>
        </p:txBody>
      </p:sp>
      <p:sp>
        <p:nvSpPr>
          <p:cNvPr id="5" name="TextBox 4"/>
          <p:cNvSpPr txBox="1"/>
          <p:nvPr/>
        </p:nvSpPr>
        <p:spPr>
          <a:xfrm>
            <a:off x="3200400" y="30747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6493030" y="30702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6477000" y="4827301"/>
            <a:ext cx="1152880" cy="461665"/>
          </a:xfrm>
          <a:prstGeom prst="rect">
            <a:avLst/>
          </a:prstGeom>
          <a:noFill/>
        </p:spPr>
        <p:txBody>
          <a:bodyPr wrap="none" rtlCol="0">
            <a:spAutoFit/>
          </a:bodyPr>
          <a:lstStyle/>
          <a:p>
            <a:r>
              <a:rPr lang="en-US" sz="2400" dirty="0"/>
              <a:t>Statistic</a:t>
            </a:r>
          </a:p>
        </p:txBody>
      </p:sp>
      <p:sp>
        <p:nvSpPr>
          <p:cNvPr id="8" name="TextBox 7"/>
          <p:cNvSpPr txBox="1"/>
          <p:nvPr/>
        </p:nvSpPr>
        <p:spPr>
          <a:xfrm>
            <a:off x="3210018" y="4827301"/>
            <a:ext cx="1483098" cy="461665"/>
          </a:xfrm>
          <a:prstGeom prst="rect">
            <a:avLst/>
          </a:prstGeom>
          <a:noFill/>
        </p:spPr>
        <p:txBody>
          <a:bodyPr wrap="none" rtlCol="0">
            <a:spAutoFit/>
          </a:bodyPr>
          <a:lstStyle/>
          <a:p>
            <a:r>
              <a:rPr lang="en-US" sz="2400" dirty="0"/>
              <a:t>Parameter</a:t>
            </a:r>
          </a:p>
        </p:txBody>
      </p:sp>
      <p:sp>
        <p:nvSpPr>
          <p:cNvPr id="9" name="Right Arrow 8"/>
          <p:cNvSpPr/>
          <p:nvPr/>
        </p:nvSpPr>
        <p:spPr>
          <a:xfrm>
            <a:off x="5257800" y="31890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800000">
            <a:off x="5257800" y="4943832"/>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5400000">
            <a:off x="6633440"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6200000">
            <a:off x="3546796"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50582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Parameters vs. Statistics</a:t>
            </a:r>
          </a:p>
        </p:txBody>
      </p:sp>
      <p:sp>
        <p:nvSpPr>
          <p:cNvPr id="5" name="TextBox 4"/>
          <p:cNvSpPr txBox="1"/>
          <p:nvPr/>
        </p:nvSpPr>
        <p:spPr>
          <a:xfrm>
            <a:off x="3200400" y="30747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6493030" y="30702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6477000" y="4827301"/>
            <a:ext cx="1152880" cy="461665"/>
          </a:xfrm>
          <a:prstGeom prst="rect">
            <a:avLst/>
          </a:prstGeom>
          <a:noFill/>
        </p:spPr>
        <p:txBody>
          <a:bodyPr wrap="none" rtlCol="0">
            <a:spAutoFit/>
          </a:bodyPr>
          <a:lstStyle/>
          <a:p>
            <a:r>
              <a:rPr lang="en-US" sz="2400" dirty="0"/>
              <a:t>Statistic</a:t>
            </a:r>
          </a:p>
        </p:txBody>
      </p:sp>
      <p:sp>
        <p:nvSpPr>
          <p:cNvPr id="8" name="TextBox 7"/>
          <p:cNvSpPr txBox="1"/>
          <p:nvPr/>
        </p:nvSpPr>
        <p:spPr>
          <a:xfrm>
            <a:off x="3210018" y="4827301"/>
            <a:ext cx="1483098" cy="461665"/>
          </a:xfrm>
          <a:prstGeom prst="rect">
            <a:avLst/>
          </a:prstGeom>
          <a:noFill/>
        </p:spPr>
        <p:txBody>
          <a:bodyPr wrap="none" rtlCol="0">
            <a:spAutoFit/>
          </a:bodyPr>
          <a:lstStyle/>
          <a:p>
            <a:r>
              <a:rPr lang="en-US" sz="2400" dirty="0"/>
              <a:t>Parameter</a:t>
            </a:r>
          </a:p>
        </p:txBody>
      </p:sp>
      <p:sp>
        <p:nvSpPr>
          <p:cNvPr id="9" name="Right Arrow 8"/>
          <p:cNvSpPr/>
          <p:nvPr/>
        </p:nvSpPr>
        <p:spPr>
          <a:xfrm>
            <a:off x="5257800" y="31890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800000">
            <a:off x="5257800" y="4943832"/>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5400000">
            <a:off x="6633440"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6200000">
            <a:off x="3546796"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953000" y="2846100"/>
            <a:ext cx="1524000" cy="85899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3" name="TextBox 12"/>
          <p:cNvSpPr txBox="1"/>
          <p:nvPr/>
        </p:nvSpPr>
        <p:spPr>
          <a:xfrm>
            <a:off x="3884211" y="2321074"/>
            <a:ext cx="3398879" cy="461665"/>
          </a:xfrm>
          <a:prstGeom prst="rect">
            <a:avLst/>
          </a:prstGeom>
          <a:noFill/>
        </p:spPr>
        <p:txBody>
          <a:bodyPr wrap="none" rtlCol="0">
            <a:spAutoFit/>
          </a:bodyPr>
          <a:lstStyle/>
          <a:p>
            <a:r>
              <a:rPr lang="en-US" sz="2400" dirty="0">
                <a:solidFill>
                  <a:schemeClr val="accent2"/>
                </a:solidFill>
              </a:rPr>
              <a:t>Need good sampling to…</a:t>
            </a:r>
          </a:p>
        </p:txBody>
      </p:sp>
    </p:spTree>
    <p:extLst>
      <p:ext uri="{BB962C8B-B14F-4D97-AF65-F5344CB8AC3E}">
        <p14:creationId xmlns:p14="http://schemas.microsoft.com/office/powerpoint/2010/main" val="29905469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Parameters vs. Statistics</a:t>
            </a:r>
          </a:p>
        </p:txBody>
      </p:sp>
      <p:sp>
        <p:nvSpPr>
          <p:cNvPr id="5" name="TextBox 4"/>
          <p:cNvSpPr txBox="1"/>
          <p:nvPr/>
        </p:nvSpPr>
        <p:spPr>
          <a:xfrm>
            <a:off x="3200400" y="30747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6493030" y="30702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6477000" y="4827301"/>
            <a:ext cx="1152880" cy="461665"/>
          </a:xfrm>
          <a:prstGeom prst="rect">
            <a:avLst/>
          </a:prstGeom>
          <a:noFill/>
        </p:spPr>
        <p:txBody>
          <a:bodyPr wrap="none" rtlCol="0">
            <a:spAutoFit/>
          </a:bodyPr>
          <a:lstStyle/>
          <a:p>
            <a:r>
              <a:rPr lang="en-US" sz="2400" dirty="0"/>
              <a:t>Statistic</a:t>
            </a:r>
          </a:p>
        </p:txBody>
      </p:sp>
      <p:sp>
        <p:nvSpPr>
          <p:cNvPr id="8" name="TextBox 7"/>
          <p:cNvSpPr txBox="1"/>
          <p:nvPr/>
        </p:nvSpPr>
        <p:spPr>
          <a:xfrm>
            <a:off x="3210018" y="4827301"/>
            <a:ext cx="1483098" cy="461665"/>
          </a:xfrm>
          <a:prstGeom prst="rect">
            <a:avLst/>
          </a:prstGeom>
          <a:noFill/>
        </p:spPr>
        <p:txBody>
          <a:bodyPr wrap="none" rtlCol="0">
            <a:spAutoFit/>
          </a:bodyPr>
          <a:lstStyle/>
          <a:p>
            <a:r>
              <a:rPr lang="en-US" sz="2400" dirty="0"/>
              <a:t>Parameter</a:t>
            </a:r>
          </a:p>
        </p:txBody>
      </p:sp>
      <p:sp>
        <p:nvSpPr>
          <p:cNvPr id="9" name="Right Arrow 8"/>
          <p:cNvSpPr/>
          <p:nvPr/>
        </p:nvSpPr>
        <p:spPr>
          <a:xfrm>
            <a:off x="5257800" y="31890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800000">
            <a:off x="5257800" y="4943832"/>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5400000">
            <a:off x="6633440"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6200000">
            <a:off x="3546796"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953000" y="2846100"/>
            <a:ext cx="1524000" cy="85899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884211" y="2321074"/>
            <a:ext cx="3398879" cy="461665"/>
          </a:xfrm>
          <a:prstGeom prst="rect">
            <a:avLst/>
          </a:prstGeom>
          <a:noFill/>
        </p:spPr>
        <p:txBody>
          <a:bodyPr wrap="none" rtlCol="0">
            <a:spAutoFit/>
          </a:bodyPr>
          <a:lstStyle/>
          <a:p>
            <a:r>
              <a:rPr lang="en-US" sz="2400" dirty="0">
                <a:solidFill>
                  <a:schemeClr val="accent2"/>
                </a:solidFill>
              </a:rPr>
              <a:t>Need good sampling to…</a:t>
            </a:r>
          </a:p>
        </p:txBody>
      </p:sp>
      <p:sp>
        <p:nvSpPr>
          <p:cNvPr id="14" name="Oval 13"/>
          <p:cNvSpPr/>
          <p:nvPr/>
        </p:nvSpPr>
        <p:spPr>
          <a:xfrm>
            <a:off x="4953000" y="4628634"/>
            <a:ext cx="1524000" cy="85899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005237" y="5545198"/>
            <a:ext cx="3078920" cy="461665"/>
          </a:xfrm>
          <a:prstGeom prst="rect">
            <a:avLst/>
          </a:prstGeom>
          <a:noFill/>
        </p:spPr>
        <p:txBody>
          <a:bodyPr wrap="none" rtlCol="0">
            <a:spAutoFit/>
          </a:bodyPr>
          <a:lstStyle/>
          <a:p>
            <a:r>
              <a:rPr lang="en-US" sz="2400" dirty="0">
                <a:solidFill>
                  <a:schemeClr val="accent2"/>
                </a:solidFill>
              </a:rPr>
              <a:t>…have good estimates.</a:t>
            </a:r>
          </a:p>
        </p:txBody>
      </p:sp>
    </p:spTree>
    <p:extLst>
      <p:ext uri="{BB962C8B-B14F-4D97-AF65-F5344CB8AC3E}">
        <p14:creationId xmlns:p14="http://schemas.microsoft.com/office/powerpoint/2010/main" val="4353747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Sampling</a:t>
            </a:r>
          </a:p>
        </p:txBody>
      </p:sp>
      <p:sp>
        <p:nvSpPr>
          <p:cNvPr id="3" name="Content Placeholder 2"/>
          <p:cNvSpPr>
            <a:spLocks noGrp="1"/>
          </p:cNvSpPr>
          <p:nvPr>
            <p:ph idx="1"/>
          </p:nvPr>
        </p:nvSpPr>
        <p:spPr/>
        <p:txBody>
          <a:bodyPr/>
          <a:lstStyle/>
          <a:p>
            <a:r>
              <a:rPr lang="en-US" dirty="0"/>
              <a:t>There are many different ways to sample data from population.</a:t>
            </a:r>
          </a:p>
          <a:p>
            <a:r>
              <a:rPr lang="en-US" dirty="0"/>
              <a:t>Mistakes in sampling can lead to </a:t>
            </a:r>
            <a:r>
              <a:rPr lang="en-US" b="1" dirty="0"/>
              <a:t>bias</a:t>
            </a:r>
            <a:r>
              <a:rPr lang="en-US" dirty="0"/>
              <a:t> in the sample.</a:t>
            </a:r>
          </a:p>
          <a:p>
            <a:endParaRPr lang="en-US" dirty="0"/>
          </a:p>
          <a:p>
            <a:r>
              <a:rPr lang="en-US" b="1" dirty="0"/>
              <a:t>Bias</a:t>
            </a:r>
            <a:r>
              <a:rPr lang="en-US" dirty="0"/>
              <a:t> – certain outcomes are favored over other outcomes in samples.</a:t>
            </a:r>
            <a:endParaRPr lang="en-US" b="1" dirty="0"/>
          </a:p>
        </p:txBody>
      </p:sp>
    </p:spTree>
    <p:extLst>
      <p:ext uri="{BB962C8B-B14F-4D97-AF65-F5344CB8AC3E}">
        <p14:creationId xmlns:p14="http://schemas.microsoft.com/office/powerpoint/2010/main" val="2102223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Bias</a:t>
            </a:r>
          </a:p>
        </p:txBody>
      </p:sp>
      <p:sp>
        <p:nvSpPr>
          <p:cNvPr id="3" name="Content Placeholder 2"/>
          <p:cNvSpPr>
            <a:spLocks noGrp="1"/>
          </p:cNvSpPr>
          <p:nvPr>
            <p:ph idx="1"/>
          </p:nvPr>
        </p:nvSpPr>
        <p:spPr/>
        <p:txBody>
          <a:bodyPr/>
          <a:lstStyle/>
          <a:p>
            <a:r>
              <a:rPr lang="en-US" b="1" dirty="0"/>
              <a:t>Bias</a:t>
            </a:r>
            <a:r>
              <a:rPr lang="en-US" dirty="0"/>
              <a:t> – certain outcomes are favored over other outcomes in samples.</a:t>
            </a:r>
          </a:p>
          <a:p>
            <a:r>
              <a:rPr lang="en-US" dirty="0"/>
              <a:t>2 Common Types of Bias:</a:t>
            </a:r>
          </a:p>
          <a:p>
            <a:pPr marL="731520" lvl="1" indent="-457200">
              <a:buFont typeface="+mj-lt"/>
              <a:buAutoNum type="arabicPeriod"/>
            </a:pPr>
            <a:r>
              <a:rPr lang="en-US" dirty="0"/>
              <a:t>Selection Bias</a:t>
            </a:r>
          </a:p>
          <a:p>
            <a:pPr marL="731520" lvl="1" indent="-457200">
              <a:buFont typeface="+mj-lt"/>
              <a:buAutoNum type="arabicPeriod"/>
            </a:pPr>
            <a:r>
              <a:rPr lang="en-US" dirty="0"/>
              <a:t>Sampling Bias</a:t>
            </a:r>
          </a:p>
        </p:txBody>
      </p:sp>
    </p:spTree>
    <p:extLst>
      <p:ext uri="{BB962C8B-B14F-4D97-AF65-F5344CB8AC3E}">
        <p14:creationId xmlns:p14="http://schemas.microsoft.com/office/powerpoint/2010/main" val="26684524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Bias</a:t>
            </a:r>
          </a:p>
        </p:txBody>
      </p:sp>
      <p:sp>
        <p:nvSpPr>
          <p:cNvPr id="3" name="Content Placeholder 2"/>
          <p:cNvSpPr>
            <a:spLocks noGrp="1"/>
          </p:cNvSpPr>
          <p:nvPr>
            <p:ph idx="1"/>
          </p:nvPr>
        </p:nvSpPr>
        <p:spPr/>
        <p:txBody>
          <a:bodyPr/>
          <a:lstStyle/>
          <a:p>
            <a:r>
              <a:rPr lang="en-US" b="1" dirty="0"/>
              <a:t>Bias</a:t>
            </a:r>
            <a:r>
              <a:rPr lang="en-US" dirty="0"/>
              <a:t> – certain outcomes are favored over other outcomes in samples.</a:t>
            </a:r>
          </a:p>
          <a:p>
            <a:r>
              <a:rPr lang="en-US" dirty="0"/>
              <a:t>2 Common Types of Bias:</a:t>
            </a:r>
          </a:p>
          <a:p>
            <a:pPr marL="731520" lvl="1" indent="-457200">
              <a:buFont typeface="+mj-lt"/>
              <a:buAutoNum type="arabicPeriod"/>
            </a:pPr>
            <a:r>
              <a:rPr lang="en-US" dirty="0"/>
              <a:t>Selection Bias</a:t>
            </a:r>
          </a:p>
          <a:p>
            <a:pPr marL="731520" lvl="1" indent="-457200">
              <a:buFont typeface="+mj-lt"/>
              <a:buAutoNum type="arabicPeriod"/>
            </a:pPr>
            <a:r>
              <a:rPr lang="en-US" dirty="0">
                <a:solidFill>
                  <a:schemeClr val="tx1">
                    <a:lumMod val="25000"/>
                    <a:lumOff val="75000"/>
                  </a:schemeClr>
                </a:solidFill>
              </a:rPr>
              <a:t>Sampling Bias</a:t>
            </a:r>
          </a:p>
        </p:txBody>
      </p:sp>
    </p:spTree>
    <p:extLst>
      <p:ext uri="{BB962C8B-B14F-4D97-AF65-F5344CB8AC3E}">
        <p14:creationId xmlns:p14="http://schemas.microsoft.com/office/powerpoint/2010/main" val="1936664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1BC9FD-E81C-8625-338C-7F234F7B2377}"/>
              </a:ext>
            </a:extLst>
          </p:cNvPr>
          <p:cNvSpPr>
            <a:spLocks noGrp="1"/>
          </p:cNvSpPr>
          <p:nvPr>
            <p:ph idx="1"/>
          </p:nvPr>
        </p:nvSpPr>
        <p:spPr/>
        <p:txBody>
          <a:bodyPr/>
          <a:lstStyle/>
          <a:p>
            <a:r>
              <a:rPr lang="en-US" dirty="0"/>
              <a:t>Why are we collecting data?</a:t>
            </a:r>
          </a:p>
          <a:p>
            <a:pPr lvl="1"/>
            <a:r>
              <a:rPr lang="en-US" dirty="0"/>
              <a:t>Make better decisions around a group of people, places, things, etc.</a:t>
            </a:r>
          </a:p>
          <a:p>
            <a:pPr lvl="1"/>
            <a:endParaRPr lang="en-US" dirty="0"/>
          </a:p>
          <a:p>
            <a:r>
              <a:rPr lang="en-US" dirty="0"/>
              <a:t>Why would data help with that?</a:t>
            </a:r>
          </a:p>
          <a:p>
            <a:pPr lvl="1"/>
            <a:endParaRPr lang="en-US" dirty="0"/>
          </a:p>
        </p:txBody>
      </p:sp>
      <p:sp>
        <p:nvSpPr>
          <p:cNvPr id="3" name="Title 2">
            <a:extLst>
              <a:ext uri="{FF2B5EF4-FFF2-40B4-BE49-F238E27FC236}">
                <a16:creationId xmlns:a16="http://schemas.microsoft.com/office/drawing/2014/main" id="{35A506C9-A57C-C4BF-60FC-148CA0674C17}"/>
              </a:ext>
            </a:extLst>
          </p:cNvPr>
          <p:cNvSpPr>
            <a:spLocks noGrp="1"/>
          </p:cNvSpPr>
          <p:nvPr>
            <p:ph type="title"/>
          </p:nvPr>
        </p:nvSpPr>
        <p:spPr/>
        <p:txBody>
          <a:bodyPr/>
          <a:lstStyle/>
          <a:p>
            <a:r>
              <a:rPr lang="en-US" dirty="0"/>
              <a:t>Why Do We Care?</a:t>
            </a:r>
          </a:p>
        </p:txBody>
      </p:sp>
    </p:spTree>
    <p:extLst>
      <p:ext uri="{BB962C8B-B14F-4D97-AF65-F5344CB8AC3E}">
        <p14:creationId xmlns:p14="http://schemas.microsoft.com/office/powerpoint/2010/main" val="10454000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Bias</a:t>
            </a:r>
          </a:p>
        </p:txBody>
      </p:sp>
      <p:sp>
        <p:nvSpPr>
          <p:cNvPr id="3" name="Content Placeholder 2"/>
          <p:cNvSpPr>
            <a:spLocks noGrp="1"/>
          </p:cNvSpPr>
          <p:nvPr>
            <p:ph idx="1"/>
          </p:nvPr>
        </p:nvSpPr>
        <p:spPr/>
        <p:txBody>
          <a:bodyPr/>
          <a:lstStyle/>
          <a:p>
            <a:r>
              <a:rPr lang="en-US" b="1" dirty="0"/>
              <a:t>Bias</a:t>
            </a:r>
            <a:r>
              <a:rPr lang="en-US" dirty="0"/>
              <a:t> – certain outcomes are favored over other outcomes in samples.</a:t>
            </a:r>
          </a:p>
          <a:p>
            <a:r>
              <a:rPr lang="en-US" dirty="0"/>
              <a:t>2 Common Types of Bias:</a:t>
            </a:r>
          </a:p>
          <a:p>
            <a:pPr marL="731520" lvl="1" indent="-457200">
              <a:buFont typeface="+mj-lt"/>
              <a:buAutoNum type="arabicPeriod"/>
            </a:pPr>
            <a:r>
              <a:rPr lang="en-US" dirty="0"/>
              <a:t>Selection Bias</a:t>
            </a:r>
          </a:p>
          <a:p>
            <a:pPr marL="1005840" lvl="2" indent="-457200">
              <a:buFont typeface="+mj-lt"/>
              <a:buAutoNum type="alphaLcParenR"/>
            </a:pPr>
            <a:r>
              <a:rPr lang="en-US" sz="2000" dirty="0" err="1"/>
              <a:t>Undercoverage</a:t>
            </a:r>
            <a:endParaRPr lang="en-US" sz="2000" dirty="0"/>
          </a:p>
          <a:p>
            <a:pPr marL="1005840" lvl="2" indent="-457200">
              <a:buFont typeface="+mj-lt"/>
              <a:buAutoNum type="alphaLcParenR"/>
            </a:pPr>
            <a:r>
              <a:rPr lang="en-US" sz="2000" dirty="0"/>
              <a:t>Nonresponse</a:t>
            </a:r>
          </a:p>
          <a:p>
            <a:pPr marL="731520" lvl="1" indent="-457200">
              <a:buFont typeface="+mj-lt"/>
              <a:buAutoNum type="arabicPeriod"/>
            </a:pPr>
            <a:r>
              <a:rPr lang="en-US" dirty="0">
                <a:solidFill>
                  <a:schemeClr val="tx1">
                    <a:lumMod val="25000"/>
                    <a:lumOff val="75000"/>
                  </a:schemeClr>
                </a:solidFill>
              </a:rPr>
              <a:t>Sampling Bias</a:t>
            </a:r>
          </a:p>
        </p:txBody>
      </p:sp>
    </p:spTree>
    <p:extLst>
      <p:ext uri="{BB962C8B-B14F-4D97-AF65-F5344CB8AC3E}">
        <p14:creationId xmlns:p14="http://schemas.microsoft.com/office/powerpoint/2010/main" val="19893288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9D3400-F93D-9AA5-D8D5-7CFCB18C22AD}"/>
              </a:ext>
            </a:extLst>
          </p:cNvPr>
          <p:cNvSpPr>
            <a:spLocks noGrp="1"/>
          </p:cNvSpPr>
          <p:nvPr>
            <p:ph idx="1"/>
          </p:nvPr>
        </p:nvSpPr>
        <p:spPr/>
        <p:txBody>
          <a:bodyPr/>
          <a:lstStyle/>
          <a:p>
            <a:r>
              <a:rPr lang="en-US" b="1" dirty="0" err="1"/>
              <a:t>Undercoverage</a:t>
            </a:r>
            <a:r>
              <a:rPr lang="en-US" dirty="0"/>
              <a:t> – sampling frame and population are not equal.</a:t>
            </a:r>
          </a:p>
          <a:p>
            <a:endParaRPr lang="en-US" dirty="0"/>
          </a:p>
          <a:p>
            <a:r>
              <a:rPr lang="en-US" dirty="0"/>
              <a:t>Problem:</a:t>
            </a:r>
          </a:p>
          <a:p>
            <a:pPr lvl="1"/>
            <a:r>
              <a:rPr lang="en-US" dirty="0"/>
              <a:t>Sample doesn’t represent the population of interest.</a:t>
            </a:r>
          </a:p>
          <a:p>
            <a:pPr lvl="1"/>
            <a:r>
              <a:rPr lang="en-US" dirty="0"/>
              <a:t>Incorrect and biased inference is made.</a:t>
            </a:r>
          </a:p>
          <a:p>
            <a:pPr lvl="1"/>
            <a:endParaRPr lang="en-US" dirty="0"/>
          </a:p>
          <a:p>
            <a:r>
              <a:rPr lang="en-US" dirty="0"/>
              <a:t>Example – Phone book.</a:t>
            </a:r>
          </a:p>
          <a:p>
            <a:endParaRPr lang="en-US" dirty="0"/>
          </a:p>
        </p:txBody>
      </p:sp>
      <p:sp>
        <p:nvSpPr>
          <p:cNvPr id="3" name="Title 2">
            <a:extLst>
              <a:ext uri="{FF2B5EF4-FFF2-40B4-BE49-F238E27FC236}">
                <a16:creationId xmlns:a16="http://schemas.microsoft.com/office/drawing/2014/main" id="{F451655F-ACDF-ECD0-4CF6-30BA4B03707A}"/>
              </a:ext>
            </a:extLst>
          </p:cNvPr>
          <p:cNvSpPr>
            <a:spLocks noGrp="1"/>
          </p:cNvSpPr>
          <p:nvPr>
            <p:ph type="title"/>
          </p:nvPr>
        </p:nvSpPr>
        <p:spPr/>
        <p:txBody>
          <a:bodyPr/>
          <a:lstStyle/>
          <a:p>
            <a:r>
              <a:rPr lang="en-US" dirty="0" err="1"/>
              <a:t>Undercoverage</a:t>
            </a:r>
            <a:endParaRPr lang="en-US" dirty="0"/>
          </a:p>
        </p:txBody>
      </p:sp>
    </p:spTree>
    <p:extLst>
      <p:ext uri="{BB962C8B-B14F-4D97-AF65-F5344CB8AC3E}">
        <p14:creationId xmlns:p14="http://schemas.microsoft.com/office/powerpoint/2010/main" val="38354461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91E4FB-8A43-168E-5F74-C479E1245C38}"/>
              </a:ext>
            </a:extLst>
          </p:cNvPr>
          <p:cNvSpPr>
            <a:spLocks noGrp="1"/>
          </p:cNvSpPr>
          <p:nvPr>
            <p:ph idx="1"/>
          </p:nvPr>
        </p:nvSpPr>
        <p:spPr/>
        <p:txBody>
          <a:bodyPr/>
          <a:lstStyle/>
          <a:p>
            <a:r>
              <a:rPr lang="en-US" b="1" dirty="0"/>
              <a:t>Nonresponse</a:t>
            </a:r>
            <a:r>
              <a:rPr lang="en-US" dirty="0"/>
              <a:t> – subject in sample cannot / will not respond or be measured.</a:t>
            </a:r>
          </a:p>
          <a:p>
            <a:endParaRPr lang="en-US" dirty="0"/>
          </a:p>
          <a:p>
            <a:r>
              <a:rPr lang="en-US" dirty="0"/>
              <a:t>Problem:</a:t>
            </a:r>
          </a:p>
          <a:p>
            <a:pPr lvl="1"/>
            <a:r>
              <a:rPr lang="en-US" dirty="0"/>
              <a:t>Those who respond don’t represent the population as a whole.</a:t>
            </a:r>
          </a:p>
          <a:p>
            <a:pPr lvl="1"/>
            <a:r>
              <a:rPr lang="en-US" dirty="0"/>
              <a:t>Incorrect and biased inference is made.</a:t>
            </a:r>
          </a:p>
          <a:p>
            <a:pPr lvl="1"/>
            <a:endParaRPr lang="en-US" dirty="0"/>
          </a:p>
          <a:p>
            <a:r>
              <a:rPr lang="en-US" dirty="0"/>
              <a:t>Example – Telemarketers.</a:t>
            </a:r>
          </a:p>
          <a:p>
            <a:endParaRPr lang="en-US" dirty="0"/>
          </a:p>
        </p:txBody>
      </p:sp>
      <p:sp>
        <p:nvSpPr>
          <p:cNvPr id="3" name="Title 2">
            <a:extLst>
              <a:ext uri="{FF2B5EF4-FFF2-40B4-BE49-F238E27FC236}">
                <a16:creationId xmlns:a16="http://schemas.microsoft.com/office/drawing/2014/main" id="{4602ADF5-6348-654B-7798-A64735618A38}"/>
              </a:ext>
            </a:extLst>
          </p:cNvPr>
          <p:cNvSpPr>
            <a:spLocks noGrp="1"/>
          </p:cNvSpPr>
          <p:nvPr>
            <p:ph type="title"/>
          </p:nvPr>
        </p:nvSpPr>
        <p:spPr/>
        <p:txBody>
          <a:bodyPr/>
          <a:lstStyle/>
          <a:p>
            <a:r>
              <a:rPr lang="en-US" dirty="0" err="1"/>
              <a:t>NonResponse</a:t>
            </a:r>
            <a:endParaRPr lang="en-US" dirty="0"/>
          </a:p>
        </p:txBody>
      </p:sp>
    </p:spTree>
    <p:extLst>
      <p:ext uri="{BB962C8B-B14F-4D97-AF65-F5344CB8AC3E}">
        <p14:creationId xmlns:p14="http://schemas.microsoft.com/office/powerpoint/2010/main" val="6108438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Bias</a:t>
            </a:r>
          </a:p>
        </p:txBody>
      </p:sp>
      <p:sp>
        <p:nvSpPr>
          <p:cNvPr id="3" name="Content Placeholder 2"/>
          <p:cNvSpPr>
            <a:spLocks noGrp="1"/>
          </p:cNvSpPr>
          <p:nvPr>
            <p:ph idx="1"/>
          </p:nvPr>
        </p:nvSpPr>
        <p:spPr/>
        <p:txBody>
          <a:bodyPr/>
          <a:lstStyle/>
          <a:p>
            <a:r>
              <a:rPr lang="en-US" b="1" dirty="0"/>
              <a:t>Bias</a:t>
            </a:r>
            <a:r>
              <a:rPr lang="en-US" dirty="0"/>
              <a:t> – certain outcomes are favored over other outcomes in samples.</a:t>
            </a:r>
          </a:p>
          <a:p>
            <a:r>
              <a:rPr lang="en-US" dirty="0"/>
              <a:t>2 Common Types of Bias:</a:t>
            </a:r>
          </a:p>
          <a:p>
            <a:pPr marL="731520" lvl="1" indent="-457200">
              <a:buFont typeface="+mj-lt"/>
              <a:buAutoNum type="arabicPeriod"/>
            </a:pPr>
            <a:r>
              <a:rPr lang="en-US" sz="2400" dirty="0">
                <a:solidFill>
                  <a:schemeClr val="tx1">
                    <a:lumMod val="25000"/>
                    <a:lumOff val="75000"/>
                  </a:schemeClr>
                </a:solidFill>
              </a:rPr>
              <a:t>Selection Bias</a:t>
            </a:r>
          </a:p>
          <a:p>
            <a:pPr marL="731520" lvl="1" indent="-457200">
              <a:buFont typeface="+mj-lt"/>
              <a:buAutoNum type="arabicPeriod"/>
            </a:pPr>
            <a:r>
              <a:rPr lang="en-US" sz="2400" dirty="0"/>
              <a:t>Sampling Bias</a:t>
            </a:r>
          </a:p>
        </p:txBody>
      </p:sp>
    </p:spTree>
    <p:extLst>
      <p:ext uri="{BB962C8B-B14F-4D97-AF65-F5344CB8AC3E}">
        <p14:creationId xmlns:p14="http://schemas.microsoft.com/office/powerpoint/2010/main" val="17927246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Bias</a:t>
            </a:r>
          </a:p>
        </p:txBody>
      </p:sp>
      <p:sp>
        <p:nvSpPr>
          <p:cNvPr id="3" name="Content Placeholder 2"/>
          <p:cNvSpPr>
            <a:spLocks noGrp="1"/>
          </p:cNvSpPr>
          <p:nvPr>
            <p:ph idx="1"/>
          </p:nvPr>
        </p:nvSpPr>
        <p:spPr/>
        <p:txBody>
          <a:bodyPr>
            <a:normAutofit/>
          </a:bodyPr>
          <a:lstStyle/>
          <a:p>
            <a:r>
              <a:rPr lang="en-US" b="1" dirty="0"/>
              <a:t>Bias</a:t>
            </a:r>
            <a:r>
              <a:rPr lang="en-US" dirty="0"/>
              <a:t> – certain outcomes are favored over other outcomes in samples.</a:t>
            </a:r>
          </a:p>
          <a:p>
            <a:r>
              <a:rPr lang="en-US" dirty="0"/>
              <a:t>2 Common Types of Bias:</a:t>
            </a:r>
          </a:p>
          <a:p>
            <a:pPr marL="731520" lvl="1" indent="-457200">
              <a:buFont typeface="+mj-lt"/>
              <a:buAutoNum type="arabicPeriod"/>
            </a:pPr>
            <a:r>
              <a:rPr lang="en-US" dirty="0">
                <a:solidFill>
                  <a:schemeClr val="tx1">
                    <a:lumMod val="25000"/>
                    <a:lumOff val="75000"/>
                  </a:schemeClr>
                </a:solidFill>
              </a:rPr>
              <a:t>Selection Bias</a:t>
            </a:r>
          </a:p>
          <a:p>
            <a:pPr marL="731520" lvl="1" indent="-457200">
              <a:buFont typeface="+mj-lt"/>
              <a:buAutoNum type="arabicPeriod"/>
            </a:pPr>
            <a:r>
              <a:rPr lang="en-US" dirty="0"/>
              <a:t>Sampling Bias</a:t>
            </a:r>
          </a:p>
          <a:p>
            <a:pPr marL="1005840" lvl="2" indent="-457200">
              <a:buFont typeface="+mj-lt"/>
              <a:buAutoNum type="alphaLcParenR"/>
            </a:pPr>
            <a:r>
              <a:rPr lang="en-US" sz="2000" dirty="0"/>
              <a:t>Convenience sampling</a:t>
            </a:r>
          </a:p>
          <a:p>
            <a:pPr marL="1005840" lvl="2" indent="-457200">
              <a:buFont typeface="+mj-lt"/>
              <a:buAutoNum type="alphaLcParenR"/>
            </a:pPr>
            <a:r>
              <a:rPr lang="en-US" sz="2000" dirty="0"/>
              <a:t>Voluntary sampling</a:t>
            </a:r>
          </a:p>
        </p:txBody>
      </p:sp>
    </p:spTree>
    <p:extLst>
      <p:ext uri="{BB962C8B-B14F-4D97-AF65-F5344CB8AC3E}">
        <p14:creationId xmlns:p14="http://schemas.microsoft.com/office/powerpoint/2010/main" val="22448639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626CBC-CFDC-6DCB-404B-003E200D1D6C}"/>
              </a:ext>
            </a:extLst>
          </p:cNvPr>
          <p:cNvSpPr>
            <a:spLocks noGrp="1"/>
          </p:cNvSpPr>
          <p:nvPr>
            <p:ph idx="1"/>
          </p:nvPr>
        </p:nvSpPr>
        <p:spPr>
          <a:xfrm>
            <a:off x="581192" y="2180496"/>
            <a:ext cx="11029615" cy="4362808"/>
          </a:xfrm>
        </p:spPr>
        <p:txBody>
          <a:bodyPr/>
          <a:lstStyle/>
          <a:p>
            <a:r>
              <a:rPr lang="en-US" b="1" dirty="0"/>
              <a:t>Convenience sampling </a:t>
            </a:r>
            <a:r>
              <a:rPr lang="en-US" dirty="0"/>
              <a:t>– technique that selects subjects from population based on accessibility and ease.</a:t>
            </a:r>
          </a:p>
          <a:p>
            <a:endParaRPr lang="en-US" dirty="0"/>
          </a:p>
          <a:p>
            <a:r>
              <a:rPr lang="en-US" dirty="0"/>
              <a:t>Problem:</a:t>
            </a:r>
          </a:p>
          <a:p>
            <a:pPr lvl="1"/>
            <a:r>
              <a:rPr lang="en-US" dirty="0"/>
              <a:t>Just because subjects are easy to talk with, doesn’t mean they represent the population of interest as a whole.</a:t>
            </a:r>
          </a:p>
          <a:p>
            <a:pPr lvl="1"/>
            <a:r>
              <a:rPr lang="en-US" dirty="0"/>
              <a:t>Incorrect and biased inference is made.</a:t>
            </a:r>
          </a:p>
          <a:p>
            <a:pPr lvl="1"/>
            <a:endParaRPr lang="en-US" dirty="0"/>
          </a:p>
          <a:p>
            <a:r>
              <a:rPr lang="en-US" dirty="0"/>
              <a:t>Example – Shopping store surveyors.</a:t>
            </a:r>
          </a:p>
        </p:txBody>
      </p:sp>
      <p:sp>
        <p:nvSpPr>
          <p:cNvPr id="3" name="Title 2">
            <a:extLst>
              <a:ext uri="{FF2B5EF4-FFF2-40B4-BE49-F238E27FC236}">
                <a16:creationId xmlns:a16="http://schemas.microsoft.com/office/drawing/2014/main" id="{AC5766FD-A66C-1F02-2BD7-27E834D2902F}"/>
              </a:ext>
            </a:extLst>
          </p:cNvPr>
          <p:cNvSpPr>
            <a:spLocks noGrp="1"/>
          </p:cNvSpPr>
          <p:nvPr>
            <p:ph type="title"/>
          </p:nvPr>
        </p:nvSpPr>
        <p:spPr/>
        <p:txBody>
          <a:bodyPr/>
          <a:lstStyle/>
          <a:p>
            <a:r>
              <a:rPr lang="en-US" dirty="0"/>
              <a:t>Convenience Sampling</a:t>
            </a:r>
          </a:p>
        </p:txBody>
      </p:sp>
    </p:spTree>
    <p:extLst>
      <p:ext uri="{BB962C8B-B14F-4D97-AF65-F5344CB8AC3E}">
        <p14:creationId xmlns:p14="http://schemas.microsoft.com/office/powerpoint/2010/main" val="26452965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9D0E2F-E1C4-B59B-92BE-1E139FF686B4}"/>
              </a:ext>
            </a:extLst>
          </p:cNvPr>
          <p:cNvSpPr>
            <a:spLocks noGrp="1"/>
          </p:cNvSpPr>
          <p:nvPr>
            <p:ph idx="1"/>
          </p:nvPr>
        </p:nvSpPr>
        <p:spPr/>
        <p:txBody>
          <a:bodyPr/>
          <a:lstStyle/>
          <a:p>
            <a:r>
              <a:rPr lang="en-US" b="1" dirty="0"/>
              <a:t>Voluntary sampling </a:t>
            </a:r>
            <a:r>
              <a:rPr lang="en-US" dirty="0"/>
              <a:t>– technique where subjects volunteer themselves to sample.</a:t>
            </a:r>
          </a:p>
          <a:p>
            <a:endParaRPr lang="en-US" dirty="0"/>
          </a:p>
          <a:p>
            <a:r>
              <a:rPr lang="en-US" dirty="0"/>
              <a:t>Problem:</a:t>
            </a:r>
          </a:p>
          <a:p>
            <a:pPr lvl="1"/>
            <a:r>
              <a:rPr lang="en-US" dirty="0"/>
              <a:t>People who volunteer don’t necessarily represent the population of interest as a whole.</a:t>
            </a:r>
          </a:p>
          <a:p>
            <a:pPr lvl="1"/>
            <a:r>
              <a:rPr lang="en-US" dirty="0"/>
              <a:t>Incorrect and biased inference is made.</a:t>
            </a:r>
          </a:p>
          <a:p>
            <a:pPr lvl="1"/>
            <a:endParaRPr lang="en-US" dirty="0"/>
          </a:p>
          <a:p>
            <a:r>
              <a:rPr lang="en-US" dirty="0"/>
              <a:t>Example – Marriage questionnaire.</a:t>
            </a:r>
          </a:p>
        </p:txBody>
      </p:sp>
      <p:sp>
        <p:nvSpPr>
          <p:cNvPr id="3" name="Title 2">
            <a:extLst>
              <a:ext uri="{FF2B5EF4-FFF2-40B4-BE49-F238E27FC236}">
                <a16:creationId xmlns:a16="http://schemas.microsoft.com/office/drawing/2014/main" id="{255F957C-89AA-83D3-F061-7A10F197E1BD}"/>
              </a:ext>
            </a:extLst>
          </p:cNvPr>
          <p:cNvSpPr>
            <a:spLocks noGrp="1"/>
          </p:cNvSpPr>
          <p:nvPr>
            <p:ph type="title"/>
          </p:nvPr>
        </p:nvSpPr>
        <p:spPr/>
        <p:txBody>
          <a:bodyPr/>
          <a:lstStyle/>
          <a:p>
            <a:r>
              <a:rPr lang="en-US" dirty="0"/>
              <a:t>Voluntary Sampling</a:t>
            </a:r>
          </a:p>
        </p:txBody>
      </p:sp>
    </p:spTree>
    <p:extLst>
      <p:ext uri="{BB962C8B-B14F-4D97-AF65-F5344CB8AC3E}">
        <p14:creationId xmlns:p14="http://schemas.microsoft.com/office/powerpoint/2010/main" val="31881700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75B963-76D1-E198-2347-2452C7BE9555}"/>
              </a:ext>
            </a:extLst>
          </p:cNvPr>
          <p:cNvSpPr>
            <a:spLocks noGrp="1"/>
          </p:cNvSpPr>
          <p:nvPr>
            <p:ph idx="1"/>
          </p:nvPr>
        </p:nvSpPr>
        <p:spPr>
          <a:xfrm>
            <a:off x="581192" y="2180496"/>
            <a:ext cx="11029615" cy="4517187"/>
          </a:xfrm>
        </p:spPr>
        <p:txBody>
          <a:bodyPr/>
          <a:lstStyle/>
          <a:p>
            <a:r>
              <a:rPr lang="en-US" dirty="0"/>
              <a:t>Need good sampling to have good estimates.</a:t>
            </a:r>
          </a:p>
          <a:p>
            <a:r>
              <a:rPr lang="en-US" dirty="0"/>
              <a:t>Bias – certain outcomes are favored over other outcomes in samples.</a:t>
            </a:r>
            <a:endParaRPr lang="en-US" b="1" dirty="0"/>
          </a:p>
          <a:p>
            <a:r>
              <a:rPr lang="en-US" dirty="0"/>
              <a:t>2 Common Types of Bias:</a:t>
            </a:r>
          </a:p>
          <a:p>
            <a:pPr marL="731520" lvl="1" indent="-457200">
              <a:buFont typeface="+mj-lt"/>
              <a:buAutoNum type="arabicPeriod"/>
            </a:pPr>
            <a:r>
              <a:rPr lang="en-US" dirty="0"/>
              <a:t>Selection Bias</a:t>
            </a:r>
          </a:p>
          <a:p>
            <a:pPr marL="1005840" lvl="2" indent="-457200">
              <a:buFont typeface="+mj-lt"/>
              <a:buAutoNum type="alphaLcParenR"/>
            </a:pPr>
            <a:r>
              <a:rPr lang="en-US" sz="2000" dirty="0" err="1"/>
              <a:t>Undercoverage</a:t>
            </a:r>
            <a:endParaRPr lang="en-US" sz="2000" dirty="0"/>
          </a:p>
          <a:p>
            <a:pPr marL="1005840" lvl="2" indent="-457200">
              <a:buFont typeface="+mj-lt"/>
              <a:buAutoNum type="alphaLcParenR"/>
            </a:pPr>
            <a:r>
              <a:rPr lang="en-US" sz="2000" dirty="0"/>
              <a:t>Nonresponse</a:t>
            </a:r>
          </a:p>
          <a:p>
            <a:pPr marL="731520" lvl="1" indent="-457200">
              <a:buFont typeface="+mj-lt"/>
              <a:buAutoNum type="arabicPeriod"/>
            </a:pPr>
            <a:r>
              <a:rPr lang="en-US" dirty="0"/>
              <a:t>Sampling Bias</a:t>
            </a:r>
          </a:p>
          <a:p>
            <a:pPr marL="1005840" lvl="2" indent="-457200">
              <a:buFont typeface="+mj-lt"/>
              <a:buAutoNum type="alphaLcParenR"/>
            </a:pPr>
            <a:r>
              <a:rPr lang="en-US" sz="2000" dirty="0"/>
              <a:t>Convenience sampling</a:t>
            </a:r>
          </a:p>
          <a:p>
            <a:pPr marL="1005840" lvl="2" indent="-457200">
              <a:buFont typeface="+mj-lt"/>
              <a:buAutoNum type="alphaLcParenR"/>
            </a:pPr>
            <a:r>
              <a:rPr lang="en-US" sz="2000" dirty="0"/>
              <a:t>Voluntary sampling</a:t>
            </a:r>
          </a:p>
          <a:p>
            <a:endParaRPr lang="en-US" dirty="0"/>
          </a:p>
        </p:txBody>
      </p:sp>
      <p:sp>
        <p:nvSpPr>
          <p:cNvPr id="3" name="Title 2">
            <a:extLst>
              <a:ext uri="{FF2B5EF4-FFF2-40B4-BE49-F238E27FC236}">
                <a16:creationId xmlns:a16="http://schemas.microsoft.com/office/drawing/2014/main" id="{4B03FD7C-92C2-8233-0212-47E39440460B}"/>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38810975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40E10-D5AA-D54F-8F90-4D3DC8440F17}"/>
              </a:ext>
            </a:extLst>
          </p:cNvPr>
          <p:cNvSpPr>
            <a:spLocks noGrp="1"/>
          </p:cNvSpPr>
          <p:nvPr>
            <p:ph type="title"/>
          </p:nvPr>
        </p:nvSpPr>
        <p:spPr/>
        <p:txBody>
          <a:bodyPr/>
          <a:lstStyle/>
          <a:p>
            <a:r>
              <a:rPr lang="en-US" dirty="0"/>
              <a:t>Good Sampling Methods</a:t>
            </a:r>
          </a:p>
        </p:txBody>
      </p:sp>
      <p:sp>
        <p:nvSpPr>
          <p:cNvPr id="3" name="Text Placeholder 2">
            <a:extLst>
              <a:ext uri="{FF2B5EF4-FFF2-40B4-BE49-F238E27FC236}">
                <a16:creationId xmlns:a16="http://schemas.microsoft.com/office/drawing/2014/main" id="{E5A62C4E-C119-A14D-A260-93672A9D1AE5}"/>
              </a:ext>
            </a:extLst>
          </p:cNvPr>
          <p:cNvSpPr>
            <a:spLocks noGrp="1"/>
          </p:cNvSpPr>
          <p:nvPr>
            <p:ph type="body" idx="1"/>
          </p:nvPr>
        </p:nvSpPr>
        <p:spPr/>
        <p:txBody>
          <a:bodyPr/>
          <a:lstStyle/>
          <a:p>
            <a:r>
              <a:rPr lang="en-US" dirty="0"/>
              <a:t>Gathering Data</a:t>
            </a:r>
          </a:p>
        </p:txBody>
      </p:sp>
    </p:spTree>
    <p:extLst>
      <p:ext uri="{BB962C8B-B14F-4D97-AF65-F5344CB8AC3E}">
        <p14:creationId xmlns:p14="http://schemas.microsoft.com/office/powerpoint/2010/main" val="2633497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Parameters vs. Statistics</a:t>
            </a:r>
          </a:p>
        </p:txBody>
      </p:sp>
      <p:sp>
        <p:nvSpPr>
          <p:cNvPr id="5" name="TextBox 4"/>
          <p:cNvSpPr txBox="1"/>
          <p:nvPr/>
        </p:nvSpPr>
        <p:spPr>
          <a:xfrm>
            <a:off x="3200400" y="3074701"/>
            <a:ext cx="1504258" cy="461665"/>
          </a:xfrm>
          <a:prstGeom prst="rect">
            <a:avLst/>
          </a:prstGeom>
          <a:noFill/>
        </p:spPr>
        <p:txBody>
          <a:bodyPr wrap="none" rtlCol="0">
            <a:spAutoFit/>
          </a:bodyPr>
          <a:lstStyle/>
          <a:p>
            <a:r>
              <a:rPr lang="en-US" sz="2400" dirty="0"/>
              <a:t>Population</a:t>
            </a:r>
          </a:p>
        </p:txBody>
      </p:sp>
      <p:sp>
        <p:nvSpPr>
          <p:cNvPr id="6" name="TextBox 5"/>
          <p:cNvSpPr txBox="1"/>
          <p:nvPr/>
        </p:nvSpPr>
        <p:spPr>
          <a:xfrm>
            <a:off x="6493030" y="3070235"/>
            <a:ext cx="1063112" cy="461665"/>
          </a:xfrm>
          <a:prstGeom prst="rect">
            <a:avLst/>
          </a:prstGeom>
          <a:noFill/>
        </p:spPr>
        <p:txBody>
          <a:bodyPr wrap="none" rtlCol="0">
            <a:spAutoFit/>
          </a:bodyPr>
          <a:lstStyle/>
          <a:p>
            <a:r>
              <a:rPr lang="en-US" sz="2400" dirty="0"/>
              <a:t>Sample</a:t>
            </a:r>
          </a:p>
        </p:txBody>
      </p:sp>
      <p:sp>
        <p:nvSpPr>
          <p:cNvPr id="7" name="TextBox 6"/>
          <p:cNvSpPr txBox="1"/>
          <p:nvPr/>
        </p:nvSpPr>
        <p:spPr>
          <a:xfrm>
            <a:off x="6477000" y="4827301"/>
            <a:ext cx="1152880" cy="461665"/>
          </a:xfrm>
          <a:prstGeom prst="rect">
            <a:avLst/>
          </a:prstGeom>
          <a:noFill/>
        </p:spPr>
        <p:txBody>
          <a:bodyPr wrap="none" rtlCol="0">
            <a:spAutoFit/>
          </a:bodyPr>
          <a:lstStyle/>
          <a:p>
            <a:r>
              <a:rPr lang="en-US" sz="2400" dirty="0"/>
              <a:t>Statistic</a:t>
            </a:r>
          </a:p>
        </p:txBody>
      </p:sp>
      <p:sp>
        <p:nvSpPr>
          <p:cNvPr id="8" name="TextBox 7"/>
          <p:cNvSpPr txBox="1"/>
          <p:nvPr/>
        </p:nvSpPr>
        <p:spPr>
          <a:xfrm>
            <a:off x="3210018" y="4827301"/>
            <a:ext cx="1483098" cy="461665"/>
          </a:xfrm>
          <a:prstGeom prst="rect">
            <a:avLst/>
          </a:prstGeom>
          <a:noFill/>
        </p:spPr>
        <p:txBody>
          <a:bodyPr wrap="none" rtlCol="0">
            <a:spAutoFit/>
          </a:bodyPr>
          <a:lstStyle/>
          <a:p>
            <a:r>
              <a:rPr lang="en-US" sz="2400" dirty="0"/>
              <a:t>Parameter</a:t>
            </a:r>
          </a:p>
        </p:txBody>
      </p:sp>
      <p:sp>
        <p:nvSpPr>
          <p:cNvPr id="9" name="Right Arrow 8"/>
          <p:cNvSpPr/>
          <p:nvPr/>
        </p:nvSpPr>
        <p:spPr>
          <a:xfrm>
            <a:off x="5257800" y="3189000"/>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800000">
            <a:off x="5257800" y="4943832"/>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5400000">
            <a:off x="6633440"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6200000">
            <a:off x="3546796" y="4065299"/>
            <a:ext cx="949004" cy="228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953000" y="2846100"/>
            <a:ext cx="1524000" cy="85899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884211" y="2321074"/>
            <a:ext cx="3398879" cy="461665"/>
          </a:xfrm>
          <a:prstGeom prst="rect">
            <a:avLst/>
          </a:prstGeom>
          <a:noFill/>
        </p:spPr>
        <p:txBody>
          <a:bodyPr wrap="none" rtlCol="0">
            <a:spAutoFit/>
          </a:bodyPr>
          <a:lstStyle/>
          <a:p>
            <a:r>
              <a:rPr lang="en-US" sz="2400" dirty="0">
                <a:solidFill>
                  <a:schemeClr val="accent2"/>
                </a:solidFill>
              </a:rPr>
              <a:t>Need good sampling to…</a:t>
            </a:r>
          </a:p>
        </p:txBody>
      </p:sp>
      <p:sp>
        <p:nvSpPr>
          <p:cNvPr id="14" name="Oval 13"/>
          <p:cNvSpPr/>
          <p:nvPr/>
        </p:nvSpPr>
        <p:spPr>
          <a:xfrm>
            <a:off x="4953000" y="4628634"/>
            <a:ext cx="1524000" cy="85899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005237" y="5545198"/>
            <a:ext cx="3078920" cy="461665"/>
          </a:xfrm>
          <a:prstGeom prst="rect">
            <a:avLst/>
          </a:prstGeom>
          <a:noFill/>
        </p:spPr>
        <p:txBody>
          <a:bodyPr wrap="none" rtlCol="0">
            <a:spAutoFit/>
          </a:bodyPr>
          <a:lstStyle/>
          <a:p>
            <a:r>
              <a:rPr lang="en-US" sz="2400" dirty="0">
                <a:solidFill>
                  <a:schemeClr val="accent2"/>
                </a:solidFill>
              </a:rPr>
              <a:t>…have good estimates.</a:t>
            </a:r>
          </a:p>
        </p:txBody>
      </p:sp>
    </p:spTree>
    <p:extLst>
      <p:ext uri="{BB962C8B-B14F-4D97-AF65-F5344CB8AC3E}">
        <p14:creationId xmlns:p14="http://schemas.microsoft.com/office/powerpoint/2010/main" val="2698409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1BC9FD-E81C-8625-338C-7F234F7B2377}"/>
              </a:ext>
            </a:extLst>
          </p:cNvPr>
          <p:cNvSpPr>
            <a:spLocks noGrp="1"/>
          </p:cNvSpPr>
          <p:nvPr>
            <p:ph idx="1"/>
          </p:nvPr>
        </p:nvSpPr>
        <p:spPr/>
        <p:txBody>
          <a:bodyPr/>
          <a:lstStyle/>
          <a:p>
            <a:r>
              <a:rPr lang="en-US" dirty="0"/>
              <a:t>Why are we collecting data?</a:t>
            </a:r>
          </a:p>
          <a:p>
            <a:pPr lvl="1"/>
            <a:r>
              <a:rPr lang="en-US" dirty="0"/>
              <a:t>Make better decisions around a group of people, places, things, etc.</a:t>
            </a:r>
          </a:p>
          <a:p>
            <a:pPr lvl="1"/>
            <a:endParaRPr lang="en-US" dirty="0"/>
          </a:p>
          <a:p>
            <a:r>
              <a:rPr lang="en-US" dirty="0"/>
              <a:t>Why would data help with that?</a:t>
            </a:r>
          </a:p>
          <a:p>
            <a:pPr lvl="1"/>
            <a:r>
              <a:rPr lang="en-US" dirty="0"/>
              <a:t>If data represents the things we are interested in, it can provide insights.</a:t>
            </a:r>
          </a:p>
          <a:p>
            <a:pPr lvl="1"/>
            <a:endParaRPr lang="en-US" dirty="0"/>
          </a:p>
        </p:txBody>
      </p:sp>
      <p:sp>
        <p:nvSpPr>
          <p:cNvPr id="3" name="Title 2">
            <a:extLst>
              <a:ext uri="{FF2B5EF4-FFF2-40B4-BE49-F238E27FC236}">
                <a16:creationId xmlns:a16="http://schemas.microsoft.com/office/drawing/2014/main" id="{35A506C9-A57C-C4BF-60FC-148CA0674C17}"/>
              </a:ext>
            </a:extLst>
          </p:cNvPr>
          <p:cNvSpPr>
            <a:spLocks noGrp="1"/>
          </p:cNvSpPr>
          <p:nvPr>
            <p:ph type="title"/>
          </p:nvPr>
        </p:nvSpPr>
        <p:spPr/>
        <p:txBody>
          <a:bodyPr/>
          <a:lstStyle/>
          <a:p>
            <a:r>
              <a:rPr lang="en-US" dirty="0"/>
              <a:t>Why Do We Care?</a:t>
            </a:r>
          </a:p>
        </p:txBody>
      </p:sp>
    </p:spTree>
    <p:extLst>
      <p:ext uri="{BB962C8B-B14F-4D97-AF65-F5344CB8AC3E}">
        <p14:creationId xmlns:p14="http://schemas.microsoft.com/office/powerpoint/2010/main" val="29826656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Statistical Techniques</a:t>
            </a:r>
          </a:p>
        </p:txBody>
      </p:sp>
      <p:sp>
        <p:nvSpPr>
          <p:cNvPr id="3" name="Content Placeholder 2"/>
          <p:cNvSpPr>
            <a:spLocks noGrp="1"/>
          </p:cNvSpPr>
          <p:nvPr>
            <p:ph idx="1"/>
          </p:nvPr>
        </p:nvSpPr>
        <p:spPr/>
        <p:txBody>
          <a:bodyPr/>
          <a:lstStyle/>
          <a:p>
            <a:r>
              <a:rPr lang="en-US" b="1" dirty="0"/>
              <a:t>Statistical sampling techniques </a:t>
            </a:r>
            <a:r>
              <a:rPr lang="en-US" dirty="0"/>
              <a:t>use selection methods based on chance selection instead of convenience or judgement.</a:t>
            </a:r>
          </a:p>
          <a:p>
            <a:r>
              <a:rPr lang="en-US" dirty="0"/>
              <a:t>4 Common Techniques:</a:t>
            </a:r>
          </a:p>
          <a:p>
            <a:pPr marL="731520" lvl="1" indent="-457200">
              <a:buFont typeface="+mj-lt"/>
              <a:buAutoNum type="arabicPeriod"/>
            </a:pPr>
            <a:r>
              <a:rPr lang="en-US" dirty="0"/>
              <a:t>Simple Random Sampling (SRS)</a:t>
            </a:r>
          </a:p>
          <a:p>
            <a:pPr marL="731520" lvl="1" indent="-457200">
              <a:buFont typeface="+mj-lt"/>
              <a:buAutoNum type="arabicPeriod"/>
            </a:pPr>
            <a:r>
              <a:rPr lang="en-US" dirty="0"/>
              <a:t>Stratified Random Sampling</a:t>
            </a:r>
          </a:p>
          <a:p>
            <a:pPr marL="731520" lvl="1" indent="-457200">
              <a:buFont typeface="+mj-lt"/>
              <a:buAutoNum type="arabicPeriod"/>
            </a:pPr>
            <a:r>
              <a:rPr lang="en-US" dirty="0"/>
              <a:t>Cluster Sampling</a:t>
            </a:r>
          </a:p>
          <a:p>
            <a:pPr marL="731520" lvl="1" indent="-457200">
              <a:buFont typeface="+mj-lt"/>
              <a:buAutoNum type="arabicPeriod"/>
            </a:pPr>
            <a:r>
              <a:rPr lang="en-US" dirty="0"/>
              <a:t>Systematic Sampling</a:t>
            </a:r>
          </a:p>
        </p:txBody>
      </p:sp>
    </p:spTree>
    <p:extLst>
      <p:ext uri="{BB962C8B-B14F-4D97-AF65-F5344CB8AC3E}">
        <p14:creationId xmlns:p14="http://schemas.microsoft.com/office/powerpoint/2010/main" val="8984944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Simple Random Sampling (SRS)</a:t>
            </a:r>
          </a:p>
        </p:txBody>
      </p:sp>
      <p:sp>
        <p:nvSpPr>
          <p:cNvPr id="3" name="Content Placeholder 2"/>
          <p:cNvSpPr>
            <a:spLocks noGrp="1"/>
          </p:cNvSpPr>
          <p:nvPr>
            <p:ph idx="1"/>
          </p:nvPr>
        </p:nvSpPr>
        <p:spPr>
          <a:xfrm>
            <a:off x="581192" y="2180496"/>
            <a:ext cx="11029615" cy="4362808"/>
          </a:xfrm>
        </p:spPr>
        <p:txBody>
          <a:bodyPr>
            <a:normAutofit/>
          </a:bodyPr>
          <a:lstStyle/>
          <a:p>
            <a:r>
              <a:rPr lang="en-US" dirty="0"/>
              <a:t>A method of sampling items from a population such that </a:t>
            </a:r>
            <a:r>
              <a:rPr lang="en-US" b="1" dirty="0"/>
              <a:t>every possible sample </a:t>
            </a:r>
            <a:r>
              <a:rPr lang="en-US" dirty="0"/>
              <a:t>of a specified size has an </a:t>
            </a:r>
            <a:r>
              <a:rPr lang="en-US" b="1" dirty="0"/>
              <a:t>equal chance </a:t>
            </a:r>
            <a:r>
              <a:rPr lang="en-US" dirty="0"/>
              <a:t>of being selected.</a:t>
            </a:r>
          </a:p>
          <a:p>
            <a:endParaRPr lang="en-US" dirty="0"/>
          </a:p>
          <a:p>
            <a:r>
              <a:rPr lang="en-US" dirty="0"/>
              <a:t>Advantages:</a:t>
            </a:r>
          </a:p>
          <a:p>
            <a:pPr lvl="1"/>
            <a:r>
              <a:rPr lang="en-US" dirty="0"/>
              <a:t>No statistical bias, no previous information about sample needed ahead of time.</a:t>
            </a:r>
          </a:p>
          <a:p>
            <a:r>
              <a:rPr lang="en-US" dirty="0"/>
              <a:t>Disadvantages:</a:t>
            </a:r>
          </a:p>
          <a:p>
            <a:pPr lvl="1"/>
            <a:r>
              <a:rPr lang="en-US" dirty="0"/>
              <a:t>Expensive, time consuming, hard to implement, need list of population.</a:t>
            </a:r>
          </a:p>
        </p:txBody>
      </p:sp>
    </p:spTree>
    <p:extLst>
      <p:ext uri="{BB962C8B-B14F-4D97-AF65-F5344CB8AC3E}">
        <p14:creationId xmlns:p14="http://schemas.microsoft.com/office/powerpoint/2010/main" val="7394749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Stratified Random Sampling (STS)</a:t>
            </a:r>
          </a:p>
        </p:txBody>
      </p:sp>
      <p:sp>
        <p:nvSpPr>
          <p:cNvPr id="3" name="Content Placeholder 2"/>
          <p:cNvSpPr>
            <a:spLocks noGrp="1"/>
          </p:cNvSpPr>
          <p:nvPr>
            <p:ph idx="1"/>
          </p:nvPr>
        </p:nvSpPr>
        <p:spPr>
          <a:xfrm>
            <a:off x="581192" y="2180496"/>
            <a:ext cx="11029615" cy="4410309"/>
          </a:xfrm>
        </p:spPr>
        <p:txBody>
          <a:bodyPr>
            <a:normAutofit/>
          </a:bodyPr>
          <a:lstStyle/>
          <a:p>
            <a:r>
              <a:rPr lang="en-US" dirty="0"/>
              <a:t>A method of sampling items where the population is divided </a:t>
            </a:r>
            <a:r>
              <a:rPr lang="en-US" i="1" dirty="0"/>
              <a:t>beforehand</a:t>
            </a:r>
            <a:r>
              <a:rPr lang="en-US" dirty="0"/>
              <a:t> into subgroups, called </a:t>
            </a:r>
            <a:r>
              <a:rPr lang="en-US" b="1" dirty="0"/>
              <a:t>strata</a:t>
            </a:r>
            <a:r>
              <a:rPr lang="en-US" dirty="0"/>
              <a:t>, so that each member in the population belongs to only one strata. Sample items from </a:t>
            </a:r>
            <a:r>
              <a:rPr lang="en-US" b="1" dirty="0"/>
              <a:t>every</a:t>
            </a:r>
            <a:r>
              <a:rPr lang="en-US" dirty="0"/>
              <a:t> strata (with SRS for example).</a:t>
            </a:r>
          </a:p>
          <a:p>
            <a:endParaRPr lang="en-US" dirty="0"/>
          </a:p>
          <a:p>
            <a:r>
              <a:rPr lang="en-US" dirty="0"/>
              <a:t>Advantages:</a:t>
            </a:r>
          </a:p>
          <a:p>
            <a:pPr lvl="1"/>
            <a:r>
              <a:rPr lang="en-US" dirty="0"/>
              <a:t>Smaller sample sizes can achieve same accuracy as SRS, more information about parts of population.</a:t>
            </a:r>
          </a:p>
          <a:p>
            <a:r>
              <a:rPr lang="en-US" sz="2600" dirty="0"/>
              <a:t>Disadvantages:</a:t>
            </a:r>
          </a:p>
          <a:p>
            <a:pPr lvl="1"/>
            <a:r>
              <a:rPr lang="en-US" dirty="0"/>
              <a:t>Need information about population ahead of time to split on!</a:t>
            </a:r>
          </a:p>
        </p:txBody>
      </p:sp>
    </p:spTree>
    <p:extLst>
      <p:ext uri="{BB962C8B-B14F-4D97-AF65-F5344CB8AC3E}">
        <p14:creationId xmlns:p14="http://schemas.microsoft.com/office/powerpoint/2010/main" val="117060064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180496"/>
            <a:ext cx="11029615" cy="4457810"/>
          </a:xfrm>
        </p:spPr>
        <p:txBody>
          <a:bodyPr>
            <a:normAutofit/>
          </a:bodyPr>
          <a:lstStyle/>
          <a:p>
            <a:r>
              <a:rPr lang="en-US" dirty="0"/>
              <a:t>A method of sampling items where the population is divided </a:t>
            </a:r>
            <a:r>
              <a:rPr lang="en-US" i="1" dirty="0"/>
              <a:t>beforehand </a:t>
            </a:r>
            <a:r>
              <a:rPr lang="en-US" dirty="0"/>
              <a:t>into subgroups, called </a:t>
            </a:r>
            <a:r>
              <a:rPr lang="en-US" b="1" dirty="0"/>
              <a:t>clusters</a:t>
            </a:r>
            <a:r>
              <a:rPr lang="en-US" dirty="0"/>
              <a:t>, so that each member in the population belongs to only one cluster. Sample items from </a:t>
            </a:r>
            <a:r>
              <a:rPr lang="en-US" b="1" dirty="0"/>
              <a:t>a sample</a:t>
            </a:r>
            <a:r>
              <a:rPr lang="en-US" dirty="0"/>
              <a:t> of </a:t>
            </a:r>
            <a:r>
              <a:rPr lang="en-US" i="1" dirty="0"/>
              <a:t>m </a:t>
            </a:r>
            <a:r>
              <a:rPr lang="en-US" dirty="0"/>
              <a:t>clusters selected randomly.</a:t>
            </a:r>
          </a:p>
          <a:p>
            <a:endParaRPr lang="en-US" dirty="0"/>
          </a:p>
          <a:p>
            <a:r>
              <a:rPr lang="en-US" dirty="0"/>
              <a:t>Advantages:</a:t>
            </a:r>
          </a:p>
          <a:p>
            <a:pPr lvl="1"/>
            <a:r>
              <a:rPr lang="en-US" dirty="0"/>
              <a:t>Overcome issues with travel, time, and expense; Easier to implement than SRS or STS.</a:t>
            </a:r>
          </a:p>
          <a:p>
            <a:r>
              <a:rPr lang="en-US" dirty="0"/>
              <a:t>Disadvantages:</a:t>
            </a:r>
          </a:p>
          <a:p>
            <a:pPr lvl="1"/>
            <a:r>
              <a:rPr lang="en-US" dirty="0"/>
              <a:t>Need information about population ahead of time to split on – but not total list!</a:t>
            </a:r>
          </a:p>
          <a:p>
            <a:pPr lvl="1"/>
            <a:r>
              <a:rPr lang="en-US" dirty="0"/>
              <a:t>May have slight bias if random clusters aren’t representative.</a:t>
            </a:r>
          </a:p>
        </p:txBody>
      </p:sp>
      <p:sp>
        <p:nvSpPr>
          <p:cNvPr id="2" name="Title 1"/>
          <p:cNvSpPr>
            <a:spLocks noGrp="1"/>
          </p:cNvSpPr>
          <p:nvPr>
            <p:ph type="title"/>
          </p:nvPr>
        </p:nvSpPr>
        <p:spPr/>
        <p:txBody>
          <a:bodyPr/>
          <a:lstStyle/>
          <a:p>
            <a:r>
              <a:rPr lang="en-US" dirty="0"/>
              <a:t>Cluster Sampling</a:t>
            </a:r>
          </a:p>
        </p:txBody>
      </p:sp>
    </p:spTree>
    <p:extLst>
      <p:ext uri="{BB962C8B-B14F-4D97-AF65-F5344CB8AC3E}">
        <p14:creationId xmlns:p14="http://schemas.microsoft.com/office/powerpoint/2010/main" val="9247959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180496"/>
            <a:ext cx="11029615" cy="4493436"/>
          </a:xfrm>
        </p:spPr>
        <p:txBody>
          <a:bodyPr>
            <a:normAutofit/>
          </a:bodyPr>
          <a:lstStyle/>
          <a:p>
            <a:r>
              <a:rPr lang="en-US" dirty="0"/>
              <a:t>A method of sampling items that involves selecting every </a:t>
            </a:r>
            <a:r>
              <a:rPr lang="en-US" i="1" dirty="0"/>
              <a:t>k</a:t>
            </a:r>
            <a:r>
              <a:rPr lang="en-US" i="1" baseline="30000" dirty="0"/>
              <a:t>th</a:t>
            </a:r>
            <a:r>
              <a:rPr lang="en-US" i="1" dirty="0"/>
              <a:t> </a:t>
            </a:r>
            <a:r>
              <a:rPr lang="en-US" dirty="0"/>
              <a:t>item in the population after randomly selecting a starting point between 1 and </a:t>
            </a:r>
            <a:r>
              <a:rPr lang="en-US" i="1" dirty="0"/>
              <a:t>k</a:t>
            </a:r>
            <a:r>
              <a:rPr lang="en-US" dirty="0"/>
              <a:t>.  </a:t>
            </a:r>
          </a:p>
          <a:p>
            <a:r>
              <a:rPr lang="en-US" dirty="0"/>
              <a:t>The value </a:t>
            </a:r>
            <a:r>
              <a:rPr lang="en-US" i="1" dirty="0"/>
              <a:t>k</a:t>
            </a:r>
            <a:r>
              <a:rPr lang="en-US" dirty="0"/>
              <a:t> is determined as the ratio of the population size over the desired sample size.</a:t>
            </a:r>
          </a:p>
          <a:p>
            <a:endParaRPr lang="en-US" dirty="0"/>
          </a:p>
          <a:p>
            <a:r>
              <a:rPr lang="en-US" dirty="0"/>
              <a:t>Advantages:</a:t>
            </a:r>
          </a:p>
          <a:p>
            <a:pPr lvl="1"/>
            <a:r>
              <a:rPr lang="en-US" dirty="0"/>
              <a:t>Very easy to get sample.</a:t>
            </a:r>
          </a:p>
          <a:p>
            <a:r>
              <a:rPr lang="en-US" dirty="0"/>
              <a:t>Disadvantages:</a:t>
            </a:r>
          </a:p>
          <a:p>
            <a:pPr lvl="1"/>
            <a:r>
              <a:rPr lang="en-US" dirty="0"/>
              <a:t>May be biased, especially if order of list of population matters.</a:t>
            </a:r>
          </a:p>
        </p:txBody>
      </p:sp>
      <p:sp>
        <p:nvSpPr>
          <p:cNvPr id="2" name="Title 1"/>
          <p:cNvSpPr>
            <a:spLocks noGrp="1"/>
          </p:cNvSpPr>
          <p:nvPr>
            <p:ph type="title"/>
          </p:nvPr>
        </p:nvSpPr>
        <p:spPr/>
        <p:txBody>
          <a:bodyPr/>
          <a:lstStyle/>
          <a:p>
            <a:r>
              <a:rPr lang="en-US" dirty="0"/>
              <a:t>Systematic Sampling</a:t>
            </a:r>
          </a:p>
        </p:txBody>
      </p:sp>
    </p:spTree>
    <p:extLst>
      <p:ext uri="{BB962C8B-B14F-4D97-AF65-F5344CB8AC3E}">
        <p14:creationId xmlns:p14="http://schemas.microsoft.com/office/powerpoint/2010/main" val="40779458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180496"/>
            <a:ext cx="11029615" cy="4149052"/>
          </a:xfrm>
        </p:spPr>
        <p:txBody>
          <a:bodyPr>
            <a:normAutofit/>
          </a:bodyPr>
          <a:lstStyle/>
          <a:p>
            <a:r>
              <a:rPr lang="en-US" dirty="0"/>
              <a:t>A large worldwide financial company wants to develop a new retirement plan for the company. They want to survey different managers of branches around the world to find out the most important strategies the new retirement plan should contain. They have 5000 branches worldwide and want to personally interview these branch managers. They have information about the branch size (small, medium, large), and the state/province location of the branch. They want to talk to 50 branch managers.</a:t>
            </a:r>
          </a:p>
          <a:p>
            <a:endParaRPr lang="en-US" dirty="0"/>
          </a:p>
          <a:p>
            <a:r>
              <a:rPr lang="en-US" dirty="0"/>
              <a:t>Develop four separate strategies to sample these branch managers based on the four different statistical sampling techniques discussed previously.</a:t>
            </a:r>
          </a:p>
        </p:txBody>
      </p:sp>
      <p:sp>
        <p:nvSpPr>
          <p:cNvPr id="2" name="Title 1"/>
          <p:cNvSpPr>
            <a:spLocks noGrp="1"/>
          </p:cNvSpPr>
          <p:nvPr>
            <p:ph type="title"/>
          </p:nvPr>
        </p:nvSpPr>
        <p:spPr/>
        <p:txBody>
          <a:bodyPr/>
          <a:lstStyle/>
          <a:p>
            <a:r>
              <a:rPr lang="en-US" dirty="0"/>
              <a:t>Example</a:t>
            </a:r>
          </a:p>
        </p:txBody>
      </p:sp>
    </p:spTree>
    <p:extLst>
      <p:ext uri="{BB962C8B-B14F-4D97-AF65-F5344CB8AC3E}">
        <p14:creationId xmlns:p14="http://schemas.microsoft.com/office/powerpoint/2010/main" val="23776623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D98A7C4-DD69-06DA-E509-F85C2F860097}"/>
              </a:ext>
            </a:extLst>
          </p:cNvPr>
          <p:cNvSpPr>
            <a:spLocks noGrp="1"/>
          </p:cNvSpPr>
          <p:nvPr>
            <p:ph type="title"/>
          </p:nvPr>
        </p:nvSpPr>
        <p:spPr/>
        <p:txBody>
          <a:bodyPr/>
          <a:lstStyle/>
          <a:p>
            <a:r>
              <a:rPr lang="en-US" dirty="0"/>
              <a:t>Example – Simple Random Sample</a:t>
            </a:r>
          </a:p>
        </p:txBody>
      </p:sp>
      <p:sp>
        <p:nvSpPr>
          <p:cNvPr id="4" name="Content Placeholder 3">
            <a:extLst>
              <a:ext uri="{FF2B5EF4-FFF2-40B4-BE49-F238E27FC236}">
                <a16:creationId xmlns:a16="http://schemas.microsoft.com/office/drawing/2014/main" id="{21D62C38-0C8A-0D44-A6C9-AFB5493824BD}"/>
              </a:ext>
            </a:extLst>
          </p:cNvPr>
          <p:cNvSpPr>
            <a:spLocks noGrp="1"/>
          </p:cNvSpPr>
          <p:nvPr>
            <p:ph sz="half" idx="1"/>
          </p:nvPr>
        </p:nvSpPr>
        <p:spPr/>
        <p:txBody>
          <a:bodyPr/>
          <a:lstStyle/>
          <a:p>
            <a:r>
              <a:rPr lang="en-US" dirty="0"/>
              <a:t>Randomly sample 50 branches to interview their managers.</a:t>
            </a:r>
          </a:p>
          <a:p>
            <a:r>
              <a:rPr lang="en-US" dirty="0"/>
              <a:t>Need a list of branches to randomly sample from.</a:t>
            </a:r>
          </a:p>
        </p:txBody>
      </p:sp>
      <p:sp>
        <p:nvSpPr>
          <p:cNvPr id="6" name="TextBox 5">
            <a:extLst>
              <a:ext uri="{FF2B5EF4-FFF2-40B4-BE49-F238E27FC236}">
                <a16:creationId xmlns:a16="http://schemas.microsoft.com/office/drawing/2014/main" id="{1B122319-20B5-2D21-0D44-4AAA99D16C97}"/>
              </a:ext>
            </a:extLst>
          </p:cNvPr>
          <p:cNvSpPr txBox="1"/>
          <p:nvPr/>
        </p:nvSpPr>
        <p:spPr>
          <a:xfrm>
            <a:off x="6947065" y="2228003"/>
            <a:ext cx="3529812" cy="830997"/>
          </a:xfrm>
          <a:prstGeom prst="rect">
            <a:avLst/>
          </a:prstGeom>
          <a:noFill/>
        </p:spPr>
        <p:txBody>
          <a:bodyPr wrap="none" rtlCol="0">
            <a:spAutoFit/>
          </a:bodyPr>
          <a:lstStyle/>
          <a:p>
            <a:pPr algn="ctr"/>
            <a:r>
              <a:rPr lang="en-US" sz="2400" dirty="0">
                <a:solidFill>
                  <a:schemeClr val="accent2"/>
                </a:solidFill>
              </a:rPr>
              <a:t>Branch List:</a:t>
            </a:r>
            <a:br>
              <a:rPr lang="en-US" sz="2400" dirty="0">
                <a:solidFill>
                  <a:schemeClr val="accent2"/>
                </a:solidFill>
              </a:rPr>
            </a:br>
            <a:r>
              <a:rPr lang="en-US" sz="2400" dirty="0">
                <a:solidFill>
                  <a:schemeClr val="accent2"/>
                </a:solidFill>
              </a:rPr>
              <a:t>1, 2, 3, …, 4998, 4999, 5000</a:t>
            </a:r>
          </a:p>
        </p:txBody>
      </p:sp>
      <p:sp>
        <p:nvSpPr>
          <p:cNvPr id="7" name="TextBox 6">
            <a:extLst>
              <a:ext uri="{FF2B5EF4-FFF2-40B4-BE49-F238E27FC236}">
                <a16:creationId xmlns:a16="http://schemas.microsoft.com/office/drawing/2014/main" id="{24451C3E-9443-8350-FA87-C6BC550FDF71}"/>
              </a:ext>
            </a:extLst>
          </p:cNvPr>
          <p:cNvSpPr txBox="1"/>
          <p:nvPr/>
        </p:nvSpPr>
        <p:spPr>
          <a:xfrm>
            <a:off x="6365976" y="4478953"/>
            <a:ext cx="4691990" cy="830997"/>
          </a:xfrm>
          <a:prstGeom prst="rect">
            <a:avLst/>
          </a:prstGeom>
          <a:noFill/>
        </p:spPr>
        <p:txBody>
          <a:bodyPr wrap="none" rtlCol="0">
            <a:spAutoFit/>
          </a:bodyPr>
          <a:lstStyle/>
          <a:p>
            <a:pPr algn="ctr"/>
            <a:r>
              <a:rPr lang="en-US" sz="2400" dirty="0">
                <a:solidFill>
                  <a:schemeClr val="accent2"/>
                </a:solidFill>
              </a:rPr>
              <a:t>50 Branches:</a:t>
            </a:r>
            <a:br>
              <a:rPr lang="en-US" sz="2400" dirty="0">
                <a:solidFill>
                  <a:schemeClr val="accent2"/>
                </a:solidFill>
              </a:rPr>
            </a:br>
            <a:r>
              <a:rPr lang="en-US" sz="2400" dirty="0">
                <a:solidFill>
                  <a:schemeClr val="accent2"/>
                </a:solidFill>
              </a:rPr>
              <a:t>434, 938, 2582, …, 3218, 3439, 4134 </a:t>
            </a:r>
          </a:p>
        </p:txBody>
      </p:sp>
      <p:sp>
        <p:nvSpPr>
          <p:cNvPr id="8" name="Down Arrow 7">
            <a:extLst>
              <a:ext uri="{FF2B5EF4-FFF2-40B4-BE49-F238E27FC236}">
                <a16:creationId xmlns:a16="http://schemas.microsoft.com/office/drawing/2014/main" id="{E21BA0FB-BC77-25A1-094C-C486D7D63DD5}"/>
              </a:ext>
            </a:extLst>
          </p:cNvPr>
          <p:cNvSpPr/>
          <p:nvPr/>
        </p:nvSpPr>
        <p:spPr>
          <a:xfrm>
            <a:off x="8469654" y="3137943"/>
            <a:ext cx="852475" cy="13410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000" dirty="0"/>
              <a:t>Sample</a:t>
            </a:r>
          </a:p>
        </p:txBody>
      </p:sp>
    </p:spTree>
    <p:extLst>
      <p:ext uri="{BB962C8B-B14F-4D97-AF65-F5344CB8AC3E}">
        <p14:creationId xmlns:p14="http://schemas.microsoft.com/office/powerpoint/2010/main" val="9695554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E8BA7B-4346-29B3-378A-6F2F58D7F66B}"/>
              </a:ext>
            </a:extLst>
          </p:cNvPr>
          <p:cNvSpPr>
            <a:spLocks noGrp="1"/>
          </p:cNvSpPr>
          <p:nvPr>
            <p:ph type="title"/>
          </p:nvPr>
        </p:nvSpPr>
        <p:spPr/>
        <p:txBody>
          <a:bodyPr/>
          <a:lstStyle/>
          <a:p>
            <a:r>
              <a:rPr lang="en-US" dirty="0"/>
              <a:t>Example – Stratified Random Sample</a:t>
            </a:r>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22FBA266-6006-BE39-13F4-8423DE1C5B1F}"/>
                  </a:ext>
                </a:extLst>
              </p:cNvPr>
              <p:cNvSpPr>
                <a:spLocks noGrp="1"/>
              </p:cNvSpPr>
              <p:nvPr>
                <p:ph sz="half" idx="1"/>
              </p:nvPr>
            </p:nvSpPr>
            <p:spPr>
              <a:xfrm>
                <a:off x="581193" y="2228003"/>
                <a:ext cx="5422390" cy="4220298"/>
              </a:xfrm>
            </p:spPr>
            <p:txBody>
              <a:bodyPr/>
              <a:lstStyle/>
              <a:p>
                <a:r>
                  <a:rPr lang="en-US" dirty="0"/>
                  <a:t>Split branches into small, medium, and large since we want some of each represented.</a:t>
                </a:r>
              </a:p>
              <a:p>
                <a:r>
                  <a:rPr lang="en-US" dirty="0"/>
                  <a:t>Randomly sample (SRS) proportionally from each group to make sure it looks like population.</a:t>
                </a:r>
              </a:p>
              <a:p>
                <a:pPr lvl="1"/>
                <a14:m>
                  <m:oMath xmlns:m="http://schemas.openxmlformats.org/officeDocument/2006/math">
                    <m:r>
                      <a:rPr lang="en-US" b="0" i="1" smtClean="0">
                        <a:latin typeface="Cambria Math" panose="02040503050406030204" pitchFamily="18" charset="0"/>
                      </a:rPr>
                      <m:t>0.08 × 50=4</m:t>
                    </m:r>
                  </m:oMath>
                </a14:m>
                <a:endParaRPr lang="en-US" b="0" dirty="0"/>
              </a:p>
              <a:p>
                <a:pPr lvl="1"/>
                <a14:m>
                  <m:oMath xmlns:m="http://schemas.openxmlformats.org/officeDocument/2006/math">
                    <m:r>
                      <a:rPr lang="en-US" b="0" i="1" smtClean="0">
                        <a:latin typeface="Cambria Math" panose="02040503050406030204" pitchFamily="18" charset="0"/>
                      </a:rPr>
                      <m:t>0.32 × 50=16</m:t>
                    </m:r>
                  </m:oMath>
                </a14:m>
                <a:endParaRPr lang="en-US" b="0" dirty="0"/>
              </a:p>
              <a:p>
                <a:pPr lvl="1"/>
                <a14:m>
                  <m:oMath xmlns:m="http://schemas.openxmlformats.org/officeDocument/2006/math">
                    <m:r>
                      <a:rPr lang="en-US" b="0" i="1" smtClean="0">
                        <a:latin typeface="Cambria Math" panose="02040503050406030204" pitchFamily="18" charset="0"/>
                      </a:rPr>
                      <m:t>0.60 × 50=30</m:t>
                    </m:r>
                  </m:oMath>
                </a14:m>
                <a:endParaRPr lang="en-US" dirty="0"/>
              </a:p>
            </p:txBody>
          </p:sp>
        </mc:Choice>
        <mc:Fallback xmlns="">
          <p:sp>
            <p:nvSpPr>
              <p:cNvPr id="4" name="Content Placeholder 3">
                <a:extLst>
                  <a:ext uri="{FF2B5EF4-FFF2-40B4-BE49-F238E27FC236}">
                    <a16:creationId xmlns:a16="http://schemas.microsoft.com/office/drawing/2014/main" id="{22FBA266-6006-BE39-13F4-8423DE1C5B1F}"/>
                  </a:ext>
                </a:extLst>
              </p:cNvPr>
              <p:cNvSpPr>
                <a:spLocks noGrp="1" noRot="1" noChangeAspect="1" noMove="1" noResize="1" noEditPoints="1" noAdjustHandles="1" noChangeArrowheads="1" noChangeShapeType="1" noTextEdit="1"/>
              </p:cNvSpPr>
              <p:nvPr>
                <p:ph sz="half" idx="1"/>
              </p:nvPr>
            </p:nvSpPr>
            <p:spPr>
              <a:xfrm>
                <a:off x="581193" y="2228003"/>
                <a:ext cx="5422390" cy="4220298"/>
              </a:xfrm>
              <a:blipFill>
                <a:blip r:embed="rId2"/>
                <a:stretch>
                  <a:fillRect l="-935" t="-1201"/>
                </a:stretch>
              </a:blipFill>
            </p:spPr>
            <p:txBody>
              <a:bodyPr/>
              <a:lstStyle/>
              <a:p>
                <a:r>
                  <a:rPr lang="en-US">
                    <a:noFill/>
                  </a:rPr>
                  <a:t> </a:t>
                </a:r>
              </a:p>
            </p:txBody>
          </p:sp>
        </mc:Fallback>
      </mc:AlternateContent>
      <p:graphicFrame>
        <p:nvGraphicFramePr>
          <p:cNvPr id="6" name="Content Placeholder 5">
            <a:extLst>
              <a:ext uri="{FF2B5EF4-FFF2-40B4-BE49-F238E27FC236}">
                <a16:creationId xmlns:a16="http://schemas.microsoft.com/office/drawing/2014/main" id="{672F1E18-5D23-44F3-2008-0F91EEFB4948}"/>
              </a:ext>
            </a:extLst>
          </p:cNvPr>
          <p:cNvGraphicFramePr>
            <a:graphicFrameLocks noGrp="1"/>
          </p:cNvGraphicFramePr>
          <p:nvPr>
            <p:ph sz="half" idx="2"/>
            <p:extLst>
              <p:ext uri="{D42A27DB-BD31-4B8C-83A1-F6EECF244321}">
                <p14:modId xmlns:p14="http://schemas.microsoft.com/office/powerpoint/2010/main" val="3802708901"/>
              </p:ext>
            </p:extLst>
          </p:nvPr>
        </p:nvGraphicFramePr>
        <p:xfrm>
          <a:off x="6188075" y="2227263"/>
          <a:ext cx="5422900" cy="36337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87171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FA3D99-5A64-A56D-4B37-5907DC8CCCF7}"/>
              </a:ext>
            </a:extLst>
          </p:cNvPr>
          <p:cNvSpPr>
            <a:spLocks noGrp="1"/>
          </p:cNvSpPr>
          <p:nvPr>
            <p:ph type="title"/>
          </p:nvPr>
        </p:nvSpPr>
        <p:spPr/>
        <p:txBody>
          <a:bodyPr/>
          <a:lstStyle/>
          <a:p>
            <a:r>
              <a:rPr lang="en-US" dirty="0"/>
              <a:t>Example – Cluster Sampling</a:t>
            </a:r>
          </a:p>
        </p:txBody>
      </p:sp>
      <p:sp>
        <p:nvSpPr>
          <p:cNvPr id="4" name="Content Placeholder 3">
            <a:extLst>
              <a:ext uri="{FF2B5EF4-FFF2-40B4-BE49-F238E27FC236}">
                <a16:creationId xmlns:a16="http://schemas.microsoft.com/office/drawing/2014/main" id="{ECD35CEE-0BF1-1A4F-FDEF-B272C879F622}"/>
              </a:ext>
            </a:extLst>
          </p:cNvPr>
          <p:cNvSpPr>
            <a:spLocks noGrp="1"/>
          </p:cNvSpPr>
          <p:nvPr>
            <p:ph sz="half" idx="1"/>
          </p:nvPr>
        </p:nvSpPr>
        <p:spPr/>
        <p:txBody>
          <a:bodyPr/>
          <a:lstStyle/>
          <a:p>
            <a:r>
              <a:rPr lang="en-US" dirty="0"/>
              <a:t>Split branches up by state.</a:t>
            </a:r>
          </a:p>
          <a:p>
            <a:r>
              <a:rPr lang="en-US" dirty="0"/>
              <a:t>Randomly sample (SRS) 5 states.</a:t>
            </a:r>
          </a:p>
          <a:p>
            <a:r>
              <a:rPr lang="en-US" dirty="0"/>
              <a:t>Randomly select (SRS) 10 branches in each state. </a:t>
            </a:r>
          </a:p>
        </p:txBody>
      </p:sp>
      <p:pic>
        <p:nvPicPr>
          <p:cNvPr id="1028" name="Picture 4" descr="Outline Map of the United States with States">
            <a:extLst>
              <a:ext uri="{FF2B5EF4-FFF2-40B4-BE49-F238E27FC236}">
                <a16:creationId xmlns:a16="http://schemas.microsoft.com/office/drawing/2014/main" id="{80D551EA-E445-9CB2-8AD2-857340F1E8FD}"/>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7205" t="11757"/>
          <a:stretch/>
        </p:blipFill>
        <p:spPr bwMode="auto">
          <a:xfrm>
            <a:off x="5493704" y="2228003"/>
            <a:ext cx="6184736" cy="4410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91683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4" descr="Outline Map of the United States with States">
            <a:extLst>
              <a:ext uri="{FF2B5EF4-FFF2-40B4-BE49-F238E27FC236}">
                <a16:creationId xmlns:a16="http://schemas.microsoft.com/office/drawing/2014/main" id="{B31ECB2A-7FB2-83AB-6CA8-8DD0F62AB27D}"/>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7205" t="11757"/>
          <a:stretch/>
        </p:blipFill>
        <p:spPr bwMode="auto">
          <a:xfrm>
            <a:off x="5493704" y="2228003"/>
            <a:ext cx="6184736" cy="4410977"/>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48FA3D99-5A64-A56D-4B37-5907DC8CCCF7}"/>
              </a:ext>
            </a:extLst>
          </p:cNvPr>
          <p:cNvSpPr>
            <a:spLocks noGrp="1"/>
          </p:cNvSpPr>
          <p:nvPr>
            <p:ph type="title"/>
          </p:nvPr>
        </p:nvSpPr>
        <p:spPr/>
        <p:txBody>
          <a:bodyPr/>
          <a:lstStyle/>
          <a:p>
            <a:r>
              <a:rPr lang="en-US" dirty="0"/>
              <a:t>Example – Cluster Sampling</a:t>
            </a:r>
          </a:p>
        </p:txBody>
      </p:sp>
      <p:sp>
        <p:nvSpPr>
          <p:cNvPr id="4" name="Content Placeholder 3">
            <a:extLst>
              <a:ext uri="{FF2B5EF4-FFF2-40B4-BE49-F238E27FC236}">
                <a16:creationId xmlns:a16="http://schemas.microsoft.com/office/drawing/2014/main" id="{ECD35CEE-0BF1-1A4F-FDEF-B272C879F622}"/>
              </a:ext>
            </a:extLst>
          </p:cNvPr>
          <p:cNvSpPr>
            <a:spLocks noGrp="1"/>
          </p:cNvSpPr>
          <p:nvPr>
            <p:ph sz="half" idx="1"/>
          </p:nvPr>
        </p:nvSpPr>
        <p:spPr/>
        <p:txBody>
          <a:bodyPr/>
          <a:lstStyle/>
          <a:p>
            <a:r>
              <a:rPr lang="en-US" dirty="0"/>
              <a:t>Split branches up by state.</a:t>
            </a:r>
          </a:p>
          <a:p>
            <a:r>
              <a:rPr lang="en-US" dirty="0"/>
              <a:t>Randomly sample (SRS) 5 states.</a:t>
            </a:r>
          </a:p>
          <a:p>
            <a:r>
              <a:rPr lang="en-US" dirty="0"/>
              <a:t>Randomly select (SRS) 10 branches in each state. </a:t>
            </a:r>
          </a:p>
          <a:p>
            <a:endParaRPr lang="en-US" dirty="0"/>
          </a:p>
          <a:p>
            <a:r>
              <a:rPr lang="en-US" dirty="0"/>
              <a:t>Potential bias – what if these 5 states don’t represent the population of all states well?</a:t>
            </a:r>
          </a:p>
        </p:txBody>
      </p:sp>
      <p:sp>
        <p:nvSpPr>
          <p:cNvPr id="2" name="5-Point Star 1">
            <a:extLst>
              <a:ext uri="{FF2B5EF4-FFF2-40B4-BE49-F238E27FC236}">
                <a16:creationId xmlns:a16="http://schemas.microsoft.com/office/drawing/2014/main" id="{16E10E90-4F31-BD6C-46AD-62CD83EA5A9D}"/>
              </a:ext>
            </a:extLst>
          </p:cNvPr>
          <p:cNvSpPr/>
          <p:nvPr/>
        </p:nvSpPr>
        <p:spPr>
          <a:xfrm>
            <a:off x="8277102" y="3266703"/>
            <a:ext cx="166255" cy="1662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Point Star 5">
            <a:extLst>
              <a:ext uri="{FF2B5EF4-FFF2-40B4-BE49-F238E27FC236}">
                <a16:creationId xmlns:a16="http://schemas.microsoft.com/office/drawing/2014/main" id="{3B94971B-E905-567F-6222-B77D62461262}"/>
              </a:ext>
            </a:extLst>
          </p:cNvPr>
          <p:cNvSpPr/>
          <p:nvPr/>
        </p:nvSpPr>
        <p:spPr>
          <a:xfrm>
            <a:off x="6974087" y="4532415"/>
            <a:ext cx="166255" cy="1662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a:extLst>
              <a:ext uri="{FF2B5EF4-FFF2-40B4-BE49-F238E27FC236}">
                <a16:creationId xmlns:a16="http://schemas.microsoft.com/office/drawing/2014/main" id="{8300AA3E-2013-A179-F5DE-1B946B689CA0}"/>
              </a:ext>
            </a:extLst>
          </p:cNvPr>
          <p:cNvSpPr/>
          <p:nvPr/>
        </p:nvSpPr>
        <p:spPr>
          <a:xfrm>
            <a:off x="8360229" y="4956800"/>
            <a:ext cx="166255" cy="1662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a:extLst>
              <a:ext uri="{FF2B5EF4-FFF2-40B4-BE49-F238E27FC236}">
                <a16:creationId xmlns:a16="http://schemas.microsoft.com/office/drawing/2014/main" id="{CD1CB0DE-C7F1-6751-6DF3-95A89854D097}"/>
              </a:ext>
            </a:extLst>
          </p:cNvPr>
          <p:cNvSpPr/>
          <p:nvPr/>
        </p:nvSpPr>
        <p:spPr>
          <a:xfrm>
            <a:off x="9090561" y="4050463"/>
            <a:ext cx="166255" cy="1662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5-Point Star 8">
            <a:extLst>
              <a:ext uri="{FF2B5EF4-FFF2-40B4-BE49-F238E27FC236}">
                <a16:creationId xmlns:a16="http://schemas.microsoft.com/office/drawing/2014/main" id="{85404513-CDEA-0874-1867-703775D5BBA2}"/>
              </a:ext>
            </a:extLst>
          </p:cNvPr>
          <p:cNvSpPr/>
          <p:nvPr/>
        </p:nvSpPr>
        <p:spPr>
          <a:xfrm>
            <a:off x="10617917" y="3266703"/>
            <a:ext cx="166255" cy="1662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081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1BC9FD-E81C-8625-338C-7F234F7B2377}"/>
              </a:ext>
            </a:extLst>
          </p:cNvPr>
          <p:cNvSpPr>
            <a:spLocks noGrp="1"/>
          </p:cNvSpPr>
          <p:nvPr>
            <p:ph idx="1"/>
          </p:nvPr>
        </p:nvSpPr>
        <p:spPr/>
        <p:txBody>
          <a:bodyPr/>
          <a:lstStyle/>
          <a:p>
            <a:r>
              <a:rPr lang="en-US" dirty="0"/>
              <a:t>Why are we collecting data?</a:t>
            </a:r>
          </a:p>
          <a:p>
            <a:pPr lvl="1"/>
            <a:r>
              <a:rPr lang="en-US" dirty="0"/>
              <a:t>Make better decisions around a group of people, places, things, etc.</a:t>
            </a:r>
          </a:p>
          <a:p>
            <a:pPr lvl="1"/>
            <a:endParaRPr lang="en-US" dirty="0"/>
          </a:p>
          <a:p>
            <a:r>
              <a:rPr lang="en-US" dirty="0"/>
              <a:t>Why would data help with that?</a:t>
            </a:r>
          </a:p>
          <a:p>
            <a:pPr lvl="1"/>
            <a:r>
              <a:rPr lang="en-US" b="1" dirty="0"/>
              <a:t>If data represents the things we are interested in</a:t>
            </a:r>
            <a:r>
              <a:rPr lang="en-US" dirty="0"/>
              <a:t>, it can provide insights.</a:t>
            </a:r>
          </a:p>
          <a:p>
            <a:pPr lvl="1"/>
            <a:endParaRPr lang="en-US" dirty="0"/>
          </a:p>
        </p:txBody>
      </p:sp>
      <p:sp>
        <p:nvSpPr>
          <p:cNvPr id="3" name="Title 2">
            <a:extLst>
              <a:ext uri="{FF2B5EF4-FFF2-40B4-BE49-F238E27FC236}">
                <a16:creationId xmlns:a16="http://schemas.microsoft.com/office/drawing/2014/main" id="{35A506C9-A57C-C4BF-60FC-148CA0674C17}"/>
              </a:ext>
            </a:extLst>
          </p:cNvPr>
          <p:cNvSpPr>
            <a:spLocks noGrp="1"/>
          </p:cNvSpPr>
          <p:nvPr>
            <p:ph type="title"/>
          </p:nvPr>
        </p:nvSpPr>
        <p:spPr/>
        <p:txBody>
          <a:bodyPr/>
          <a:lstStyle/>
          <a:p>
            <a:r>
              <a:rPr lang="en-US" dirty="0"/>
              <a:t>Why Do We Care?</a:t>
            </a:r>
          </a:p>
        </p:txBody>
      </p:sp>
      <p:sp>
        <p:nvSpPr>
          <p:cNvPr id="4" name="Rounded Rectangle 3">
            <a:extLst>
              <a:ext uri="{FF2B5EF4-FFF2-40B4-BE49-F238E27FC236}">
                <a16:creationId xmlns:a16="http://schemas.microsoft.com/office/drawing/2014/main" id="{6F3E9108-C6F0-7BF2-206A-554FF2C4EF1D}"/>
              </a:ext>
            </a:extLst>
          </p:cNvPr>
          <p:cNvSpPr/>
          <p:nvPr/>
        </p:nvSpPr>
        <p:spPr>
          <a:xfrm>
            <a:off x="1211283" y="4108862"/>
            <a:ext cx="5913912" cy="380011"/>
          </a:xfrm>
          <a:prstGeom prst="roundRect">
            <a:avLst/>
          </a:prstGeom>
          <a:solidFill>
            <a:schemeClr val="accent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A017EC1-BC24-BF6D-F364-095932105702}"/>
              </a:ext>
            </a:extLst>
          </p:cNvPr>
          <p:cNvSpPr txBox="1"/>
          <p:nvPr/>
        </p:nvSpPr>
        <p:spPr>
          <a:xfrm>
            <a:off x="3014352" y="5443300"/>
            <a:ext cx="2586798" cy="830997"/>
          </a:xfrm>
          <a:prstGeom prst="rect">
            <a:avLst/>
          </a:prstGeom>
          <a:noFill/>
        </p:spPr>
        <p:txBody>
          <a:bodyPr wrap="none" rtlCol="0">
            <a:spAutoFit/>
          </a:bodyPr>
          <a:lstStyle/>
          <a:p>
            <a:pPr algn="ctr"/>
            <a:r>
              <a:rPr lang="en-US" sz="2400" dirty="0">
                <a:solidFill>
                  <a:schemeClr val="accent2"/>
                </a:solidFill>
              </a:rPr>
              <a:t>This is NOT trivial!</a:t>
            </a:r>
            <a:br>
              <a:rPr lang="en-US" sz="2400" dirty="0">
                <a:solidFill>
                  <a:schemeClr val="accent2"/>
                </a:solidFill>
              </a:rPr>
            </a:br>
            <a:r>
              <a:rPr lang="en-US" sz="2400" dirty="0">
                <a:solidFill>
                  <a:schemeClr val="accent2"/>
                </a:solidFill>
              </a:rPr>
              <a:t>It is foundational!</a:t>
            </a:r>
          </a:p>
        </p:txBody>
      </p:sp>
      <p:cxnSp>
        <p:nvCxnSpPr>
          <p:cNvPr id="7" name="Straight Arrow Connector 6">
            <a:extLst>
              <a:ext uri="{FF2B5EF4-FFF2-40B4-BE49-F238E27FC236}">
                <a16:creationId xmlns:a16="http://schemas.microsoft.com/office/drawing/2014/main" id="{91BAEE6A-9D17-B1E8-2095-EE52E35BC0A7}"/>
              </a:ext>
            </a:extLst>
          </p:cNvPr>
          <p:cNvCxnSpPr>
            <a:cxnSpLocks/>
            <a:stCxn id="5" idx="0"/>
            <a:endCxn id="4" idx="2"/>
          </p:cNvCxnSpPr>
          <p:nvPr/>
        </p:nvCxnSpPr>
        <p:spPr>
          <a:xfrm flipH="1" flipV="1">
            <a:off x="4168239" y="4488873"/>
            <a:ext cx="139512" cy="954427"/>
          </a:xfrm>
          <a:prstGeom prst="straightConnector1">
            <a:avLst/>
          </a:prstGeom>
          <a:ln w="254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163094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0AF3B2-5635-B6CC-88D0-7BC4EDF59A0E}"/>
              </a:ext>
            </a:extLst>
          </p:cNvPr>
          <p:cNvSpPr>
            <a:spLocks noGrp="1"/>
          </p:cNvSpPr>
          <p:nvPr>
            <p:ph type="title"/>
          </p:nvPr>
        </p:nvSpPr>
        <p:spPr/>
        <p:txBody>
          <a:bodyPr/>
          <a:lstStyle/>
          <a:p>
            <a:r>
              <a:rPr lang="en-US" dirty="0"/>
              <a:t>Example – Systematic Sampling</a:t>
            </a:r>
          </a:p>
        </p:txBody>
      </p:sp>
      <p:sp>
        <p:nvSpPr>
          <p:cNvPr id="4" name="Content Placeholder 3">
            <a:extLst>
              <a:ext uri="{FF2B5EF4-FFF2-40B4-BE49-F238E27FC236}">
                <a16:creationId xmlns:a16="http://schemas.microsoft.com/office/drawing/2014/main" id="{277C477E-8AEE-61BF-9808-7B189C60A2CA}"/>
              </a:ext>
            </a:extLst>
          </p:cNvPr>
          <p:cNvSpPr>
            <a:spLocks noGrp="1"/>
          </p:cNvSpPr>
          <p:nvPr>
            <p:ph sz="half" idx="1"/>
          </p:nvPr>
        </p:nvSpPr>
        <p:spPr/>
        <p:txBody>
          <a:bodyPr/>
          <a:lstStyle/>
          <a:p>
            <a:r>
              <a:rPr lang="en-US" dirty="0"/>
              <a:t>Split list of branches into groups of 5000 / 50 = 100.</a:t>
            </a:r>
          </a:p>
          <a:p>
            <a:r>
              <a:rPr lang="en-US" dirty="0"/>
              <a:t>Randomly select (SRS) starting point in first group of 100.</a:t>
            </a:r>
          </a:p>
          <a:p>
            <a:r>
              <a:rPr lang="en-US" dirty="0"/>
              <a:t>Take same point in each group.</a:t>
            </a:r>
          </a:p>
        </p:txBody>
      </p:sp>
      <p:sp>
        <p:nvSpPr>
          <p:cNvPr id="6" name="TextBox 5">
            <a:extLst>
              <a:ext uri="{FF2B5EF4-FFF2-40B4-BE49-F238E27FC236}">
                <a16:creationId xmlns:a16="http://schemas.microsoft.com/office/drawing/2014/main" id="{7D2925D4-4F06-63E6-CD55-E6C7738F9A3E}"/>
              </a:ext>
            </a:extLst>
          </p:cNvPr>
          <p:cNvSpPr txBox="1"/>
          <p:nvPr/>
        </p:nvSpPr>
        <p:spPr>
          <a:xfrm>
            <a:off x="6947065" y="2228003"/>
            <a:ext cx="3529812" cy="830997"/>
          </a:xfrm>
          <a:prstGeom prst="rect">
            <a:avLst/>
          </a:prstGeom>
          <a:noFill/>
        </p:spPr>
        <p:txBody>
          <a:bodyPr wrap="none" rtlCol="0">
            <a:spAutoFit/>
          </a:bodyPr>
          <a:lstStyle/>
          <a:p>
            <a:pPr algn="ctr"/>
            <a:r>
              <a:rPr lang="en-US" sz="2400" dirty="0">
                <a:solidFill>
                  <a:schemeClr val="accent2"/>
                </a:solidFill>
              </a:rPr>
              <a:t>Branch List:</a:t>
            </a:r>
            <a:br>
              <a:rPr lang="en-US" sz="2400" dirty="0">
                <a:solidFill>
                  <a:schemeClr val="accent2"/>
                </a:solidFill>
              </a:rPr>
            </a:br>
            <a:r>
              <a:rPr lang="en-US" sz="2400" dirty="0">
                <a:solidFill>
                  <a:schemeClr val="accent2"/>
                </a:solidFill>
              </a:rPr>
              <a:t>1, 2, 3, …, 4998, 4999, 5000</a:t>
            </a:r>
          </a:p>
        </p:txBody>
      </p:sp>
      <p:sp>
        <p:nvSpPr>
          <p:cNvPr id="7" name="TextBox 6">
            <a:extLst>
              <a:ext uri="{FF2B5EF4-FFF2-40B4-BE49-F238E27FC236}">
                <a16:creationId xmlns:a16="http://schemas.microsoft.com/office/drawing/2014/main" id="{4BBD0A9C-3491-E354-BFE7-7D259F28AAC5}"/>
              </a:ext>
            </a:extLst>
          </p:cNvPr>
          <p:cNvSpPr txBox="1"/>
          <p:nvPr/>
        </p:nvSpPr>
        <p:spPr>
          <a:xfrm>
            <a:off x="6596810" y="5618985"/>
            <a:ext cx="4230325" cy="830997"/>
          </a:xfrm>
          <a:prstGeom prst="rect">
            <a:avLst/>
          </a:prstGeom>
          <a:noFill/>
        </p:spPr>
        <p:txBody>
          <a:bodyPr wrap="none" rtlCol="0">
            <a:spAutoFit/>
          </a:bodyPr>
          <a:lstStyle/>
          <a:p>
            <a:pPr algn="ctr"/>
            <a:r>
              <a:rPr lang="en-US" sz="2400" dirty="0">
                <a:solidFill>
                  <a:schemeClr val="accent2"/>
                </a:solidFill>
              </a:rPr>
              <a:t>50 Branches:</a:t>
            </a:r>
            <a:br>
              <a:rPr lang="en-US" sz="2400" dirty="0">
                <a:solidFill>
                  <a:schemeClr val="accent2"/>
                </a:solidFill>
              </a:rPr>
            </a:br>
            <a:r>
              <a:rPr lang="en-US" sz="2400" dirty="0">
                <a:solidFill>
                  <a:schemeClr val="accent2"/>
                </a:solidFill>
              </a:rPr>
              <a:t>9, 109, 209, …, 4709, 4809, 4909 </a:t>
            </a:r>
          </a:p>
        </p:txBody>
      </p:sp>
      <p:sp>
        <p:nvSpPr>
          <p:cNvPr id="8" name="Down Arrow 7">
            <a:extLst>
              <a:ext uri="{FF2B5EF4-FFF2-40B4-BE49-F238E27FC236}">
                <a16:creationId xmlns:a16="http://schemas.microsoft.com/office/drawing/2014/main" id="{45436F66-0D75-7C02-FEEC-970EEEE5C3BC}"/>
              </a:ext>
            </a:extLst>
          </p:cNvPr>
          <p:cNvSpPr/>
          <p:nvPr/>
        </p:nvSpPr>
        <p:spPr>
          <a:xfrm>
            <a:off x="8564802" y="4904508"/>
            <a:ext cx="507945" cy="6877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2000" dirty="0"/>
              <a:t>9</a:t>
            </a:r>
          </a:p>
        </p:txBody>
      </p:sp>
      <p:sp>
        <p:nvSpPr>
          <p:cNvPr id="9" name="TextBox 8">
            <a:extLst>
              <a:ext uri="{FF2B5EF4-FFF2-40B4-BE49-F238E27FC236}">
                <a16:creationId xmlns:a16="http://schemas.microsoft.com/office/drawing/2014/main" id="{438B1143-93A2-25CF-A1FF-6525E09973A8}"/>
              </a:ext>
            </a:extLst>
          </p:cNvPr>
          <p:cNvSpPr txBox="1"/>
          <p:nvPr/>
        </p:nvSpPr>
        <p:spPr>
          <a:xfrm>
            <a:off x="7331783" y="3979615"/>
            <a:ext cx="2760371" cy="830997"/>
          </a:xfrm>
          <a:prstGeom prst="rect">
            <a:avLst/>
          </a:prstGeom>
          <a:noFill/>
        </p:spPr>
        <p:txBody>
          <a:bodyPr wrap="none" rtlCol="0">
            <a:spAutoFit/>
          </a:bodyPr>
          <a:lstStyle/>
          <a:p>
            <a:pPr algn="ctr"/>
            <a:r>
              <a:rPr lang="en-US" sz="2400" dirty="0">
                <a:solidFill>
                  <a:schemeClr val="accent2"/>
                </a:solidFill>
              </a:rPr>
              <a:t>First Group List:</a:t>
            </a:r>
            <a:br>
              <a:rPr lang="en-US" sz="2400" dirty="0">
                <a:solidFill>
                  <a:schemeClr val="accent2"/>
                </a:solidFill>
              </a:rPr>
            </a:br>
            <a:r>
              <a:rPr lang="en-US" sz="2400" dirty="0">
                <a:solidFill>
                  <a:schemeClr val="accent2"/>
                </a:solidFill>
              </a:rPr>
              <a:t>1, 2, 3, …, 98, 99, 100</a:t>
            </a:r>
          </a:p>
        </p:txBody>
      </p:sp>
      <p:sp>
        <p:nvSpPr>
          <p:cNvPr id="10" name="Down Arrow 9">
            <a:extLst>
              <a:ext uri="{FF2B5EF4-FFF2-40B4-BE49-F238E27FC236}">
                <a16:creationId xmlns:a16="http://schemas.microsoft.com/office/drawing/2014/main" id="{66F97B3A-2FCE-399E-67E9-0DF48EE5BBAE}"/>
              </a:ext>
            </a:extLst>
          </p:cNvPr>
          <p:cNvSpPr/>
          <p:nvPr/>
        </p:nvSpPr>
        <p:spPr>
          <a:xfrm>
            <a:off x="8564801" y="3207884"/>
            <a:ext cx="507946" cy="6877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000" dirty="0"/>
          </a:p>
        </p:txBody>
      </p:sp>
    </p:spTree>
    <p:extLst>
      <p:ext uri="{BB962C8B-B14F-4D97-AF65-F5344CB8AC3E}">
        <p14:creationId xmlns:p14="http://schemas.microsoft.com/office/powerpoint/2010/main" val="202978091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Develop four separate strategies to sample these branch managers based on the four different statistical sampling techniques discussed previously.</a:t>
            </a:r>
          </a:p>
          <a:p>
            <a:pPr marL="731520" lvl="1" indent="-457200">
              <a:buFont typeface="+mj-lt"/>
              <a:buAutoNum type="arabicPeriod"/>
            </a:pPr>
            <a:r>
              <a:rPr lang="en-US" sz="2400" dirty="0"/>
              <a:t>SRS – Randomly sample 50 branches to interview their managers.</a:t>
            </a:r>
          </a:p>
          <a:p>
            <a:pPr marL="731520" lvl="1" indent="-457200">
              <a:buFont typeface="+mj-lt"/>
              <a:buAutoNum type="arabicPeriod"/>
            </a:pPr>
            <a:r>
              <a:rPr lang="en-US" sz="2400" dirty="0"/>
              <a:t>STS – Stratify by size and select SRS from each.</a:t>
            </a:r>
          </a:p>
          <a:p>
            <a:pPr marL="731520" lvl="1" indent="-457200">
              <a:buFont typeface="+mj-lt"/>
              <a:buAutoNum type="arabicPeriod"/>
            </a:pPr>
            <a:r>
              <a:rPr lang="en-US" sz="2400" dirty="0"/>
              <a:t>Cluster – Randomly select sample of states/provinces, then select branches at random from those states/provinces.</a:t>
            </a:r>
          </a:p>
          <a:p>
            <a:pPr marL="731520" lvl="1" indent="-457200">
              <a:buFont typeface="+mj-lt"/>
              <a:buAutoNum type="arabicPeriod"/>
            </a:pPr>
            <a:r>
              <a:rPr lang="en-US" sz="2400" dirty="0"/>
              <a:t>Systematic – Select every 100</a:t>
            </a:r>
            <a:r>
              <a:rPr lang="en-US" sz="2400" baseline="30000" dirty="0"/>
              <a:t>th</a:t>
            </a:r>
            <a:r>
              <a:rPr lang="en-US" sz="2400" dirty="0"/>
              <a:t> branch in list of branches.</a:t>
            </a:r>
          </a:p>
        </p:txBody>
      </p:sp>
      <p:sp>
        <p:nvSpPr>
          <p:cNvPr id="2" name="Title 1"/>
          <p:cNvSpPr>
            <a:spLocks noGrp="1"/>
          </p:cNvSpPr>
          <p:nvPr>
            <p:ph type="title"/>
          </p:nvPr>
        </p:nvSpPr>
        <p:spPr/>
        <p:txBody>
          <a:bodyPr/>
          <a:lstStyle/>
          <a:p>
            <a:r>
              <a:rPr lang="en-US" dirty="0"/>
              <a:t>Example – Put all Together</a:t>
            </a:r>
          </a:p>
        </p:txBody>
      </p:sp>
    </p:spTree>
    <p:extLst>
      <p:ext uri="{BB962C8B-B14F-4D97-AF65-F5344CB8AC3E}">
        <p14:creationId xmlns:p14="http://schemas.microsoft.com/office/powerpoint/2010/main" val="42544902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D03FB5-BF56-376D-2553-081A37C160FD}"/>
              </a:ext>
            </a:extLst>
          </p:cNvPr>
          <p:cNvSpPr>
            <a:spLocks noGrp="1"/>
          </p:cNvSpPr>
          <p:nvPr>
            <p:ph idx="1"/>
          </p:nvPr>
        </p:nvSpPr>
        <p:spPr/>
        <p:txBody>
          <a:bodyPr/>
          <a:lstStyle/>
          <a:p>
            <a:r>
              <a:rPr lang="en-US" dirty="0"/>
              <a:t>Need good sampling to have good estimates.</a:t>
            </a:r>
          </a:p>
          <a:p>
            <a:r>
              <a:rPr lang="en-US" dirty="0"/>
              <a:t>4 Common Techniques:</a:t>
            </a:r>
          </a:p>
          <a:p>
            <a:pPr marL="731520" lvl="1" indent="-457200">
              <a:buFont typeface="+mj-lt"/>
              <a:buAutoNum type="arabicPeriod"/>
            </a:pPr>
            <a:r>
              <a:rPr lang="en-US" dirty="0"/>
              <a:t>Simple Random Sampling (SRS)</a:t>
            </a:r>
          </a:p>
          <a:p>
            <a:pPr marL="731520" lvl="1" indent="-457200">
              <a:buFont typeface="+mj-lt"/>
              <a:buAutoNum type="arabicPeriod"/>
            </a:pPr>
            <a:r>
              <a:rPr lang="en-US" dirty="0"/>
              <a:t>Stratified Random Sampling (STS)</a:t>
            </a:r>
          </a:p>
          <a:p>
            <a:pPr marL="731520" lvl="1" indent="-457200">
              <a:buFont typeface="+mj-lt"/>
              <a:buAutoNum type="arabicPeriod"/>
            </a:pPr>
            <a:r>
              <a:rPr lang="en-US" dirty="0"/>
              <a:t>Cluster Sampling</a:t>
            </a:r>
          </a:p>
          <a:p>
            <a:pPr marL="731520" lvl="1" indent="-457200">
              <a:buFont typeface="+mj-lt"/>
              <a:buAutoNum type="arabicPeriod"/>
            </a:pPr>
            <a:r>
              <a:rPr lang="en-US" dirty="0"/>
              <a:t>Systematic Sampling</a:t>
            </a:r>
          </a:p>
          <a:p>
            <a:endParaRPr lang="en-US" dirty="0"/>
          </a:p>
        </p:txBody>
      </p:sp>
      <p:sp>
        <p:nvSpPr>
          <p:cNvPr id="3" name="Title 2">
            <a:extLst>
              <a:ext uri="{FF2B5EF4-FFF2-40B4-BE49-F238E27FC236}">
                <a16:creationId xmlns:a16="http://schemas.microsoft.com/office/drawing/2014/main" id="{94D01D7C-4BDE-4D07-9BC9-418A2C43CD17}"/>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319498971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40E10-D5AA-D54F-8F90-4D3DC8440F17}"/>
              </a:ext>
            </a:extLst>
          </p:cNvPr>
          <p:cNvSpPr>
            <a:spLocks noGrp="1"/>
          </p:cNvSpPr>
          <p:nvPr>
            <p:ph type="title"/>
          </p:nvPr>
        </p:nvSpPr>
        <p:spPr/>
        <p:txBody>
          <a:bodyPr/>
          <a:lstStyle/>
          <a:p>
            <a:r>
              <a:rPr lang="en-US" dirty="0"/>
              <a:t>Experiments</a:t>
            </a:r>
          </a:p>
        </p:txBody>
      </p:sp>
      <p:sp>
        <p:nvSpPr>
          <p:cNvPr id="3" name="Text Placeholder 2">
            <a:extLst>
              <a:ext uri="{FF2B5EF4-FFF2-40B4-BE49-F238E27FC236}">
                <a16:creationId xmlns:a16="http://schemas.microsoft.com/office/drawing/2014/main" id="{E5A62C4E-C119-A14D-A260-93672A9D1AE5}"/>
              </a:ext>
            </a:extLst>
          </p:cNvPr>
          <p:cNvSpPr>
            <a:spLocks noGrp="1"/>
          </p:cNvSpPr>
          <p:nvPr>
            <p:ph type="body" idx="1"/>
          </p:nvPr>
        </p:nvSpPr>
        <p:spPr/>
        <p:txBody>
          <a:bodyPr/>
          <a:lstStyle/>
          <a:p>
            <a:r>
              <a:rPr lang="en-US" dirty="0"/>
              <a:t>Gathering Data</a:t>
            </a:r>
          </a:p>
        </p:txBody>
      </p:sp>
    </p:spTree>
    <p:extLst>
      <p:ext uri="{BB962C8B-B14F-4D97-AF65-F5344CB8AC3E}">
        <p14:creationId xmlns:p14="http://schemas.microsoft.com/office/powerpoint/2010/main" val="188104689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F8A0AF-A7BD-2E3A-EBD6-FEE816F64216}"/>
              </a:ext>
            </a:extLst>
          </p:cNvPr>
          <p:cNvSpPr>
            <a:spLocks noGrp="1"/>
          </p:cNvSpPr>
          <p:nvPr>
            <p:ph idx="1"/>
          </p:nvPr>
        </p:nvSpPr>
        <p:spPr/>
        <p:txBody>
          <a:bodyPr/>
          <a:lstStyle/>
          <a:p>
            <a:r>
              <a:rPr lang="en-US" dirty="0"/>
              <a:t>Data collection studies usually classified as observational or experimental.</a:t>
            </a:r>
          </a:p>
          <a:p>
            <a:r>
              <a:rPr lang="en-US" b="1" dirty="0"/>
              <a:t>Observational</a:t>
            </a:r>
            <a:r>
              <a:rPr lang="en-US" dirty="0"/>
              <a:t> – researcher does not interfere or intervene in the process of collecting data.</a:t>
            </a:r>
          </a:p>
          <a:p>
            <a:pPr lvl="1"/>
            <a:r>
              <a:rPr lang="en-US" dirty="0"/>
              <a:t>Requires selecting a sample. </a:t>
            </a:r>
          </a:p>
          <a:p>
            <a:r>
              <a:rPr lang="en-US" b="1" dirty="0"/>
              <a:t>Experimental</a:t>
            </a:r>
            <a:r>
              <a:rPr lang="en-US" dirty="0"/>
              <a:t> – researcher manipulates the conditions in which the study is carried out.</a:t>
            </a:r>
          </a:p>
          <a:p>
            <a:pPr lvl="1"/>
            <a:r>
              <a:rPr lang="en-US" dirty="0"/>
              <a:t>Requires selecting a sample and conducting and designing an experiment.</a:t>
            </a:r>
          </a:p>
          <a:p>
            <a:endParaRPr lang="en-US" dirty="0"/>
          </a:p>
        </p:txBody>
      </p:sp>
      <p:sp>
        <p:nvSpPr>
          <p:cNvPr id="3" name="Title 2">
            <a:extLst>
              <a:ext uri="{FF2B5EF4-FFF2-40B4-BE49-F238E27FC236}">
                <a16:creationId xmlns:a16="http://schemas.microsoft.com/office/drawing/2014/main" id="{F49A0E49-83E3-6C18-AFAB-B3FAF27D1E4E}"/>
              </a:ext>
            </a:extLst>
          </p:cNvPr>
          <p:cNvSpPr>
            <a:spLocks noGrp="1"/>
          </p:cNvSpPr>
          <p:nvPr>
            <p:ph type="title"/>
          </p:nvPr>
        </p:nvSpPr>
        <p:spPr/>
        <p:txBody>
          <a:bodyPr/>
          <a:lstStyle/>
          <a:p>
            <a:r>
              <a:rPr lang="en-US" dirty="0"/>
              <a:t>Types of Studies</a:t>
            </a:r>
          </a:p>
        </p:txBody>
      </p:sp>
    </p:spTree>
    <p:extLst>
      <p:ext uri="{BB962C8B-B14F-4D97-AF65-F5344CB8AC3E}">
        <p14:creationId xmlns:p14="http://schemas.microsoft.com/office/powerpoint/2010/main" val="20635336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610F34-0CFE-9EBB-9B31-F95AFFE80FB3}"/>
              </a:ext>
            </a:extLst>
          </p:cNvPr>
          <p:cNvSpPr>
            <a:spLocks noGrp="1"/>
          </p:cNvSpPr>
          <p:nvPr>
            <p:ph idx="1"/>
          </p:nvPr>
        </p:nvSpPr>
        <p:spPr/>
        <p:txBody>
          <a:bodyPr/>
          <a:lstStyle/>
          <a:p>
            <a:r>
              <a:rPr lang="en-US" dirty="0"/>
              <a:t>Imagine you wanted to know the average height of the adult population in the United States because you are designing a new clothing line for adults.</a:t>
            </a:r>
          </a:p>
          <a:p>
            <a:endParaRPr lang="en-US" dirty="0"/>
          </a:p>
          <a:p>
            <a:r>
              <a:rPr lang="en-US" dirty="0"/>
              <a:t>Observational study – just observing what has happened (height) in our population of interest.</a:t>
            </a:r>
          </a:p>
        </p:txBody>
      </p:sp>
      <p:sp>
        <p:nvSpPr>
          <p:cNvPr id="3" name="Title 2">
            <a:extLst>
              <a:ext uri="{FF2B5EF4-FFF2-40B4-BE49-F238E27FC236}">
                <a16:creationId xmlns:a16="http://schemas.microsoft.com/office/drawing/2014/main" id="{085E1DAF-4976-426A-D788-806B67B1CD39}"/>
              </a:ext>
            </a:extLst>
          </p:cNvPr>
          <p:cNvSpPr>
            <a:spLocks noGrp="1"/>
          </p:cNvSpPr>
          <p:nvPr>
            <p:ph type="title"/>
          </p:nvPr>
        </p:nvSpPr>
        <p:spPr/>
        <p:txBody>
          <a:bodyPr/>
          <a:lstStyle/>
          <a:p>
            <a:r>
              <a:rPr lang="en-US" dirty="0"/>
              <a:t>Observational Example</a:t>
            </a:r>
          </a:p>
        </p:txBody>
      </p:sp>
    </p:spTree>
    <p:extLst>
      <p:ext uri="{BB962C8B-B14F-4D97-AF65-F5344CB8AC3E}">
        <p14:creationId xmlns:p14="http://schemas.microsoft.com/office/powerpoint/2010/main" val="2681532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302EDD-D03F-09FB-06B1-F48DBFA6ABD8}"/>
              </a:ext>
            </a:extLst>
          </p:cNvPr>
          <p:cNvSpPr>
            <a:spLocks noGrp="1"/>
          </p:cNvSpPr>
          <p:nvPr>
            <p:ph idx="1"/>
          </p:nvPr>
        </p:nvSpPr>
        <p:spPr/>
        <p:txBody>
          <a:bodyPr>
            <a:normAutofit/>
          </a:bodyPr>
          <a:lstStyle/>
          <a:p>
            <a:r>
              <a:rPr lang="en-US" dirty="0"/>
              <a:t>In an experiment, the researcher randomly assigns treatments to experimental units.</a:t>
            </a:r>
          </a:p>
          <a:p>
            <a:pPr lvl="1"/>
            <a:r>
              <a:rPr lang="en-US" b="1" dirty="0"/>
              <a:t>Factor</a:t>
            </a:r>
            <a:r>
              <a:rPr lang="en-US" dirty="0"/>
              <a:t> – variable used to predict that takes on a finite number of values (categorical variable)</a:t>
            </a:r>
          </a:p>
          <a:p>
            <a:pPr lvl="1"/>
            <a:r>
              <a:rPr lang="en-US" b="1" dirty="0"/>
              <a:t>Level</a:t>
            </a:r>
            <a:r>
              <a:rPr lang="en-US" dirty="0"/>
              <a:t> – setting a factor can take on.</a:t>
            </a:r>
          </a:p>
          <a:p>
            <a:pPr lvl="1"/>
            <a:r>
              <a:rPr lang="en-US" b="1" dirty="0"/>
              <a:t>Treatment</a:t>
            </a:r>
            <a:r>
              <a:rPr lang="en-US" dirty="0"/>
              <a:t> – specific experimental condition, either the level of a factor (if only 1 factor) or the combinations of the levels from several factors. </a:t>
            </a:r>
          </a:p>
          <a:p>
            <a:endParaRPr lang="en-US" dirty="0"/>
          </a:p>
        </p:txBody>
      </p:sp>
      <p:sp>
        <p:nvSpPr>
          <p:cNvPr id="3" name="Title 2">
            <a:extLst>
              <a:ext uri="{FF2B5EF4-FFF2-40B4-BE49-F238E27FC236}">
                <a16:creationId xmlns:a16="http://schemas.microsoft.com/office/drawing/2014/main" id="{C7CB142B-B431-4B36-8537-F8E14000A310}"/>
              </a:ext>
            </a:extLst>
          </p:cNvPr>
          <p:cNvSpPr>
            <a:spLocks noGrp="1"/>
          </p:cNvSpPr>
          <p:nvPr>
            <p:ph type="title"/>
          </p:nvPr>
        </p:nvSpPr>
        <p:spPr/>
        <p:txBody>
          <a:bodyPr/>
          <a:lstStyle/>
          <a:p>
            <a:r>
              <a:rPr lang="en-US" dirty="0"/>
              <a:t>Experiment Terminology</a:t>
            </a:r>
          </a:p>
        </p:txBody>
      </p:sp>
    </p:spTree>
    <p:extLst>
      <p:ext uri="{BB962C8B-B14F-4D97-AF65-F5344CB8AC3E}">
        <p14:creationId xmlns:p14="http://schemas.microsoft.com/office/powerpoint/2010/main" val="218755889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FB7AF8-3624-0174-97F4-53D7C1A8F96A}"/>
              </a:ext>
            </a:extLst>
          </p:cNvPr>
          <p:cNvSpPr>
            <a:spLocks noGrp="1"/>
          </p:cNvSpPr>
          <p:nvPr>
            <p:ph idx="1"/>
          </p:nvPr>
        </p:nvSpPr>
        <p:spPr>
          <a:xfrm>
            <a:off x="581192" y="2180496"/>
            <a:ext cx="11029615" cy="4493436"/>
          </a:xfrm>
        </p:spPr>
        <p:txBody>
          <a:bodyPr>
            <a:normAutofit lnSpcReduction="10000"/>
          </a:bodyPr>
          <a:lstStyle/>
          <a:p>
            <a:r>
              <a:rPr lang="en-US" dirty="0"/>
              <a:t>A mechanical engineer wanted to determine which variables influence gas mileage of a certain year and model of a car. </a:t>
            </a:r>
          </a:p>
          <a:p>
            <a:r>
              <a:rPr lang="en-US" dirty="0"/>
              <a:t>Gas mileage is the variable we are interested in.</a:t>
            </a:r>
          </a:p>
          <a:p>
            <a:r>
              <a:rPr lang="en-US" dirty="0"/>
              <a:t>Factors studied: </a:t>
            </a:r>
          </a:p>
          <a:p>
            <a:pPr lvl="1"/>
            <a:r>
              <a:rPr lang="en-US" dirty="0"/>
              <a:t>Tire pressure (low, standard).</a:t>
            </a:r>
          </a:p>
          <a:p>
            <a:pPr lvl="1"/>
            <a:r>
              <a:rPr lang="en-US" dirty="0"/>
              <a:t>Octane rating of fuel (regular, midgrade, premium).</a:t>
            </a:r>
          </a:p>
          <a:p>
            <a:r>
              <a:rPr lang="en-US" dirty="0"/>
              <a:t>Held constant the following variables:</a:t>
            </a:r>
          </a:p>
          <a:p>
            <a:pPr lvl="1"/>
            <a:r>
              <a:rPr lang="en-US" dirty="0"/>
              <a:t>Weather conditions.</a:t>
            </a:r>
          </a:p>
          <a:p>
            <a:pPr lvl="1"/>
            <a:r>
              <a:rPr lang="en-US" dirty="0"/>
              <a:t>Route.</a:t>
            </a:r>
          </a:p>
          <a:p>
            <a:pPr lvl="1"/>
            <a:r>
              <a:rPr lang="en-US" dirty="0"/>
              <a:t>Tire type.</a:t>
            </a:r>
          </a:p>
          <a:p>
            <a:pPr marL="76200" indent="0">
              <a:buNone/>
            </a:pPr>
            <a:endParaRPr lang="en-US" dirty="0"/>
          </a:p>
          <a:p>
            <a:endParaRPr lang="en-US" dirty="0"/>
          </a:p>
        </p:txBody>
      </p:sp>
      <p:sp>
        <p:nvSpPr>
          <p:cNvPr id="3" name="Title 2">
            <a:extLst>
              <a:ext uri="{FF2B5EF4-FFF2-40B4-BE49-F238E27FC236}">
                <a16:creationId xmlns:a16="http://schemas.microsoft.com/office/drawing/2014/main" id="{385F329A-348A-5150-52FD-97DA08413E57}"/>
              </a:ext>
            </a:extLst>
          </p:cNvPr>
          <p:cNvSpPr>
            <a:spLocks noGrp="1"/>
          </p:cNvSpPr>
          <p:nvPr>
            <p:ph type="title"/>
          </p:nvPr>
        </p:nvSpPr>
        <p:spPr/>
        <p:txBody>
          <a:bodyPr/>
          <a:lstStyle/>
          <a:p>
            <a:r>
              <a:rPr lang="en-US" dirty="0"/>
              <a:t>EXPERIMENT Example</a:t>
            </a:r>
          </a:p>
        </p:txBody>
      </p:sp>
    </p:spTree>
    <p:extLst>
      <p:ext uri="{BB962C8B-B14F-4D97-AF65-F5344CB8AC3E}">
        <p14:creationId xmlns:p14="http://schemas.microsoft.com/office/powerpoint/2010/main" val="220336448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81F5D1-FAE8-5A2C-7649-DE88F7C1D77B}"/>
              </a:ext>
            </a:extLst>
          </p:cNvPr>
          <p:cNvSpPr>
            <a:spLocks noGrp="1"/>
          </p:cNvSpPr>
          <p:nvPr>
            <p:ph idx="1"/>
          </p:nvPr>
        </p:nvSpPr>
        <p:spPr/>
        <p:txBody>
          <a:bodyPr/>
          <a:lstStyle/>
          <a:p>
            <a:r>
              <a:rPr lang="en-US" dirty="0"/>
              <a:t>The key thing that makes this study an </a:t>
            </a:r>
            <a:r>
              <a:rPr lang="en-US" b="1" dirty="0"/>
              <a:t>experimental study</a:t>
            </a:r>
            <a:r>
              <a:rPr lang="en-US" dirty="0"/>
              <a:t> is the active role the research plays in manipulating the environment. </a:t>
            </a:r>
          </a:p>
          <a:p>
            <a:r>
              <a:rPr lang="en-US" dirty="0"/>
              <a:t>Makes it difficult in some situations to have a true experiment.</a:t>
            </a:r>
          </a:p>
          <a:p>
            <a:pPr lvl="1"/>
            <a:r>
              <a:rPr lang="en-US" dirty="0"/>
              <a:t>Effects of smoking on children?</a:t>
            </a:r>
          </a:p>
          <a:p>
            <a:pPr lvl="1"/>
            <a:r>
              <a:rPr lang="en-US" dirty="0"/>
              <a:t>Effects of family unit income as child for college performance?</a:t>
            </a:r>
          </a:p>
          <a:p>
            <a:pPr lvl="1"/>
            <a:endParaRPr lang="en-US" dirty="0"/>
          </a:p>
        </p:txBody>
      </p:sp>
      <p:sp>
        <p:nvSpPr>
          <p:cNvPr id="3" name="Title 2">
            <a:extLst>
              <a:ext uri="{FF2B5EF4-FFF2-40B4-BE49-F238E27FC236}">
                <a16:creationId xmlns:a16="http://schemas.microsoft.com/office/drawing/2014/main" id="{15728899-69ED-FC8D-E9EA-F4421E86026E}"/>
              </a:ext>
            </a:extLst>
          </p:cNvPr>
          <p:cNvSpPr>
            <a:spLocks noGrp="1"/>
          </p:cNvSpPr>
          <p:nvPr>
            <p:ph type="title"/>
          </p:nvPr>
        </p:nvSpPr>
        <p:spPr/>
        <p:txBody>
          <a:bodyPr/>
          <a:lstStyle/>
          <a:p>
            <a:r>
              <a:rPr lang="en-US" dirty="0"/>
              <a:t>Experiments</a:t>
            </a:r>
          </a:p>
        </p:txBody>
      </p:sp>
    </p:spTree>
    <p:extLst>
      <p:ext uri="{BB962C8B-B14F-4D97-AF65-F5344CB8AC3E}">
        <p14:creationId xmlns:p14="http://schemas.microsoft.com/office/powerpoint/2010/main" val="224839299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6FD33E-BF45-D72D-BF21-645DE76D8D1B}"/>
              </a:ext>
            </a:extLst>
          </p:cNvPr>
          <p:cNvSpPr>
            <a:spLocks noGrp="1"/>
          </p:cNvSpPr>
          <p:nvPr>
            <p:ph idx="1"/>
          </p:nvPr>
        </p:nvSpPr>
        <p:spPr/>
        <p:txBody>
          <a:bodyPr>
            <a:normAutofit/>
          </a:bodyPr>
          <a:lstStyle/>
          <a:p>
            <a:r>
              <a:rPr lang="en-US" dirty="0"/>
              <a:t>Three key components to a well-designed experiment</a:t>
            </a:r>
          </a:p>
          <a:p>
            <a:pPr marL="76200" indent="0">
              <a:buNone/>
            </a:pPr>
            <a:r>
              <a:rPr lang="en-US" dirty="0"/>
              <a:t>1. Randomization – treatments are randomly assigned to experimental units   </a:t>
            </a:r>
          </a:p>
          <a:p>
            <a:pPr marL="76200" indent="0">
              <a:buNone/>
            </a:pPr>
            <a:r>
              <a:rPr lang="en-US" dirty="0"/>
              <a:t>2. </a:t>
            </a:r>
            <a:r>
              <a:rPr lang="en-US" b="1" dirty="0"/>
              <a:t>Replication</a:t>
            </a:r>
            <a:r>
              <a:rPr lang="en-US" dirty="0"/>
              <a:t> – multiple subjects are assigned the same treatment  </a:t>
            </a:r>
          </a:p>
          <a:p>
            <a:pPr lvl="1"/>
            <a:r>
              <a:rPr lang="en-US" dirty="0"/>
              <a:t>Subjects with the same treatment are called </a:t>
            </a:r>
            <a:r>
              <a:rPr lang="en-US" b="1" dirty="0"/>
              <a:t>replicates.</a:t>
            </a:r>
          </a:p>
          <a:p>
            <a:pPr lvl="1"/>
            <a:r>
              <a:rPr lang="en-US" dirty="0"/>
              <a:t>More replication allow us to have more confidence in our study conclusions  </a:t>
            </a:r>
          </a:p>
          <a:p>
            <a:endParaRPr lang="en-US" dirty="0"/>
          </a:p>
        </p:txBody>
      </p:sp>
      <p:sp>
        <p:nvSpPr>
          <p:cNvPr id="3" name="Title 2">
            <a:extLst>
              <a:ext uri="{FF2B5EF4-FFF2-40B4-BE49-F238E27FC236}">
                <a16:creationId xmlns:a16="http://schemas.microsoft.com/office/drawing/2014/main" id="{E9E48DBE-2861-FAD6-1125-4618D2395B47}"/>
              </a:ext>
            </a:extLst>
          </p:cNvPr>
          <p:cNvSpPr>
            <a:spLocks noGrp="1"/>
          </p:cNvSpPr>
          <p:nvPr>
            <p:ph type="title"/>
          </p:nvPr>
        </p:nvSpPr>
        <p:spPr/>
        <p:txBody>
          <a:bodyPr/>
          <a:lstStyle/>
          <a:p>
            <a:r>
              <a:rPr lang="en-US" dirty="0"/>
              <a:t>Design of Experiments</a:t>
            </a:r>
          </a:p>
        </p:txBody>
      </p:sp>
    </p:spTree>
    <p:extLst>
      <p:ext uri="{BB962C8B-B14F-4D97-AF65-F5344CB8AC3E}">
        <p14:creationId xmlns:p14="http://schemas.microsoft.com/office/powerpoint/2010/main" val="135175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1BC9FD-E81C-8625-338C-7F234F7B2377}"/>
              </a:ext>
            </a:extLst>
          </p:cNvPr>
          <p:cNvSpPr>
            <a:spLocks noGrp="1"/>
          </p:cNvSpPr>
          <p:nvPr>
            <p:ph idx="1"/>
          </p:nvPr>
        </p:nvSpPr>
        <p:spPr/>
        <p:txBody>
          <a:bodyPr/>
          <a:lstStyle/>
          <a:p>
            <a:r>
              <a:rPr lang="en-US" dirty="0"/>
              <a:t>Why are we collecting data?</a:t>
            </a:r>
          </a:p>
          <a:p>
            <a:pPr lvl="1"/>
            <a:r>
              <a:rPr lang="en-US" dirty="0"/>
              <a:t>Make better decisions around a group of people, places, things, etc.</a:t>
            </a:r>
          </a:p>
          <a:p>
            <a:pPr lvl="1"/>
            <a:endParaRPr lang="en-US" dirty="0"/>
          </a:p>
          <a:p>
            <a:r>
              <a:rPr lang="en-US" dirty="0"/>
              <a:t>Why would data help with that?</a:t>
            </a:r>
          </a:p>
          <a:p>
            <a:pPr lvl="1"/>
            <a:r>
              <a:rPr lang="en-US" dirty="0"/>
              <a:t>If data represents the things we are interested in, it can provide insights.</a:t>
            </a:r>
          </a:p>
          <a:p>
            <a:pPr lvl="1"/>
            <a:r>
              <a:rPr lang="en-US" dirty="0"/>
              <a:t>If data </a:t>
            </a:r>
            <a:r>
              <a:rPr lang="en-US" b="1" dirty="0"/>
              <a:t>doesn’t </a:t>
            </a:r>
            <a:r>
              <a:rPr lang="en-US" dirty="0"/>
              <a:t>represent the things we are interested in, it can provide misleading results and lead to incorrect decisions.</a:t>
            </a:r>
          </a:p>
          <a:p>
            <a:pPr lvl="1"/>
            <a:endParaRPr lang="en-US" dirty="0"/>
          </a:p>
        </p:txBody>
      </p:sp>
      <p:sp>
        <p:nvSpPr>
          <p:cNvPr id="3" name="Title 2">
            <a:extLst>
              <a:ext uri="{FF2B5EF4-FFF2-40B4-BE49-F238E27FC236}">
                <a16:creationId xmlns:a16="http://schemas.microsoft.com/office/drawing/2014/main" id="{35A506C9-A57C-C4BF-60FC-148CA0674C17}"/>
              </a:ext>
            </a:extLst>
          </p:cNvPr>
          <p:cNvSpPr>
            <a:spLocks noGrp="1"/>
          </p:cNvSpPr>
          <p:nvPr>
            <p:ph type="title"/>
          </p:nvPr>
        </p:nvSpPr>
        <p:spPr/>
        <p:txBody>
          <a:bodyPr/>
          <a:lstStyle/>
          <a:p>
            <a:r>
              <a:rPr lang="en-US" dirty="0"/>
              <a:t>Why Do We Care?</a:t>
            </a:r>
          </a:p>
        </p:txBody>
      </p:sp>
    </p:spTree>
    <p:extLst>
      <p:ext uri="{BB962C8B-B14F-4D97-AF65-F5344CB8AC3E}">
        <p14:creationId xmlns:p14="http://schemas.microsoft.com/office/powerpoint/2010/main" val="150714896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6FD33E-BF45-D72D-BF21-645DE76D8D1B}"/>
              </a:ext>
            </a:extLst>
          </p:cNvPr>
          <p:cNvSpPr>
            <a:spLocks noGrp="1"/>
          </p:cNvSpPr>
          <p:nvPr>
            <p:ph idx="1"/>
          </p:nvPr>
        </p:nvSpPr>
        <p:spPr/>
        <p:txBody>
          <a:bodyPr>
            <a:normAutofit/>
          </a:bodyPr>
          <a:lstStyle/>
          <a:p>
            <a:r>
              <a:rPr lang="en-US" dirty="0"/>
              <a:t>Three key components to a well-designed experiment</a:t>
            </a:r>
          </a:p>
          <a:p>
            <a:pPr marL="76200" indent="0">
              <a:buNone/>
            </a:pPr>
            <a:r>
              <a:rPr lang="en-US" dirty="0"/>
              <a:t>1. Randomization – treatments are randomly assigned to experimental units   </a:t>
            </a:r>
          </a:p>
          <a:p>
            <a:pPr marL="76200" indent="0">
              <a:buNone/>
            </a:pPr>
            <a:r>
              <a:rPr lang="en-US" dirty="0"/>
              <a:t>2. Replication – multiple subjects are assigned the same treatment  </a:t>
            </a:r>
          </a:p>
          <a:p>
            <a:pPr marL="76200" indent="0">
              <a:buNone/>
            </a:pPr>
            <a:r>
              <a:rPr lang="en-US" dirty="0"/>
              <a:t>3. </a:t>
            </a:r>
            <a:r>
              <a:rPr lang="en-US" b="1" dirty="0"/>
              <a:t>Control</a:t>
            </a:r>
            <a:r>
              <a:rPr lang="en-US" dirty="0"/>
              <a:t> - some study conditions are held constant in order to reduce variability.</a:t>
            </a:r>
          </a:p>
          <a:p>
            <a:pPr lvl="1"/>
            <a:r>
              <a:rPr lang="en-US" dirty="0"/>
              <a:t>Controlling certain variables (sometimes called nuisances) that can impact what we are interested in.</a:t>
            </a:r>
          </a:p>
          <a:p>
            <a:pPr lvl="1"/>
            <a:r>
              <a:rPr lang="en-US" dirty="0"/>
              <a:t>This makes it easier to see differences due to our treatments</a:t>
            </a:r>
          </a:p>
          <a:p>
            <a:endParaRPr lang="en-US" dirty="0"/>
          </a:p>
        </p:txBody>
      </p:sp>
      <p:sp>
        <p:nvSpPr>
          <p:cNvPr id="3" name="Title 2">
            <a:extLst>
              <a:ext uri="{FF2B5EF4-FFF2-40B4-BE49-F238E27FC236}">
                <a16:creationId xmlns:a16="http://schemas.microsoft.com/office/drawing/2014/main" id="{E9E48DBE-2861-FAD6-1125-4618D2395B47}"/>
              </a:ext>
            </a:extLst>
          </p:cNvPr>
          <p:cNvSpPr>
            <a:spLocks noGrp="1"/>
          </p:cNvSpPr>
          <p:nvPr>
            <p:ph type="title"/>
          </p:nvPr>
        </p:nvSpPr>
        <p:spPr/>
        <p:txBody>
          <a:bodyPr/>
          <a:lstStyle/>
          <a:p>
            <a:r>
              <a:rPr lang="en-US" dirty="0"/>
              <a:t>Design of Experiments</a:t>
            </a:r>
          </a:p>
        </p:txBody>
      </p:sp>
    </p:spTree>
    <p:extLst>
      <p:ext uri="{BB962C8B-B14F-4D97-AF65-F5344CB8AC3E}">
        <p14:creationId xmlns:p14="http://schemas.microsoft.com/office/powerpoint/2010/main" val="389536325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82D1DD-C88C-1D9B-4359-E8891D3BA68E}"/>
              </a:ext>
            </a:extLst>
          </p:cNvPr>
          <p:cNvSpPr>
            <a:spLocks noGrp="1"/>
          </p:cNvSpPr>
          <p:nvPr>
            <p:ph idx="1"/>
          </p:nvPr>
        </p:nvSpPr>
        <p:spPr/>
        <p:txBody>
          <a:bodyPr/>
          <a:lstStyle/>
          <a:p>
            <a:r>
              <a:rPr lang="en-US" dirty="0"/>
              <a:t>Observational study – researcher does not interfere or intervene in the process of collecting data.</a:t>
            </a:r>
          </a:p>
          <a:p>
            <a:r>
              <a:rPr lang="en-US" dirty="0"/>
              <a:t>Experimental study – researcher manipulates the conditions in which the study is carried out.</a:t>
            </a:r>
          </a:p>
          <a:p>
            <a:r>
              <a:rPr lang="en-US" dirty="0"/>
              <a:t>Three key components to a well-designed experiment</a:t>
            </a:r>
          </a:p>
          <a:p>
            <a:pPr marL="781200" lvl="1" indent="-457200">
              <a:buFont typeface="+mj-lt"/>
              <a:buAutoNum type="arabicPeriod"/>
            </a:pPr>
            <a:r>
              <a:rPr lang="en-US" dirty="0"/>
              <a:t>Randomization</a:t>
            </a:r>
          </a:p>
          <a:p>
            <a:pPr marL="781200" lvl="1" indent="-457200">
              <a:buFont typeface="+mj-lt"/>
              <a:buAutoNum type="arabicPeriod"/>
            </a:pPr>
            <a:r>
              <a:rPr lang="en-US" dirty="0"/>
              <a:t>Replication</a:t>
            </a:r>
          </a:p>
          <a:p>
            <a:pPr marL="781200" lvl="1" indent="-457200">
              <a:buFont typeface="+mj-lt"/>
              <a:buAutoNum type="arabicPeriod"/>
            </a:pPr>
            <a:r>
              <a:rPr lang="en-US" dirty="0"/>
              <a:t>Control</a:t>
            </a:r>
          </a:p>
        </p:txBody>
      </p:sp>
      <p:sp>
        <p:nvSpPr>
          <p:cNvPr id="3" name="Title 2">
            <a:extLst>
              <a:ext uri="{FF2B5EF4-FFF2-40B4-BE49-F238E27FC236}">
                <a16:creationId xmlns:a16="http://schemas.microsoft.com/office/drawing/2014/main" id="{6732EB6C-31B1-4F71-81EB-C75C5C12285C}"/>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2279612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40E10-D5AA-D54F-8F90-4D3DC8440F17}"/>
              </a:ext>
            </a:extLst>
          </p:cNvPr>
          <p:cNvSpPr>
            <a:spLocks noGrp="1"/>
          </p:cNvSpPr>
          <p:nvPr>
            <p:ph type="title"/>
          </p:nvPr>
        </p:nvSpPr>
        <p:spPr/>
        <p:txBody>
          <a:bodyPr/>
          <a:lstStyle/>
          <a:p>
            <a:r>
              <a:rPr lang="en-US" dirty="0"/>
              <a:t>Data Ethics</a:t>
            </a:r>
          </a:p>
        </p:txBody>
      </p:sp>
      <p:sp>
        <p:nvSpPr>
          <p:cNvPr id="3" name="Text Placeholder 2">
            <a:extLst>
              <a:ext uri="{FF2B5EF4-FFF2-40B4-BE49-F238E27FC236}">
                <a16:creationId xmlns:a16="http://schemas.microsoft.com/office/drawing/2014/main" id="{E5A62C4E-C119-A14D-A260-93672A9D1AE5}"/>
              </a:ext>
            </a:extLst>
          </p:cNvPr>
          <p:cNvSpPr>
            <a:spLocks noGrp="1"/>
          </p:cNvSpPr>
          <p:nvPr>
            <p:ph type="body" idx="1"/>
          </p:nvPr>
        </p:nvSpPr>
        <p:spPr/>
        <p:txBody>
          <a:bodyPr/>
          <a:lstStyle/>
          <a:p>
            <a:r>
              <a:rPr lang="en-US" dirty="0"/>
              <a:t>Gathering Data</a:t>
            </a:r>
          </a:p>
        </p:txBody>
      </p:sp>
    </p:spTree>
    <p:extLst>
      <p:ext uri="{BB962C8B-B14F-4D97-AF65-F5344CB8AC3E}">
        <p14:creationId xmlns:p14="http://schemas.microsoft.com/office/powerpoint/2010/main" val="96616800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6247B1-661D-9FA8-4AAB-30B4BA7FD650}"/>
              </a:ext>
            </a:extLst>
          </p:cNvPr>
          <p:cNvSpPr>
            <a:spLocks noGrp="1"/>
          </p:cNvSpPr>
          <p:nvPr>
            <p:ph idx="1"/>
          </p:nvPr>
        </p:nvSpPr>
        <p:spPr/>
        <p:txBody>
          <a:bodyPr/>
          <a:lstStyle/>
          <a:p>
            <a:r>
              <a:rPr lang="en-US" dirty="0"/>
              <a:t>The gathering of data leads to questions around the ethical collection and use of that data.</a:t>
            </a:r>
          </a:p>
          <a:p>
            <a:r>
              <a:rPr lang="en-US" dirty="0"/>
              <a:t>As Christians we are held to an even higher standard around ethical considerations.</a:t>
            </a:r>
          </a:p>
        </p:txBody>
      </p:sp>
      <p:sp>
        <p:nvSpPr>
          <p:cNvPr id="3" name="Title 2">
            <a:extLst>
              <a:ext uri="{FF2B5EF4-FFF2-40B4-BE49-F238E27FC236}">
                <a16:creationId xmlns:a16="http://schemas.microsoft.com/office/drawing/2014/main" id="{EE682996-CE54-92D3-6E30-EC6B4AED3801}"/>
              </a:ext>
            </a:extLst>
          </p:cNvPr>
          <p:cNvSpPr>
            <a:spLocks noGrp="1"/>
          </p:cNvSpPr>
          <p:nvPr>
            <p:ph type="title"/>
          </p:nvPr>
        </p:nvSpPr>
        <p:spPr/>
        <p:txBody>
          <a:bodyPr/>
          <a:lstStyle/>
          <a:p>
            <a:r>
              <a:rPr lang="en-US" dirty="0"/>
              <a:t>Gathering Data</a:t>
            </a:r>
          </a:p>
        </p:txBody>
      </p:sp>
    </p:spTree>
    <p:extLst>
      <p:ext uri="{BB962C8B-B14F-4D97-AF65-F5344CB8AC3E}">
        <p14:creationId xmlns:p14="http://schemas.microsoft.com/office/powerpoint/2010/main" val="22019987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70F0C9C-9D22-42FB-350E-9D4B96A255D0}"/>
              </a:ext>
            </a:extLst>
          </p:cNvPr>
          <p:cNvSpPr>
            <a:spLocks noGrp="1"/>
          </p:cNvSpPr>
          <p:nvPr>
            <p:ph idx="1"/>
          </p:nvPr>
        </p:nvSpPr>
        <p:spPr/>
        <p:txBody>
          <a:bodyPr/>
          <a:lstStyle/>
          <a:p>
            <a:r>
              <a:rPr lang="en-US" dirty="0"/>
              <a:t>In observational studies / experiments we must keep the interest of the subject we are collecting data from at the forefront. </a:t>
            </a:r>
          </a:p>
          <a:p>
            <a:endParaRPr lang="en-US" dirty="0"/>
          </a:p>
          <a:p>
            <a:r>
              <a:rPr lang="en-US" dirty="0"/>
              <a:t>1964 Helsinki Declaration of the World Medical Association:</a:t>
            </a:r>
          </a:p>
          <a:p>
            <a:pPr lvl="1"/>
            <a:r>
              <a:rPr lang="en-US" dirty="0"/>
              <a:t>“The interests of the subject must always prevail over the interests of science and society.”</a:t>
            </a:r>
          </a:p>
          <a:p>
            <a:pPr lvl="1"/>
            <a:endParaRPr lang="en-US" dirty="0"/>
          </a:p>
          <a:p>
            <a:endParaRPr lang="en-US" dirty="0"/>
          </a:p>
        </p:txBody>
      </p:sp>
      <p:sp>
        <p:nvSpPr>
          <p:cNvPr id="3" name="Title 2">
            <a:extLst>
              <a:ext uri="{FF2B5EF4-FFF2-40B4-BE49-F238E27FC236}">
                <a16:creationId xmlns:a16="http://schemas.microsoft.com/office/drawing/2014/main" id="{94A686B6-7F55-45F9-52FE-54C2B0580A2C}"/>
              </a:ext>
            </a:extLst>
          </p:cNvPr>
          <p:cNvSpPr>
            <a:spLocks noGrp="1"/>
          </p:cNvSpPr>
          <p:nvPr>
            <p:ph type="title"/>
          </p:nvPr>
        </p:nvSpPr>
        <p:spPr/>
        <p:txBody>
          <a:bodyPr/>
          <a:lstStyle/>
          <a:p>
            <a:r>
              <a:rPr lang="en-US" dirty="0"/>
              <a:t>Areas of Ethical Concerns</a:t>
            </a:r>
          </a:p>
        </p:txBody>
      </p:sp>
    </p:spTree>
    <p:extLst>
      <p:ext uri="{BB962C8B-B14F-4D97-AF65-F5344CB8AC3E}">
        <p14:creationId xmlns:p14="http://schemas.microsoft.com/office/powerpoint/2010/main" val="3669991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EC0679-7848-4601-A47E-8A98623E51C3}"/>
              </a:ext>
            </a:extLst>
          </p:cNvPr>
          <p:cNvSpPr>
            <a:spLocks noGrp="1"/>
          </p:cNvSpPr>
          <p:nvPr>
            <p:ph idx="1"/>
          </p:nvPr>
        </p:nvSpPr>
        <p:spPr/>
        <p:txBody>
          <a:bodyPr/>
          <a:lstStyle/>
          <a:p>
            <a:r>
              <a:rPr lang="en-US" dirty="0"/>
              <a:t>Collection of data:</a:t>
            </a:r>
          </a:p>
          <a:p>
            <a:pPr lvl="1"/>
            <a:r>
              <a:rPr lang="en-US" dirty="0"/>
              <a:t>Institutional review boards</a:t>
            </a:r>
          </a:p>
          <a:p>
            <a:pPr lvl="1"/>
            <a:r>
              <a:rPr lang="en-US" dirty="0"/>
              <a:t>Informed consent</a:t>
            </a:r>
          </a:p>
          <a:p>
            <a:pPr lvl="1"/>
            <a:r>
              <a:rPr lang="en-US" dirty="0"/>
              <a:t>Confidentiality</a:t>
            </a:r>
          </a:p>
          <a:p>
            <a:endParaRPr lang="en-US" dirty="0"/>
          </a:p>
        </p:txBody>
      </p:sp>
      <p:sp>
        <p:nvSpPr>
          <p:cNvPr id="3" name="Title 2">
            <a:extLst>
              <a:ext uri="{FF2B5EF4-FFF2-40B4-BE49-F238E27FC236}">
                <a16:creationId xmlns:a16="http://schemas.microsoft.com/office/drawing/2014/main" id="{94F9A59E-60ED-CA2D-AD1B-3350256A88E5}"/>
              </a:ext>
            </a:extLst>
          </p:cNvPr>
          <p:cNvSpPr>
            <a:spLocks noGrp="1"/>
          </p:cNvSpPr>
          <p:nvPr>
            <p:ph type="title"/>
          </p:nvPr>
        </p:nvSpPr>
        <p:spPr/>
        <p:txBody>
          <a:bodyPr/>
          <a:lstStyle/>
          <a:p>
            <a:r>
              <a:rPr lang="en-US" dirty="0"/>
              <a:t>Safeguards</a:t>
            </a:r>
          </a:p>
        </p:txBody>
      </p:sp>
    </p:spTree>
    <p:extLst>
      <p:ext uri="{BB962C8B-B14F-4D97-AF65-F5344CB8AC3E}">
        <p14:creationId xmlns:p14="http://schemas.microsoft.com/office/powerpoint/2010/main" val="220713277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15CA25-724C-1405-C13E-9DE1D6005D7D}"/>
              </a:ext>
            </a:extLst>
          </p:cNvPr>
          <p:cNvSpPr>
            <a:spLocks noGrp="1"/>
          </p:cNvSpPr>
          <p:nvPr>
            <p:ph idx="1"/>
          </p:nvPr>
        </p:nvSpPr>
        <p:spPr/>
        <p:txBody>
          <a:bodyPr/>
          <a:lstStyle/>
          <a:p>
            <a:r>
              <a:rPr lang="en-US" dirty="0"/>
              <a:t>People have to exist that have the best interest of the subjects of the data collection in mind.</a:t>
            </a:r>
          </a:p>
          <a:p>
            <a:r>
              <a:rPr lang="en-US" dirty="0"/>
              <a:t>Medical studies require </a:t>
            </a:r>
            <a:r>
              <a:rPr lang="en-US" b="1" dirty="0"/>
              <a:t>institutional review boards</a:t>
            </a:r>
            <a:r>
              <a:rPr lang="en-US" dirty="0"/>
              <a:t> to evaluate every study before it is conducted so that subjects are not put into any harm.</a:t>
            </a:r>
          </a:p>
          <a:p>
            <a:r>
              <a:rPr lang="en-US" dirty="0"/>
              <a:t>These are </a:t>
            </a:r>
            <a:r>
              <a:rPr lang="en-US" b="1" dirty="0"/>
              <a:t>not</a:t>
            </a:r>
            <a:r>
              <a:rPr lang="en-US" dirty="0"/>
              <a:t> required for a lot of business studies, but the people collecting the data SHOULD take the subject into account before any data collection is performed.</a:t>
            </a:r>
          </a:p>
          <a:p>
            <a:pPr lvl="1"/>
            <a:endParaRPr lang="en-US" dirty="0"/>
          </a:p>
        </p:txBody>
      </p:sp>
      <p:sp>
        <p:nvSpPr>
          <p:cNvPr id="3" name="Title 2">
            <a:extLst>
              <a:ext uri="{FF2B5EF4-FFF2-40B4-BE49-F238E27FC236}">
                <a16:creationId xmlns:a16="http://schemas.microsoft.com/office/drawing/2014/main" id="{2AF4BA7B-BE17-5195-C3CF-D1503E3495E4}"/>
              </a:ext>
            </a:extLst>
          </p:cNvPr>
          <p:cNvSpPr>
            <a:spLocks noGrp="1"/>
          </p:cNvSpPr>
          <p:nvPr>
            <p:ph type="title"/>
          </p:nvPr>
        </p:nvSpPr>
        <p:spPr/>
        <p:txBody>
          <a:bodyPr/>
          <a:lstStyle/>
          <a:p>
            <a:r>
              <a:rPr lang="en-US" dirty="0"/>
              <a:t>Institutional Review Boards</a:t>
            </a:r>
          </a:p>
        </p:txBody>
      </p:sp>
    </p:spTree>
    <p:extLst>
      <p:ext uri="{BB962C8B-B14F-4D97-AF65-F5344CB8AC3E}">
        <p14:creationId xmlns:p14="http://schemas.microsoft.com/office/powerpoint/2010/main" val="121248643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D96FE-324E-9339-0193-73998A267E7F}"/>
              </a:ext>
            </a:extLst>
          </p:cNvPr>
          <p:cNvSpPr>
            <a:spLocks noGrp="1"/>
          </p:cNvSpPr>
          <p:nvPr>
            <p:ph idx="1"/>
          </p:nvPr>
        </p:nvSpPr>
        <p:spPr/>
        <p:txBody>
          <a:bodyPr/>
          <a:lstStyle/>
          <a:p>
            <a:r>
              <a:rPr lang="en-US" b="1" dirty="0"/>
              <a:t>Informed</a:t>
            </a:r>
            <a:r>
              <a:rPr lang="en-US" dirty="0"/>
              <a:t> – subject should be told what data is needed from them and what potential outcomes come from the data being given to the people collecting it. </a:t>
            </a:r>
          </a:p>
          <a:p>
            <a:pPr lvl="1"/>
            <a:r>
              <a:rPr lang="en-US" dirty="0"/>
              <a:t>Must ensure that ALL information is shared.</a:t>
            </a:r>
          </a:p>
          <a:p>
            <a:pPr lvl="1"/>
            <a:r>
              <a:rPr lang="en-US" dirty="0"/>
              <a:t>May be hard for those gathering the data since they believe in their work and its usefulness. </a:t>
            </a:r>
          </a:p>
          <a:p>
            <a:pPr lvl="1"/>
            <a:r>
              <a:rPr lang="en-US" dirty="0"/>
              <a:t>Must always consider the risks.</a:t>
            </a:r>
          </a:p>
        </p:txBody>
      </p:sp>
      <p:sp>
        <p:nvSpPr>
          <p:cNvPr id="3" name="Title 2">
            <a:extLst>
              <a:ext uri="{FF2B5EF4-FFF2-40B4-BE49-F238E27FC236}">
                <a16:creationId xmlns:a16="http://schemas.microsoft.com/office/drawing/2014/main" id="{14950859-587A-A3EA-882E-6306F4F164F0}"/>
              </a:ext>
            </a:extLst>
          </p:cNvPr>
          <p:cNvSpPr>
            <a:spLocks noGrp="1"/>
          </p:cNvSpPr>
          <p:nvPr>
            <p:ph type="title"/>
          </p:nvPr>
        </p:nvSpPr>
        <p:spPr/>
        <p:txBody>
          <a:bodyPr/>
          <a:lstStyle/>
          <a:p>
            <a:r>
              <a:rPr lang="en-US" dirty="0"/>
              <a:t>Informed Consent</a:t>
            </a:r>
          </a:p>
        </p:txBody>
      </p:sp>
    </p:spTree>
    <p:extLst>
      <p:ext uri="{BB962C8B-B14F-4D97-AF65-F5344CB8AC3E}">
        <p14:creationId xmlns:p14="http://schemas.microsoft.com/office/powerpoint/2010/main" val="358304288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D96FE-324E-9339-0193-73998A267E7F}"/>
              </a:ext>
            </a:extLst>
          </p:cNvPr>
          <p:cNvSpPr>
            <a:spLocks noGrp="1"/>
          </p:cNvSpPr>
          <p:nvPr>
            <p:ph idx="1"/>
          </p:nvPr>
        </p:nvSpPr>
        <p:spPr/>
        <p:txBody>
          <a:bodyPr/>
          <a:lstStyle/>
          <a:p>
            <a:r>
              <a:rPr lang="en-US" b="1" dirty="0"/>
              <a:t>Consent</a:t>
            </a:r>
            <a:r>
              <a:rPr lang="en-US" dirty="0"/>
              <a:t> – after being informed, subjects must agree to the collection of data (usually in writing).</a:t>
            </a:r>
          </a:p>
          <a:p>
            <a:pPr lvl="1"/>
            <a:r>
              <a:rPr lang="en-US" dirty="0"/>
              <a:t>Who can give consent?</a:t>
            </a:r>
          </a:p>
          <a:p>
            <a:pPr lvl="1"/>
            <a:r>
              <a:rPr lang="en-US" dirty="0"/>
              <a:t>What about children? Mentally ill subjects? </a:t>
            </a:r>
          </a:p>
          <a:p>
            <a:pPr lvl="1"/>
            <a:r>
              <a:rPr lang="en-US" dirty="0"/>
              <a:t>Some are afraid that consent is harder to come by if you reveal ALL possible bad outcomes, no matter how unlikely. Is this bad? </a:t>
            </a:r>
          </a:p>
        </p:txBody>
      </p:sp>
      <p:sp>
        <p:nvSpPr>
          <p:cNvPr id="3" name="Title 2">
            <a:extLst>
              <a:ext uri="{FF2B5EF4-FFF2-40B4-BE49-F238E27FC236}">
                <a16:creationId xmlns:a16="http://schemas.microsoft.com/office/drawing/2014/main" id="{14950859-587A-A3EA-882E-6306F4F164F0}"/>
              </a:ext>
            </a:extLst>
          </p:cNvPr>
          <p:cNvSpPr>
            <a:spLocks noGrp="1"/>
          </p:cNvSpPr>
          <p:nvPr>
            <p:ph type="title"/>
          </p:nvPr>
        </p:nvSpPr>
        <p:spPr/>
        <p:txBody>
          <a:bodyPr/>
          <a:lstStyle/>
          <a:p>
            <a:r>
              <a:rPr lang="en-US" dirty="0"/>
              <a:t>Informed Consent</a:t>
            </a:r>
          </a:p>
        </p:txBody>
      </p:sp>
    </p:spTree>
    <p:extLst>
      <p:ext uri="{BB962C8B-B14F-4D97-AF65-F5344CB8AC3E}">
        <p14:creationId xmlns:p14="http://schemas.microsoft.com/office/powerpoint/2010/main" val="217216218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013CE0-E636-56F3-6F0C-E0AE9591E630}"/>
              </a:ext>
            </a:extLst>
          </p:cNvPr>
          <p:cNvSpPr>
            <a:spLocks noGrp="1"/>
          </p:cNvSpPr>
          <p:nvPr>
            <p:ph idx="1"/>
          </p:nvPr>
        </p:nvSpPr>
        <p:spPr/>
        <p:txBody>
          <a:bodyPr/>
          <a:lstStyle/>
          <a:p>
            <a:r>
              <a:rPr lang="en-US" dirty="0"/>
              <a:t>Once data is collected, privacy is VERY IMPORTANT!</a:t>
            </a:r>
          </a:p>
          <a:p>
            <a:r>
              <a:rPr lang="en-US" b="1" dirty="0"/>
              <a:t>Confidentiality</a:t>
            </a:r>
            <a:r>
              <a:rPr lang="en-US" dirty="0"/>
              <a:t> – the subjects in the data have their identifying information masked. </a:t>
            </a:r>
          </a:p>
          <a:p>
            <a:r>
              <a:rPr lang="en-US" dirty="0"/>
              <a:t>You can report overall statistics about data that is gathered, but not who belonged to a certain outcome (unless you are reporting results to others who own the data).</a:t>
            </a:r>
          </a:p>
          <a:p>
            <a:endParaRPr lang="en-US" dirty="0"/>
          </a:p>
          <a:p>
            <a:r>
              <a:rPr lang="en-US" dirty="0"/>
              <a:t>Many stories of confidential data being leaked due to computer hacking.</a:t>
            </a:r>
          </a:p>
        </p:txBody>
      </p:sp>
      <p:sp>
        <p:nvSpPr>
          <p:cNvPr id="3" name="Title 2">
            <a:extLst>
              <a:ext uri="{FF2B5EF4-FFF2-40B4-BE49-F238E27FC236}">
                <a16:creationId xmlns:a16="http://schemas.microsoft.com/office/drawing/2014/main" id="{188A9EA2-5556-08DC-6B8C-A1A51ECA5D30}"/>
              </a:ext>
            </a:extLst>
          </p:cNvPr>
          <p:cNvSpPr>
            <a:spLocks noGrp="1"/>
          </p:cNvSpPr>
          <p:nvPr>
            <p:ph type="title"/>
          </p:nvPr>
        </p:nvSpPr>
        <p:spPr/>
        <p:txBody>
          <a:bodyPr/>
          <a:lstStyle/>
          <a:p>
            <a:r>
              <a:rPr lang="en-US" dirty="0"/>
              <a:t>Confidentiality</a:t>
            </a:r>
          </a:p>
        </p:txBody>
      </p:sp>
    </p:spTree>
    <p:extLst>
      <p:ext uri="{BB962C8B-B14F-4D97-AF65-F5344CB8AC3E}">
        <p14:creationId xmlns:p14="http://schemas.microsoft.com/office/powerpoint/2010/main" val="215305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F7DA12-227B-D400-FD62-6182E5744352}"/>
              </a:ext>
            </a:extLst>
          </p:cNvPr>
          <p:cNvSpPr>
            <a:spLocks noGrp="1"/>
          </p:cNvSpPr>
          <p:nvPr>
            <p:ph idx="1"/>
          </p:nvPr>
        </p:nvSpPr>
        <p:spPr/>
        <p:txBody>
          <a:bodyPr/>
          <a:lstStyle/>
          <a:p>
            <a:r>
              <a:rPr lang="en-US" dirty="0"/>
              <a:t>Imagine you wanted to know the average height of the adult population in the United States because you are designing a new clothing line for adults.</a:t>
            </a:r>
          </a:p>
          <a:p>
            <a:r>
              <a:rPr lang="en-US" dirty="0"/>
              <a:t>You take a </a:t>
            </a:r>
            <a:r>
              <a:rPr lang="en-US" b="1" dirty="0"/>
              <a:t>sample</a:t>
            </a:r>
            <a:r>
              <a:rPr lang="en-US" dirty="0"/>
              <a:t> of people (subset of people) since you think it will be impossible to ask everyone in the United States what their height is.</a:t>
            </a:r>
          </a:p>
          <a:p>
            <a:r>
              <a:rPr lang="en-US" dirty="0"/>
              <a:t>Your sample consists entirely of professional basketball players.</a:t>
            </a:r>
          </a:p>
          <a:p>
            <a:r>
              <a:rPr lang="en-US" dirty="0"/>
              <a:t>Do you see any problem here?</a:t>
            </a:r>
          </a:p>
        </p:txBody>
      </p:sp>
      <p:sp>
        <p:nvSpPr>
          <p:cNvPr id="3" name="Title 2">
            <a:extLst>
              <a:ext uri="{FF2B5EF4-FFF2-40B4-BE49-F238E27FC236}">
                <a16:creationId xmlns:a16="http://schemas.microsoft.com/office/drawing/2014/main" id="{69C1749A-B638-25C0-591F-A664FBE575D9}"/>
              </a:ext>
            </a:extLst>
          </p:cNvPr>
          <p:cNvSpPr>
            <a:spLocks noGrp="1"/>
          </p:cNvSpPr>
          <p:nvPr>
            <p:ph type="title"/>
          </p:nvPr>
        </p:nvSpPr>
        <p:spPr/>
        <p:txBody>
          <a:bodyPr/>
          <a:lstStyle/>
          <a:p>
            <a:r>
              <a:rPr lang="en-US" dirty="0"/>
              <a:t>Example – Height</a:t>
            </a:r>
          </a:p>
        </p:txBody>
      </p:sp>
    </p:spTree>
    <p:extLst>
      <p:ext uri="{BB962C8B-B14F-4D97-AF65-F5344CB8AC3E}">
        <p14:creationId xmlns:p14="http://schemas.microsoft.com/office/powerpoint/2010/main" val="417223574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A5209A-29D9-7837-2F1B-4CF156859152}"/>
              </a:ext>
            </a:extLst>
          </p:cNvPr>
          <p:cNvSpPr>
            <a:spLocks noGrp="1"/>
          </p:cNvSpPr>
          <p:nvPr>
            <p:ph idx="1"/>
          </p:nvPr>
        </p:nvSpPr>
        <p:spPr/>
        <p:txBody>
          <a:bodyPr/>
          <a:lstStyle/>
          <a:p>
            <a:r>
              <a:rPr lang="en-US" b="1" dirty="0"/>
              <a:t>Anonymity</a:t>
            </a:r>
            <a:r>
              <a:rPr lang="en-US" dirty="0"/>
              <a:t> – identifying information about the subjects is NEVER known in the data collection.</a:t>
            </a:r>
          </a:p>
          <a:p>
            <a:endParaRPr lang="en-US" dirty="0"/>
          </a:p>
          <a:p>
            <a:r>
              <a:rPr lang="en-US" dirty="0"/>
              <a:t>Anonymity is more private than confidentiality!</a:t>
            </a:r>
          </a:p>
        </p:txBody>
      </p:sp>
      <p:sp>
        <p:nvSpPr>
          <p:cNvPr id="3" name="Title 2">
            <a:extLst>
              <a:ext uri="{FF2B5EF4-FFF2-40B4-BE49-F238E27FC236}">
                <a16:creationId xmlns:a16="http://schemas.microsoft.com/office/drawing/2014/main" id="{6442E012-DE27-7BA3-8AB1-E37C15DF6391}"/>
              </a:ext>
            </a:extLst>
          </p:cNvPr>
          <p:cNvSpPr>
            <a:spLocks noGrp="1"/>
          </p:cNvSpPr>
          <p:nvPr>
            <p:ph type="title"/>
          </p:nvPr>
        </p:nvSpPr>
        <p:spPr/>
        <p:txBody>
          <a:bodyPr/>
          <a:lstStyle/>
          <a:p>
            <a:r>
              <a:rPr lang="en-US" dirty="0"/>
              <a:t>Anonymity vs. Confidentiality</a:t>
            </a:r>
          </a:p>
        </p:txBody>
      </p:sp>
    </p:spTree>
    <p:extLst>
      <p:ext uri="{BB962C8B-B14F-4D97-AF65-F5344CB8AC3E}">
        <p14:creationId xmlns:p14="http://schemas.microsoft.com/office/powerpoint/2010/main" val="214821832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7F8A45-E0FA-30C0-7981-DCB609D9254A}"/>
              </a:ext>
            </a:extLst>
          </p:cNvPr>
          <p:cNvSpPr>
            <a:spLocks noGrp="1"/>
          </p:cNvSpPr>
          <p:nvPr>
            <p:ph idx="1"/>
          </p:nvPr>
        </p:nvSpPr>
        <p:spPr/>
        <p:txBody>
          <a:bodyPr/>
          <a:lstStyle/>
          <a:p>
            <a:r>
              <a:rPr lang="en-US" dirty="0"/>
              <a:t>You want to know which website design will work better to get people to click on your products.  You randomly show one of the two websites to people who visit your website to measure which design performs better.</a:t>
            </a:r>
          </a:p>
          <a:p>
            <a:r>
              <a:rPr lang="en-US" dirty="0"/>
              <a:t>Any concerns around…</a:t>
            </a:r>
          </a:p>
          <a:p>
            <a:pPr lvl="1"/>
            <a:r>
              <a:rPr lang="en-US" dirty="0"/>
              <a:t>Institutional review?</a:t>
            </a:r>
          </a:p>
          <a:p>
            <a:pPr lvl="1"/>
            <a:r>
              <a:rPr lang="en-US" dirty="0"/>
              <a:t>Informed consent?</a:t>
            </a:r>
          </a:p>
          <a:p>
            <a:pPr lvl="1"/>
            <a:r>
              <a:rPr lang="en-US" dirty="0"/>
              <a:t>Confidentiality?</a:t>
            </a:r>
          </a:p>
        </p:txBody>
      </p:sp>
      <p:sp>
        <p:nvSpPr>
          <p:cNvPr id="3" name="Title 2">
            <a:extLst>
              <a:ext uri="{FF2B5EF4-FFF2-40B4-BE49-F238E27FC236}">
                <a16:creationId xmlns:a16="http://schemas.microsoft.com/office/drawing/2014/main" id="{F2E215D2-C6BC-1693-E0C8-2C7367379831}"/>
              </a:ext>
            </a:extLst>
          </p:cNvPr>
          <p:cNvSpPr>
            <a:spLocks noGrp="1"/>
          </p:cNvSpPr>
          <p:nvPr>
            <p:ph type="title"/>
          </p:nvPr>
        </p:nvSpPr>
        <p:spPr/>
        <p:txBody>
          <a:bodyPr/>
          <a:lstStyle/>
          <a:p>
            <a:r>
              <a:rPr lang="en-US" dirty="0"/>
              <a:t>Website testing Example</a:t>
            </a:r>
          </a:p>
        </p:txBody>
      </p:sp>
    </p:spTree>
    <p:extLst>
      <p:ext uri="{BB962C8B-B14F-4D97-AF65-F5344CB8AC3E}">
        <p14:creationId xmlns:p14="http://schemas.microsoft.com/office/powerpoint/2010/main" val="280837802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7F8A45-E0FA-30C0-7981-DCB609D9254A}"/>
              </a:ext>
            </a:extLst>
          </p:cNvPr>
          <p:cNvSpPr>
            <a:spLocks noGrp="1"/>
          </p:cNvSpPr>
          <p:nvPr>
            <p:ph idx="1"/>
          </p:nvPr>
        </p:nvSpPr>
        <p:spPr/>
        <p:txBody>
          <a:bodyPr/>
          <a:lstStyle/>
          <a:p>
            <a:r>
              <a:rPr lang="en-US" dirty="0"/>
              <a:t>You wear a watch that tracks your heartrate and sends that information off to the company. That company uses the information to determine trends and characteristics of people at risk for heart disease. </a:t>
            </a:r>
          </a:p>
          <a:p>
            <a:r>
              <a:rPr lang="en-US" dirty="0"/>
              <a:t>Any concerns around…</a:t>
            </a:r>
          </a:p>
          <a:p>
            <a:pPr lvl="1"/>
            <a:r>
              <a:rPr lang="en-US" dirty="0"/>
              <a:t>Institutional review?</a:t>
            </a:r>
          </a:p>
          <a:p>
            <a:pPr lvl="1"/>
            <a:r>
              <a:rPr lang="en-US" dirty="0"/>
              <a:t>Informed consent?</a:t>
            </a:r>
          </a:p>
          <a:p>
            <a:pPr lvl="1"/>
            <a:r>
              <a:rPr lang="en-US" dirty="0"/>
              <a:t>Confidentiality?</a:t>
            </a:r>
          </a:p>
        </p:txBody>
      </p:sp>
      <p:sp>
        <p:nvSpPr>
          <p:cNvPr id="3" name="Title 2">
            <a:extLst>
              <a:ext uri="{FF2B5EF4-FFF2-40B4-BE49-F238E27FC236}">
                <a16:creationId xmlns:a16="http://schemas.microsoft.com/office/drawing/2014/main" id="{F2E215D2-C6BC-1693-E0C8-2C7367379831}"/>
              </a:ext>
            </a:extLst>
          </p:cNvPr>
          <p:cNvSpPr>
            <a:spLocks noGrp="1"/>
          </p:cNvSpPr>
          <p:nvPr>
            <p:ph type="title"/>
          </p:nvPr>
        </p:nvSpPr>
        <p:spPr/>
        <p:txBody>
          <a:bodyPr/>
          <a:lstStyle/>
          <a:p>
            <a:r>
              <a:rPr lang="en-US" dirty="0"/>
              <a:t>Wearable Medical Device Example</a:t>
            </a:r>
          </a:p>
        </p:txBody>
      </p:sp>
    </p:spTree>
    <p:extLst>
      <p:ext uri="{BB962C8B-B14F-4D97-AF65-F5344CB8AC3E}">
        <p14:creationId xmlns:p14="http://schemas.microsoft.com/office/powerpoint/2010/main" val="281776318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D388E2-A1E8-64F2-CB3E-CBB32343F3D3}"/>
              </a:ext>
            </a:extLst>
          </p:cNvPr>
          <p:cNvSpPr>
            <a:spLocks noGrp="1"/>
          </p:cNvSpPr>
          <p:nvPr>
            <p:ph idx="1"/>
          </p:nvPr>
        </p:nvSpPr>
        <p:spPr>
          <a:xfrm>
            <a:off x="581192" y="2180496"/>
            <a:ext cx="11029615" cy="4529062"/>
          </a:xfrm>
        </p:spPr>
        <p:txBody>
          <a:bodyPr>
            <a:normAutofit/>
          </a:bodyPr>
          <a:lstStyle/>
          <a:p>
            <a:r>
              <a:rPr lang="en-US" dirty="0"/>
              <a:t>The gathering of data leads to questions around the ethical collection and use of that data.</a:t>
            </a:r>
          </a:p>
          <a:p>
            <a:r>
              <a:rPr lang="en-US" dirty="0"/>
              <a:t>As Christians we are held to an even higher standard around ethical considerations.</a:t>
            </a:r>
          </a:p>
          <a:p>
            <a:r>
              <a:rPr lang="en-US" dirty="0"/>
              <a:t>In observational studies / experiments we must keep the interest of the subject we are collecting data from at the forefront. </a:t>
            </a:r>
          </a:p>
          <a:p>
            <a:r>
              <a:rPr lang="en-US" dirty="0"/>
              <a:t>Collection of data:</a:t>
            </a:r>
          </a:p>
          <a:p>
            <a:pPr lvl="1"/>
            <a:r>
              <a:rPr lang="en-US" dirty="0"/>
              <a:t>Institutional review boards</a:t>
            </a:r>
          </a:p>
          <a:p>
            <a:pPr lvl="1"/>
            <a:r>
              <a:rPr lang="en-US" dirty="0"/>
              <a:t>Informed consent</a:t>
            </a:r>
          </a:p>
          <a:p>
            <a:pPr lvl="1"/>
            <a:r>
              <a:rPr lang="en-US" dirty="0"/>
              <a:t>Confidentiality</a:t>
            </a:r>
          </a:p>
          <a:p>
            <a:endParaRPr lang="en-US" dirty="0"/>
          </a:p>
        </p:txBody>
      </p:sp>
      <p:sp>
        <p:nvSpPr>
          <p:cNvPr id="3" name="Title 2">
            <a:extLst>
              <a:ext uri="{FF2B5EF4-FFF2-40B4-BE49-F238E27FC236}">
                <a16:creationId xmlns:a16="http://schemas.microsoft.com/office/drawing/2014/main" id="{D503A0D7-AE0E-9ABF-51AC-7C72DA720DB3}"/>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189067733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40E10-D5AA-D54F-8F90-4D3DC8440F17}"/>
              </a:ext>
            </a:extLst>
          </p:cNvPr>
          <p:cNvSpPr>
            <a:spLocks noGrp="1"/>
          </p:cNvSpPr>
          <p:nvPr>
            <p:ph type="title"/>
          </p:nvPr>
        </p:nvSpPr>
        <p:spPr/>
        <p:txBody>
          <a:bodyPr/>
          <a:lstStyle/>
          <a:p>
            <a:r>
              <a:rPr lang="en-US" dirty="0"/>
              <a:t>Collecting Data Intuition</a:t>
            </a:r>
          </a:p>
        </p:txBody>
      </p:sp>
      <p:sp>
        <p:nvSpPr>
          <p:cNvPr id="3" name="Text Placeholder 2">
            <a:extLst>
              <a:ext uri="{FF2B5EF4-FFF2-40B4-BE49-F238E27FC236}">
                <a16:creationId xmlns:a16="http://schemas.microsoft.com/office/drawing/2014/main" id="{E5A62C4E-C119-A14D-A260-93672A9D1AE5}"/>
              </a:ext>
            </a:extLst>
          </p:cNvPr>
          <p:cNvSpPr>
            <a:spLocks noGrp="1"/>
          </p:cNvSpPr>
          <p:nvPr>
            <p:ph type="body" idx="1"/>
          </p:nvPr>
        </p:nvSpPr>
        <p:spPr/>
        <p:txBody>
          <a:bodyPr/>
          <a:lstStyle/>
          <a:p>
            <a:r>
              <a:rPr lang="en-US" dirty="0"/>
              <a:t>Gathering Data</a:t>
            </a:r>
          </a:p>
        </p:txBody>
      </p:sp>
    </p:spTree>
    <p:extLst>
      <p:ext uri="{BB962C8B-B14F-4D97-AF65-F5344CB8AC3E}">
        <p14:creationId xmlns:p14="http://schemas.microsoft.com/office/powerpoint/2010/main" val="288607253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464A5A-B2FC-FB21-822B-5D3E9C162FAA}"/>
              </a:ext>
            </a:extLst>
          </p:cNvPr>
          <p:cNvSpPr>
            <a:spLocks noGrp="1"/>
          </p:cNvSpPr>
          <p:nvPr>
            <p:ph idx="1"/>
          </p:nvPr>
        </p:nvSpPr>
        <p:spPr/>
        <p:txBody>
          <a:bodyPr/>
          <a:lstStyle/>
          <a:p>
            <a:r>
              <a:rPr lang="en-US" dirty="0"/>
              <a:t>Main concepts in this section of the course:</a:t>
            </a:r>
          </a:p>
          <a:p>
            <a:pPr lvl="1"/>
            <a:r>
              <a:rPr lang="en-US" dirty="0"/>
              <a:t>Samples and populations</a:t>
            </a:r>
          </a:p>
          <a:p>
            <a:pPr lvl="1"/>
            <a:r>
              <a:rPr lang="en-US" dirty="0"/>
              <a:t>Randomness</a:t>
            </a:r>
          </a:p>
          <a:p>
            <a:pPr lvl="1"/>
            <a:r>
              <a:rPr lang="en-US" dirty="0"/>
              <a:t>Good vs. bad sampling methods</a:t>
            </a:r>
          </a:p>
          <a:p>
            <a:pPr lvl="1"/>
            <a:r>
              <a:rPr lang="en-US" dirty="0"/>
              <a:t>Ethical concerns around data</a:t>
            </a:r>
          </a:p>
          <a:p>
            <a:pPr lvl="1"/>
            <a:endParaRPr lang="en-US" dirty="0"/>
          </a:p>
          <a:p>
            <a:endParaRPr lang="en-US" dirty="0"/>
          </a:p>
        </p:txBody>
      </p:sp>
      <p:sp>
        <p:nvSpPr>
          <p:cNvPr id="3" name="Title 2">
            <a:extLst>
              <a:ext uri="{FF2B5EF4-FFF2-40B4-BE49-F238E27FC236}">
                <a16:creationId xmlns:a16="http://schemas.microsoft.com/office/drawing/2014/main" id="{F34CDE90-5972-DF09-B1E0-08CAA1E689E8}"/>
              </a:ext>
            </a:extLst>
          </p:cNvPr>
          <p:cNvSpPr>
            <a:spLocks noGrp="1"/>
          </p:cNvSpPr>
          <p:nvPr>
            <p:ph type="title"/>
          </p:nvPr>
        </p:nvSpPr>
        <p:spPr/>
        <p:txBody>
          <a:bodyPr/>
          <a:lstStyle/>
          <a:p>
            <a:r>
              <a:rPr lang="en-US" dirty="0"/>
              <a:t>Gathering Data</a:t>
            </a:r>
          </a:p>
        </p:txBody>
      </p:sp>
    </p:spTree>
    <p:extLst>
      <p:ext uri="{BB962C8B-B14F-4D97-AF65-F5344CB8AC3E}">
        <p14:creationId xmlns:p14="http://schemas.microsoft.com/office/powerpoint/2010/main" val="185529910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40B541-BF0F-ADF9-0A55-55DC95E561E7}"/>
              </a:ext>
            </a:extLst>
          </p:cNvPr>
          <p:cNvSpPr>
            <a:spLocks noGrp="1"/>
          </p:cNvSpPr>
          <p:nvPr>
            <p:ph idx="1"/>
          </p:nvPr>
        </p:nvSpPr>
        <p:spPr/>
        <p:txBody>
          <a:bodyPr/>
          <a:lstStyle/>
          <a:p>
            <a:r>
              <a:rPr lang="en-US" dirty="0"/>
              <a:t>Who are you REALLY interested in gathering data around?</a:t>
            </a:r>
          </a:p>
          <a:p>
            <a:r>
              <a:rPr lang="en-US" dirty="0"/>
              <a:t>The biggest problem with setting a population is not providing enough detail.</a:t>
            </a:r>
          </a:p>
          <a:p>
            <a:r>
              <a:rPr lang="en-US" dirty="0"/>
              <a:t>Be very detailed and it will same you time later on.</a:t>
            </a:r>
          </a:p>
        </p:txBody>
      </p:sp>
      <p:sp>
        <p:nvSpPr>
          <p:cNvPr id="3" name="Title 2">
            <a:extLst>
              <a:ext uri="{FF2B5EF4-FFF2-40B4-BE49-F238E27FC236}">
                <a16:creationId xmlns:a16="http://schemas.microsoft.com/office/drawing/2014/main" id="{B8B969F6-4E87-43BC-72A2-B7F932B7012B}"/>
              </a:ext>
            </a:extLst>
          </p:cNvPr>
          <p:cNvSpPr>
            <a:spLocks noGrp="1"/>
          </p:cNvSpPr>
          <p:nvPr>
            <p:ph type="title"/>
          </p:nvPr>
        </p:nvSpPr>
        <p:spPr/>
        <p:txBody>
          <a:bodyPr/>
          <a:lstStyle/>
          <a:p>
            <a:r>
              <a:rPr lang="en-US" dirty="0"/>
              <a:t>Intuition – Population of Interest</a:t>
            </a:r>
          </a:p>
        </p:txBody>
      </p:sp>
    </p:spTree>
    <p:extLst>
      <p:ext uri="{BB962C8B-B14F-4D97-AF65-F5344CB8AC3E}">
        <p14:creationId xmlns:p14="http://schemas.microsoft.com/office/powerpoint/2010/main" val="110924609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40B541-BF0F-ADF9-0A55-55DC95E561E7}"/>
              </a:ext>
            </a:extLst>
          </p:cNvPr>
          <p:cNvSpPr>
            <a:spLocks noGrp="1"/>
          </p:cNvSpPr>
          <p:nvPr>
            <p:ph idx="1"/>
          </p:nvPr>
        </p:nvSpPr>
        <p:spPr>
          <a:xfrm>
            <a:off x="581192" y="2180496"/>
            <a:ext cx="11029615" cy="4327182"/>
          </a:xfrm>
        </p:spPr>
        <p:txBody>
          <a:bodyPr/>
          <a:lstStyle/>
          <a:p>
            <a:r>
              <a:rPr lang="en-US" dirty="0"/>
              <a:t>Does your sample represent your population?</a:t>
            </a:r>
          </a:p>
          <a:p>
            <a:r>
              <a:rPr lang="en-US" dirty="0"/>
              <a:t>Good sampling methods that involve randomness help you get a sample that represents the population. </a:t>
            </a:r>
          </a:p>
          <a:p>
            <a:r>
              <a:rPr lang="en-US" dirty="0"/>
              <a:t>Still good practice to explore your data to make sure it looks like the population in a commonsense way.</a:t>
            </a:r>
          </a:p>
          <a:p>
            <a:r>
              <a:rPr lang="en-US" dirty="0"/>
              <a:t>Example:</a:t>
            </a:r>
          </a:p>
          <a:p>
            <a:pPr lvl="1"/>
            <a:r>
              <a:rPr lang="en-US" dirty="0"/>
              <a:t>Possible to randomly get REALLY lucky and select only NBA players for your height study. </a:t>
            </a:r>
          </a:p>
          <a:p>
            <a:pPr lvl="1"/>
            <a:r>
              <a:rPr lang="en-US" dirty="0"/>
              <a:t>However, upon investigation, you realize that your sample probably isn’t right, so you take another sample.</a:t>
            </a:r>
          </a:p>
        </p:txBody>
      </p:sp>
      <p:sp>
        <p:nvSpPr>
          <p:cNvPr id="3" name="Title 2">
            <a:extLst>
              <a:ext uri="{FF2B5EF4-FFF2-40B4-BE49-F238E27FC236}">
                <a16:creationId xmlns:a16="http://schemas.microsoft.com/office/drawing/2014/main" id="{B8B969F6-4E87-43BC-72A2-B7F932B7012B}"/>
              </a:ext>
            </a:extLst>
          </p:cNvPr>
          <p:cNvSpPr>
            <a:spLocks noGrp="1"/>
          </p:cNvSpPr>
          <p:nvPr>
            <p:ph type="title"/>
          </p:nvPr>
        </p:nvSpPr>
        <p:spPr/>
        <p:txBody>
          <a:bodyPr/>
          <a:lstStyle/>
          <a:p>
            <a:r>
              <a:rPr lang="en-US" dirty="0"/>
              <a:t>Intuition – Representative Sample</a:t>
            </a:r>
          </a:p>
        </p:txBody>
      </p:sp>
    </p:spTree>
    <p:extLst>
      <p:ext uri="{BB962C8B-B14F-4D97-AF65-F5344CB8AC3E}">
        <p14:creationId xmlns:p14="http://schemas.microsoft.com/office/powerpoint/2010/main" val="355117950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40B541-BF0F-ADF9-0A55-55DC95E561E7}"/>
              </a:ext>
            </a:extLst>
          </p:cNvPr>
          <p:cNvSpPr>
            <a:spLocks noGrp="1"/>
          </p:cNvSpPr>
          <p:nvPr>
            <p:ph idx="1"/>
          </p:nvPr>
        </p:nvSpPr>
        <p:spPr>
          <a:xfrm>
            <a:off x="581192" y="2180496"/>
            <a:ext cx="11029615" cy="4327182"/>
          </a:xfrm>
        </p:spPr>
        <p:txBody>
          <a:bodyPr/>
          <a:lstStyle/>
          <a:p>
            <a:r>
              <a:rPr lang="en-US" dirty="0"/>
              <a:t>Does your sampling favor certain outcomes over others?</a:t>
            </a:r>
          </a:p>
          <a:p>
            <a:r>
              <a:rPr lang="en-US" dirty="0"/>
              <a:t>Its always good to think about your sampling method to make sure you haven’t built in any bias.</a:t>
            </a:r>
          </a:p>
          <a:p>
            <a:r>
              <a:rPr lang="en-US" dirty="0"/>
              <a:t>Make sure your sampling method have randomness to help protect you against bias.</a:t>
            </a:r>
          </a:p>
        </p:txBody>
      </p:sp>
      <p:sp>
        <p:nvSpPr>
          <p:cNvPr id="3" name="Title 2">
            <a:extLst>
              <a:ext uri="{FF2B5EF4-FFF2-40B4-BE49-F238E27FC236}">
                <a16:creationId xmlns:a16="http://schemas.microsoft.com/office/drawing/2014/main" id="{B8B969F6-4E87-43BC-72A2-B7F932B7012B}"/>
              </a:ext>
            </a:extLst>
          </p:cNvPr>
          <p:cNvSpPr>
            <a:spLocks noGrp="1"/>
          </p:cNvSpPr>
          <p:nvPr>
            <p:ph type="title"/>
          </p:nvPr>
        </p:nvSpPr>
        <p:spPr/>
        <p:txBody>
          <a:bodyPr/>
          <a:lstStyle/>
          <a:p>
            <a:r>
              <a:rPr lang="en-US" dirty="0"/>
              <a:t>Intuition – Good Sampling</a:t>
            </a:r>
          </a:p>
        </p:txBody>
      </p:sp>
    </p:spTree>
    <p:extLst>
      <p:ext uri="{BB962C8B-B14F-4D97-AF65-F5344CB8AC3E}">
        <p14:creationId xmlns:p14="http://schemas.microsoft.com/office/powerpoint/2010/main" val="273048991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D49C3D-37CC-2D30-301D-1E3236FB6C6D}"/>
              </a:ext>
            </a:extLst>
          </p:cNvPr>
          <p:cNvSpPr>
            <a:spLocks noGrp="1"/>
          </p:cNvSpPr>
          <p:nvPr>
            <p:ph idx="1"/>
          </p:nvPr>
        </p:nvSpPr>
        <p:spPr/>
        <p:txBody>
          <a:bodyPr/>
          <a:lstStyle/>
          <a:p>
            <a:r>
              <a:rPr lang="en-US" dirty="0"/>
              <a:t>Can anyone be harmed or burdened by the collection and use of your data?</a:t>
            </a:r>
          </a:p>
          <a:p>
            <a:r>
              <a:rPr lang="en-US" dirty="0"/>
              <a:t>Think about the possible harm the collection of your data could have.</a:t>
            </a:r>
          </a:p>
          <a:p>
            <a:r>
              <a:rPr lang="en-US" dirty="0"/>
              <a:t>You must be open and honest with people you are collecting data on.</a:t>
            </a:r>
          </a:p>
          <a:p>
            <a:r>
              <a:rPr lang="en-US" dirty="0"/>
              <a:t>Remember, God holds us to a higher standard than the world, let’s represent Him well!</a:t>
            </a:r>
          </a:p>
        </p:txBody>
      </p:sp>
      <p:sp>
        <p:nvSpPr>
          <p:cNvPr id="3" name="Title 2">
            <a:extLst>
              <a:ext uri="{FF2B5EF4-FFF2-40B4-BE49-F238E27FC236}">
                <a16:creationId xmlns:a16="http://schemas.microsoft.com/office/drawing/2014/main" id="{A359D210-D016-ED7A-764E-85F9BEAEFD71}"/>
              </a:ext>
            </a:extLst>
          </p:cNvPr>
          <p:cNvSpPr>
            <a:spLocks noGrp="1"/>
          </p:cNvSpPr>
          <p:nvPr>
            <p:ph type="title"/>
          </p:nvPr>
        </p:nvSpPr>
        <p:spPr/>
        <p:txBody>
          <a:bodyPr/>
          <a:lstStyle/>
          <a:p>
            <a:r>
              <a:rPr lang="en-US" dirty="0"/>
              <a:t>Intuition – Ethical Considerations</a:t>
            </a:r>
          </a:p>
        </p:txBody>
      </p:sp>
    </p:spTree>
    <p:extLst>
      <p:ext uri="{BB962C8B-B14F-4D97-AF65-F5344CB8AC3E}">
        <p14:creationId xmlns:p14="http://schemas.microsoft.com/office/powerpoint/2010/main" val="196519055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{EA9BD258-1D0C-9C41-8308-7D8383778504}tf10001123</Template>
  <TotalTime>29642</TotalTime>
  <Words>4870</Words>
  <Application>Microsoft Macintosh PowerPoint</Application>
  <PresentationFormat>Widescreen</PresentationFormat>
  <Paragraphs>578</Paragraphs>
  <Slides>101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101</vt:i4>
      </vt:variant>
    </vt:vector>
  </HeadingPairs>
  <TitlesOfParts>
    <vt:vector size="106" baseType="lpstr">
      <vt:lpstr>Calibri</vt:lpstr>
      <vt:lpstr>Cambria Math</vt:lpstr>
      <vt:lpstr>Gill Sans MT</vt:lpstr>
      <vt:lpstr>Wingdings 2</vt:lpstr>
      <vt:lpstr>Dividend</vt:lpstr>
      <vt:lpstr>Gathering Data</vt:lpstr>
      <vt:lpstr>Gathering Data</vt:lpstr>
      <vt:lpstr>Gathering Data</vt:lpstr>
      <vt:lpstr>Why Do We Care?</vt:lpstr>
      <vt:lpstr>Why Do We Care?</vt:lpstr>
      <vt:lpstr>Why Do We Care?</vt:lpstr>
      <vt:lpstr>Why Do We Care?</vt:lpstr>
      <vt:lpstr>Why Do We Care?</vt:lpstr>
      <vt:lpstr>Example – Height</vt:lpstr>
      <vt:lpstr>Example – Height</vt:lpstr>
      <vt:lpstr>Example – Height</vt:lpstr>
      <vt:lpstr>Summary</vt:lpstr>
      <vt:lpstr>Samples and Populations</vt:lpstr>
      <vt:lpstr>Gathering Data</vt:lpstr>
      <vt:lpstr>Population</vt:lpstr>
      <vt:lpstr>Population</vt:lpstr>
      <vt:lpstr>Population DETAILS</vt:lpstr>
      <vt:lpstr>Population Parameter</vt:lpstr>
      <vt:lpstr>Sample</vt:lpstr>
      <vt:lpstr>Sample Statistic</vt:lpstr>
      <vt:lpstr>Put It All Together</vt:lpstr>
      <vt:lpstr>Put It All Together</vt:lpstr>
      <vt:lpstr>Put It All Together</vt:lpstr>
      <vt:lpstr>Put It All Together</vt:lpstr>
      <vt:lpstr>Put It All Together</vt:lpstr>
      <vt:lpstr>Example</vt:lpstr>
      <vt:lpstr>Example</vt:lpstr>
      <vt:lpstr>Example</vt:lpstr>
      <vt:lpstr>Example</vt:lpstr>
      <vt:lpstr>Example</vt:lpstr>
      <vt:lpstr>Example</vt:lpstr>
      <vt:lpstr>Summary</vt:lpstr>
      <vt:lpstr>Randomness</vt:lpstr>
      <vt:lpstr>Example</vt:lpstr>
      <vt:lpstr>Randomness</vt:lpstr>
      <vt:lpstr>Randomness</vt:lpstr>
      <vt:lpstr>Randomness</vt:lpstr>
      <vt:lpstr>Randomness</vt:lpstr>
      <vt:lpstr>Randomness</vt:lpstr>
      <vt:lpstr>Randomness and sampling</vt:lpstr>
      <vt:lpstr>Randomness and sampling</vt:lpstr>
      <vt:lpstr>Summary</vt:lpstr>
      <vt:lpstr>Bad Sampling Methods</vt:lpstr>
      <vt:lpstr>Parameters vs. Statistics</vt:lpstr>
      <vt:lpstr>Parameters vs. Statistics</vt:lpstr>
      <vt:lpstr>Parameters vs. Statistics</vt:lpstr>
      <vt:lpstr>Sampling</vt:lpstr>
      <vt:lpstr>Types of Bias</vt:lpstr>
      <vt:lpstr>Types of Bias</vt:lpstr>
      <vt:lpstr>Types of Bias</vt:lpstr>
      <vt:lpstr>Undercoverage</vt:lpstr>
      <vt:lpstr>NonResponse</vt:lpstr>
      <vt:lpstr>Types of Bias</vt:lpstr>
      <vt:lpstr>Types of Bias</vt:lpstr>
      <vt:lpstr>Convenience Sampling</vt:lpstr>
      <vt:lpstr>Voluntary Sampling</vt:lpstr>
      <vt:lpstr>Summary</vt:lpstr>
      <vt:lpstr>Good Sampling Methods</vt:lpstr>
      <vt:lpstr>Parameters vs. Statistics</vt:lpstr>
      <vt:lpstr>Statistical Techniques</vt:lpstr>
      <vt:lpstr>Simple Random Sampling (SRS)</vt:lpstr>
      <vt:lpstr>Stratified Random Sampling (STS)</vt:lpstr>
      <vt:lpstr>Cluster Sampling</vt:lpstr>
      <vt:lpstr>Systematic Sampling</vt:lpstr>
      <vt:lpstr>Example</vt:lpstr>
      <vt:lpstr>Example – Simple Random Sample</vt:lpstr>
      <vt:lpstr>Example – Stratified Random Sample</vt:lpstr>
      <vt:lpstr>Example – Cluster Sampling</vt:lpstr>
      <vt:lpstr>Example – Cluster Sampling</vt:lpstr>
      <vt:lpstr>Example – Systematic Sampling</vt:lpstr>
      <vt:lpstr>Example – Put all Together</vt:lpstr>
      <vt:lpstr>Summary</vt:lpstr>
      <vt:lpstr>Experiments</vt:lpstr>
      <vt:lpstr>Types of Studies</vt:lpstr>
      <vt:lpstr>Observational Example</vt:lpstr>
      <vt:lpstr>Experiment Terminology</vt:lpstr>
      <vt:lpstr>EXPERIMENT Example</vt:lpstr>
      <vt:lpstr>Experiments</vt:lpstr>
      <vt:lpstr>Design of Experiments</vt:lpstr>
      <vt:lpstr>Design of Experiments</vt:lpstr>
      <vt:lpstr>Summary</vt:lpstr>
      <vt:lpstr>Data Ethics</vt:lpstr>
      <vt:lpstr>Gathering Data</vt:lpstr>
      <vt:lpstr>Areas of Ethical Concerns</vt:lpstr>
      <vt:lpstr>Safeguards</vt:lpstr>
      <vt:lpstr>Institutional Review Boards</vt:lpstr>
      <vt:lpstr>Informed Consent</vt:lpstr>
      <vt:lpstr>Informed Consent</vt:lpstr>
      <vt:lpstr>Confidentiality</vt:lpstr>
      <vt:lpstr>Anonymity vs. Confidentiality</vt:lpstr>
      <vt:lpstr>Website testing Example</vt:lpstr>
      <vt:lpstr>Wearable Medical Device Example</vt:lpstr>
      <vt:lpstr>Summary</vt:lpstr>
      <vt:lpstr>Collecting Data Intuition</vt:lpstr>
      <vt:lpstr>Gathering Data</vt:lpstr>
      <vt:lpstr>Intuition – Population of Interest</vt:lpstr>
      <vt:lpstr>Intuition – Representative Sample</vt:lpstr>
      <vt:lpstr>Intuition – Good Sampling</vt:lpstr>
      <vt:lpstr>Intuition – Ethical Considerations</vt:lpstr>
      <vt:lpstr>Intuition – Overall </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Data?</dc:title>
  <dc:creator>Aric LaBarr</dc:creator>
  <cp:lastModifiedBy>Aric LaBarr</cp:lastModifiedBy>
  <cp:revision>153</cp:revision>
  <dcterms:created xsi:type="dcterms:W3CDTF">2022-04-04T02:16:16Z</dcterms:created>
  <dcterms:modified xsi:type="dcterms:W3CDTF">2022-09-08T17:35:33Z</dcterms:modified>
</cp:coreProperties>
</file>