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7" r:id="rId2"/>
    <p:sldId id="258" r:id="rId3"/>
    <p:sldId id="259" r:id="rId4"/>
    <p:sldId id="262" r:id="rId5"/>
    <p:sldId id="264" r:id="rId6"/>
    <p:sldId id="265" r:id="rId7"/>
    <p:sldId id="263" r:id="rId8"/>
    <p:sldId id="266" r:id="rId9"/>
    <p:sldId id="267" r:id="rId10"/>
    <p:sldId id="268" r:id="rId11"/>
    <p:sldId id="269" r:id="rId12"/>
    <p:sldId id="270" r:id="rId13"/>
    <p:sldId id="271" r:id="rId14"/>
    <p:sldId id="272" r:id="rId15"/>
    <p:sldId id="273" r:id="rId16"/>
    <p:sldId id="274" r:id="rId17"/>
    <p:sldId id="275" r:id="rId18"/>
    <p:sldId id="276" r:id="rId19"/>
    <p:sldId id="277" r:id="rId20"/>
    <p:sldId id="278" r:id="rId21"/>
    <p:sldId id="279" r:id="rId22"/>
    <p:sldId id="280" r:id="rId23"/>
    <p:sldId id="281" r:id="rId24"/>
    <p:sldId id="282" r:id="rId25"/>
    <p:sldId id="283" r:id="rId26"/>
    <p:sldId id="284" r:id="rId27"/>
    <p:sldId id="285" r:id="rId28"/>
    <p:sldId id="286" r:id="rId29"/>
    <p:sldId id="287" r:id="rId30"/>
    <p:sldId id="288" r:id="rId31"/>
    <p:sldId id="289" r:id="rId32"/>
    <p:sldId id="290" r:id="rId3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29" autoAdjust="0"/>
    <p:restoredTop sz="94660"/>
  </p:normalViewPr>
  <p:slideViewPr>
    <p:cSldViewPr snapToGrid="0">
      <p:cViewPr varScale="1">
        <p:scale>
          <a:sx n="85" d="100"/>
          <a:sy n="85" d="100"/>
        </p:scale>
        <p:origin x="9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48A87A34-81AB-432B-8DAE-1953F412C126}" type="datetimeFigureOut">
              <a:rPr lang="en-US" dirty="0"/>
              <a:t>2/6/2025</a:t>
            </a:fld>
            <a:endParaRPr lang="en-US" dirty="0"/>
          </a:p>
        </p:txBody>
      </p:sp>
      <p:sp>
        <p:nvSpPr>
          <p:cNvPr id="5" name="Footer Placeholder 4"/>
          <p:cNvSpPr>
            <a:spLocks noGrp="1"/>
          </p:cNvSpPr>
          <p:nvPr>
            <p:ph type="ftr" sz="quarter" idx="11"/>
          </p:nvPr>
        </p:nvSpPr>
        <p:spPr>
          <a:xfrm>
            <a:off x="1371600" y="4323845"/>
            <a:ext cx="6400800" cy="365125"/>
          </a:xfrm>
        </p:spPr>
        <p:txBody>
          <a:bodyPr/>
          <a:lstStyle/>
          <a:p>
            <a:endParaRPr lang="en-US" dirty="0"/>
          </a:p>
        </p:txBody>
      </p:sp>
      <p:sp>
        <p:nvSpPr>
          <p:cNvPr id="6" name="Slide Number Placeholder 5"/>
          <p:cNvSpPr>
            <a:spLocks noGrp="1"/>
          </p:cNvSpPr>
          <p:nvPr>
            <p:ph type="sldNum" sz="quarter" idx="12"/>
          </p:nvPr>
        </p:nvSpPr>
        <p:spPr>
          <a:xfrm>
            <a:off x="8077200" y="1430866"/>
            <a:ext cx="2743200" cy="365125"/>
          </a:xfrm>
        </p:spPr>
        <p:txBody>
          <a:bodyPr/>
          <a:lstStyle/>
          <a:p>
            <a:fld id="{6D22F896-40B5-4ADD-8801-0D06FADFA095}" type="slidenum">
              <a:rPr lang="en-US" dirty="0"/>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2/6/2025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ítulo y descripción">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2/6/2025</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‹Nº›</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Cita con descripción">
    <p:spTree>
      <p:nvGrpSpPr>
        <p:cNvPr id="1" name=""/>
        <p:cNvGrpSpPr/>
        <p:nvPr/>
      </p:nvGrpSpPr>
      <p:grpSpPr>
        <a:xfrm>
          <a:off x="0" y="0"/>
          <a:ext cx="0" cy="0"/>
          <a:chOff x="0" y="0"/>
          <a:chExt cx="0" cy="0"/>
        </a:xfrm>
      </p:grpSpPr>
      <p:pic>
        <p:nvPicPr>
          <p:cNvPr id="13" name="Picture 12"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s-ES" smtClean="0"/>
              <a:t>Haga clic para modificar el estilo de título del patrón</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2/6/2025</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‹Nº›</a:t>
            </a:fld>
            <a:endParaRPr lang="en-US" dirty="0"/>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Tarjeta de nombre">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48A87A34-81AB-432B-8DAE-1953F412C126}" type="datetimeFigureOut">
              <a:rPr lang="en-US" dirty="0"/>
              <a:pPr/>
              <a:t>2/6/2025</a:t>
            </a:fld>
            <a:endParaRPr lang="en-US" dirty="0"/>
          </a:p>
        </p:txBody>
      </p:sp>
      <p:sp>
        <p:nvSpPr>
          <p:cNvPr id="6" name="Footer Placeholder 5"/>
          <p:cNvSpPr>
            <a:spLocks noGrp="1"/>
          </p:cNvSpPr>
          <p:nvPr>
            <p:ph type="ftr" sz="quarter" idx="11"/>
          </p:nvPr>
        </p:nvSpPr>
        <p:spPr>
          <a:xfrm>
            <a:off x="685800" y="378883"/>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‹Nº›</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lumna 3">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s-ES" smtClean="0"/>
              <a:t>Haga clic para modificar el estilo de título del patrón</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3" name="Date Placeholder 2"/>
          <p:cNvSpPr>
            <a:spLocks noGrp="1"/>
          </p:cNvSpPr>
          <p:nvPr>
            <p:ph type="dt" sz="half" idx="10"/>
          </p:nvPr>
        </p:nvSpPr>
        <p:spPr/>
        <p:txBody>
          <a:bodyPr/>
          <a:lstStyle/>
          <a:p>
            <a:fld id="{48A87A34-81AB-432B-8DAE-1953F412C126}" type="datetimeFigureOut">
              <a:rPr lang="en-US" dirty="0"/>
              <a:t>2/6/2025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lumna de imagen 3">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s-ES" smtClean="0"/>
              <a:t>Haga clic para modificar el estilo de título del patrón</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3" name="Date Placeholder 2"/>
          <p:cNvSpPr>
            <a:spLocks noGrp="1"/>
          </p:cNvSpPr>
          <p:nvPr>
            <p:ph type="dt" sz="half" idx="10"/>
          </p:nvPr>
        </p:nvSpPr>
        <p:spPr/>
        <p:txBody>
          <a:bodyPr/>
          <a:lstStyle/>
          <a:p>
            <a:fld id="{48A87A34-81AB-432B-8DAE-1953F412C126}" type="datetimeFigureOut">
              <a:rPr lang="en-US" dirty="0"/>
              <a:t>2/6/2025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48A87A34-81AB-432B-8DAE-1953F412C126}" type="datetimeFigureOut">
              <a:rPr lang="en-US" dirty="0"/>
              <a:pPr/>
              <a:t>2/6/2025</a:t>
            </a:fld>
            <a:endParaRPr lang="en-US" dirty="0"/>
          </a:p>
        </p:txBody>
      </p:sp>
      <p:sp>
        <p:nvSpPr>
          <p:cNvPr id="5" name="Footer Placeholder 4"/>
          <p:cNvSpPr>
            <a:spLocks noGrp="1"/>
          </p:cNvSpPr>
          <p:nvPr>
            <p:ph type="ftr" sz="quarter" idx="11"/>
          </p:nvPr>
        </p:nvSpPr>
        <p:spPr>
          <a:xfrm>
            <a:off x="685800" y="381000"/>
            <a:ext cx="6991492" cy="36512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2/6/2025</a:t>
            </a:fld>
            <a:endParaRPr lang="en-US" dirty="0"/>
          </a:p>
        </p:txBody>
      </p:sp>
      <p:sp>
        <p:nvSpPr>
          <p:cNvPr id="5" name="Footer Placeholder 4"/>
          <p:cNvSpPr>
            <a:spLocks noGrp="1"/>
          </p:cNvSpPr>
          <p:nvPr>
            <p:ph type="ftr" sz="quarter" idx="11"/>
          </p:nvPr>
        </p:nvSpPr>
        <p:spPr>
          <a:xfrm>
            <a:off x="685800" y="381001"/>
            <a:ext cx="6991492" cy="36406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2/6/2025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685800" y="3132666"/>
            <a:ext cx="5311775" cy="3086019"/>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6172200" y="3132666"/>
            <a:ext cx="5334000" cy="3086019"/>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2/6/2025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2/6/2025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2/6/2025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2/6/2025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2/6/2025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2/6/2025</a:t>
            </a:fld>
            <a:endParaRPr lang="en-US" dirty="0"/>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‹Nº›</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2729007"/>
            <a:ext cx="7772400" cy="1470025"/>
          </a:xfrm>
        </p:spPr>
        <p:txBody>
          <a:bodyPr>
            <a:normAutofit fontScale="90000"/>
          </a:bodyPr>
          <a:lstStyle/>
          <a:p>
            <a:r>
              <a:rPr lang="es-ES_tradnl" dirty="0" smtClean="0"/>
              <a:t>LECCIÓN </a:t>
            </a:r>
            <a:r>
              <a:rPr lang="es-ES_tradnl" dirty="0"/>
              <a:t>4</a:t>
            </a:r>
            <a:r>
              <a:rPr lang="es-ES_tradnl" dirty="0" smtClean="0"/>
              <a:t>  </a:t>
            </a:r>
            <a:br>
              <a:rPr lang="es-ES_tradnl" dirty="0" smtClean="0"/>
            </a:br>
            <a:r>
              <a:rPr lang="es-ES_tradnl" dirty="0" smtClean="0"/>
              <a:t>LO </a:t>
            </a:r>
            <a:r>
              <a:rPr lang="es-ES_tradnl" dirty="0"/>
              <a:t>QUE LA BIBLIA ENSEÑA </a:t>
            </a:r>
            <a:r>
              <a:rPr lang="es-ES_tradnl" dirty="0" smtClean="0"/>
              <a:t>ACERCA DE JESUCRISTO</a:t>
            </a:r>
            <a:endParaRPr lang="en-US" dirty="0"/>
          </a:p>
        </p:txBody>
      </p:sp>
      <p:sp>
        <p:nvSpPr>
          <p:cNvPr id="3" name="Subtitle 2"/>
          <p:cNvSpPr>
            <a:spLocks noGrp="1"/>
          </p:cNvSpPr>
          <p:nvPr>
            <p:ph type="subTitle" idx="1"/>
          </p:nvPr>
        </p:nvSpPr>
        <p:spPr>
          <a:xfrm>
            <a:off x="2438400" y="4758357"/>
            <a:ext cx="7315200" cy="685800"/>
          </a:xfrm>
        </p:spPr>
        <p:txBody>
          <a:bodyPr>
            <a:normAutofit fontScale="92500" lnSpcReduction="10000"/>
          </a:bodyPr>
          <a:lstStyle/>
          <a:p>
            <a:r>
              <a:rPr lang="en-US" dirty="0" smtClean="0"/>
              <a:t>El </a:t>
            </a:r>
            <a:r>
              <a:rPr lang="en-US" dirty="0" err="1" smtClean="0"/>
              <a:t>Escritor</a:t>
            </a:r>
            <a:r>
              <a:rPr lang="en-US" dirty="0" smtClean="0"/>
              <a:t>: Edwin D. </a:t>
            </a:r>
            <a:r>
              <a:rPr lang="en-US" dirty="0" err="1" smtClean="0"/>
              <a:t>Roels</a:t>
            </a:r>
            <a:r>
              <a:rPr lang="en-US" dirty="0" smtClean="0"/>
              <a:t>, PHD</a:t>
            </a:r>
          </a:p>
          <a:p>
            <a:r>
              <a:rPr lang="en-US" dirty="0" err="1" smtClean="0"/>
              <a:t>Presentado</a:t>
            </a:r>
            <a:r>
              <a:rPr lang="en-US" dirty="0" smtClean="0"/>
              <a:t> </a:t>
            </a:r>
            <a:r>
              <a:rPr lang="en-US" dirty="0" err="1" smtClean="0"/>
              <a:t>por</a:t>
            </a:r>
            <a:r>
              <a:rPr lang="en-US" dirty="0" smtClean="0"/>
              <a:t>: Armando Fonseca</a:t>
            </a:r>
            <a:endParaRPr lang="en-US" dirty="0"/>
          </a:p>
        </p:txBody>
      </p:sp>
    </p:spTree>
    <p:extLst>
      <p:ext uri="{BB962C8B-B14F-4D97-AF65-F5344CB8AC3E}">
        <p14:creationId xmlns:p14="http://schemas.microsoft.com/office/powerpoint/2010/main" val="5545530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fontScale="90000"/>
          </a:bodyPr>
          <a:lstStyle/>
          <a:p>
            <a:pPr algn="ctr"/>
            <a:r>
              <a:rPr lang="es-ES_tradnl" b="1" dirty="0" smtClean="0"/>
              <a:t>¿</a:t>
            </a:r>
            <a:r>
              <a:rPr lang="es-ES_tradnl" b="1" u="sng" dirty="0" smtClean="0"/>
              <a:t>por qué le fue dado el nombre “Jesús”</a:t>
            </a:r>
            <a:r>
              <a:rPr lang="es-ES_tradnl" b="1" dirty="0" smtClean="0"/>
              <a:t>?</a:t>
            </a:r>
            <a:endParaRPr lang="en-US" dirty="0"/>
          </a:p>
        </p:txBody>
      </p:sp>
      <p:sp>
        <p:nvSpPr>
          <p:cNvPr id="3" name="Content Placeholder 2"/>
          <p:cNvSpPr>
            <a:spLocks noGrp="1"/>
          </p:cNvSpPr>
          <p:nvPr>
            <p:ph idx="1"/>
          </p:nvPr>
        </p:nvSpPr>
        <p:spPr>
          <a:xfrm>
            <a:off x="1981200" y="1793883"/>
            <a:ext cx="8229600" cy="4332280"/>
          </a:xfrm>
        </p:spPr>
        <p:txBody>
          <a:bodyPr>
            <a:noAutofit/>
          </a:bodyPr>
          <a:lstStyle/>
          <a:p>
            <a:r>
              <a:rPr lang="es-ES" sz="2800" dirty="0"/>
              <a:t>María y José no escogieron este nombre ellos mismos.  El nombre les fue dado por el ángel quien les dijo acerca del niño que se le iba a nacer a María.  El bebé se llamaría Jesús (el cual indica “Salvador” o “Dios Salva”) porque él salvaría a su gente de sus pecados.</a:t>
            </a:r>
            <a:endParaRPr lang="es-ES" sz="2800" dirty="0" smtClean="0"/>
          </a:p>
        </p:txBody>
      </p:sp>
    </p:spTree>
    <p:extLst>
      <p:ext uri="{BB962C8B-B14F-4D97-AF65-F5344CB8AC3E}">
        <p14:creationId xmlns:p14="http://schemas.microsoft.com/office/powerpoint/2010/main" val="42468936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1851102" y="1860790"/>
            <a:ext cx="8694235" cy="4332280"/>
          </a:xfrm>
        </p:spPr>
        <p:txBody>
          <a:bodyPr>
            <a:noAutofit/>
          </a:bodyPr>
          <a:lstStyle/>
          <a:p>
            <a:r>
              <a:rPr lang="es-ES" sz="2800" dirty="0"/>
              <a:t>El ángel le dijo a José, “</a:t>
            </a:r>
            <a:r>
              <a:rPr lang="es-ES" sz="2800" i="1" dirty="0"/>
              <a:t>Y [María] dará a luz un hijo, y llamarás su nombre Jesús, porque él salvará a su pueblo de sus pecados.” Mateo </a:t>
            </a:r>
            <a:r>
              <a:rPr lang="es-ES" sz="2800" i="1" dirty="0" smtClean="0"/>
              <a:t>1:21</a:t>
            </a:r>
          </a:p>
          <a:p>
            <a:pPr marL="0" indent="0">
              <a:buNone/>
            </a:pPr>
            <a:endParaRPr lang="es-ES" sz="2800" dirty="0"/>
          </a:p>
          <a:p>
            <a:r>
              <a:rPr lang="es-ES" sz="2800" i="1" dirty="0"/>
              <a:t>“Cristo Jesús vino al mundo para salvar a los pecadores.” 1 Timoteo 1:15</a:t>
            </a:r>
            <a:endParaRPr lang="es-ES" sz="2800" dirty="0"/>
          </a:p>
        </p:txBody>
      </p:sp>
    </p:spTree>
    <p:extLst>
      <p:ext uri="{BB962C8B-B14F-4D97-AF65-F5344CB8AC3E}">
        <p14:creationId xmlns:p14="http://schemas.microsoft.com/office/powerpoint/2010/main" val="36591051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fontScale="90000"/>
          </a:bodyPr>
          <a:lstStyle/>
          <a:p>
            <a:pPr algn="ctr"/>
            <a:r>
              <a:rPr lang="es-ES_tradnl" b="1" dirty="0" smtClean="0"/>
              <a:t>¿</a:t>
            </a:r>
            <a:r>
              <a:rPr lang="es-ES_tradnl" b="1" u="sng" dirty="0" smtClean="0"/>
              <a:t>por qué se llama Jesús “cristo” o el “cristo”</a:t>
            </a:r>
            <a:endParaRPr lang="en-US" dirty="0"/>
          </a:p>
        </p:txBody>
      </p:sp>
      <p:sp>
        <p:nvSpPr>
          <p:cNvPr id="3" name="Content Placeholder 2"/>
          <p:cNvSpPr>
            <a:spLocks noGrp="1"/>
          </p:cNvSpPr>
          <p:nvPr>
            <p:ph idx="1"/>
          </p:nvPr>
        </p:nvSpPr>
        <p:spPr>
          <a:xfrm>
            <a:off x="128239" y="1793882"/>
            <a:ext cx="11935522" cy="4863395"/>
          </a:xfrm>
        </p:spPr>
        <p:txBody>
          <a:bodyPr>
            <a:noAutofit/>
          </a:bodyPr>
          <a:lstStyle/>
          <a:p>
            <a:r>
              <a:rPr lang="es-ES" sz="2600" dirty="0"/>
              <a:t>“Cristo” originalmente fue más un título que un nombre personal.  La palabra “Cristo” quiere decir “ungido.”  Esta palabra tiene el mismo significado como la palabra “Mesías” en el Antiguo Testamento.  Él fue ungido por el Espíritu Santo como el Profeta más grande, nuestro único Sumo Sacerdote y nuestro eterno Rey</a:t>
            </a:r>
            <a:r>
              <a:rPr lang="es-ES" sz="2600" dirty="0" smtClean="0"/>
              <a:t>.</a:t>
            </a:r>
          </a:p>
          <a:p>
            <a:r>
              <a:rPr lang="es-ES" sz="2600" dirty="0"/>
              <a:t>Tanto en el Nuevo Testamento como en la historia de la iglesia, entonces, leemos acerca de Jesús, Jesucristo, Cristo o Cristo Jesús.  Cada uno de estos nombres es apropiado y mucha gente usa un nombre u otro sin dar pensamiento específico al significado de cada nombre.  Sin embargo, otros creyentes son muy cuidadosos en el usar un nombre y no usar otro según el contexto específico en el cual el nombre se usa</a:t>
            </a:r>
            <a:r>
              <a:rPr lang="es-ES" sz="2400" dirty="0"/>
              <a:t>.</a:t>
            </a:r>
            <a:endParaRPr lang="es-ES" sz="2400" dirty="0" smtClean="0"/>
          </a:p>
        </p:txBody>
      </p:sp>
    </p:spTree>
    <p:extLst>
      <p:ext uri="{BB962C8B-B14F-4D97-AF65-F5344CB8AC3E}">
        <p14:creationId xmlns:p14="http://schemas.microsoft.com/office/powerpoint/2010/main" val="41956149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804746" y="1860790"/>
            <a:ext cx="10582507" cy="4332280"/>
          </a:xfrm>
        </p:spPr>
        <p:txBody>
          <a:bodyPr>
            <a:noAutofit/>
          </a:bodyPr>
          <a:lstStyle/>
          <a:p>
            <a:r>
              <a:rPr lang="es-ES" sz="2800" dirty="0"/>
              <a:t>Alguien le dijo alguna vez a Jesús, “</a:t>
            </a:r>
            <a:r>
              <a:rPr lang="es-ES" sz="2800" i="1" dirty="0"/>
              <a:t>Sé que ha de venir el Mesías, llamado el Cristo; cuando él venga nos declarará todas las cosas. Jesús le dijo: Yo soy, el que habla contigo.” Juan 4:25-26</a:t>
            </a:r>
            <a:endParaRPr lang="es-ES" sz="2800" dirty="0"/>
          </a:p>
          <a:p>
            <a:r>
              <a:rPr lang="es-ES" sz="2800" dirty="0"/>
              <a:t>Jesús preguntó a sus discípulos</a:t>
            </a:r>
            <a:r>
              <a:rPr lang="es-ES" sz="2800" i="1" dirty="0"/>
              <a:t>: Y vosotros, ¿quién decís que soy yo? Respondiendo Simón Pedro, dijo: Tú eres el Cristo, el Hijo del Dios viviente.”  Mateo 16:15-16</a:t>
            </a:r>
            <a:endParaRPr lang="es-ES" sz="2800" dirty="0"/>
          </a:p>
          <a:p>
            <a:r>
              <a:rPr lang="es-ES" sz="2800" dirty="0"/>
              <a:t>Marta le dijo a Jesús:</a:t>
            </a:r>
            <a:r>
              <a:rPr lang="es-ES" sz="2800" i="1" dirty="0"/>
              <a:t> Sí, Señor; yo he creído que tú eres el Cristo, el Hijo de Dios, que has venido al mundo.” Juan 11:27</a:t>
            </a:r>
            <a:endParaRPr lang="es-ES" sz="2800" dirty="0"/>
          </a:p>
        </p:txBody>
      </p:sp>
    </p:spTree>
    <p:extLst>
      <p:ext uri="{BB962C8B-B14F-4D97-AF65-F5344CB8AC3E}">
        <p14:creationId xmlns:p14="http://schemas.microsoft.com/office/powerpoint/2010/main" val="33919139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fontScale="90000"/>
          </a:bodyPr>
          <a:lstStyle/>
          <a:p>
            <a:pPr algn="ctr"/>
            <a:r>
              <a:rPr lang="es-ES_tradnl" b="1" dirty="0" smtClean="0"/>
              <a:t>¿</a:t>
            </a:r>
            <a:r>
              <a:rPr lang="es-ES_tradnl" b="1" u="sng" dirty="0" smtClean="0"/>
              <a:t>por qué se llama Jesús “cristo” o el “cristo”</a:t>
            </a:r>
            <a:endParaRPr lang="en-US" dirty="0"/>
          </a:p>
        </p:txBody>
      </p:sp>
      <p:sp>
        <p:nvSpPr>
          <p:cNvPr id="3" name="Content Placeholder 2"/>
          <p:cNvSpPr>
            <a:spLocks noGrp="1"/>
          </p:cNvSpPr>
          <p:nvPr>
            <p:ph idx="1"/>
          </p:nvPr>
        </p:nvSpPr>
        <p:spPr>
          <a:xfrm>
            <a:off x="128239" y="1793882"/>
            <a:ext cx="11935522" cy="4863395"/>
          </a:xfrm>
        </p:spPr>
        <p:txBody>
          <a:bodyPr>
            <a:noAutofit/>
          </a:bodyPr>
          <a:lstStyle/>
          <a:p>
            <a:r>
              <a:rPr lang="es-ES" sz="2600" dirty="0"/>
              <a:t>“Cristo” originalmente fue más un título que un nombre personal.  La palabra “Cristo” quiere decir “ungido.”  Esta palabra tiene el mismo significado como la palabra “Mesías” en el Antiguo Testamento.  Él fue ungido por el Espíritu Santo como el Profeta más grande, nuestro único Sumo Sacerdote y nuestro eterno Rey</a:t>
            </a:r>
            <a:r>
              <a:rPr lang="es-ES" sz="2600" dirty="0" smtClean="0"/>
              <a:t>.</a:t>
            </a:r>
          </a:p>
          <a:p>
            <a:r>
              <a:rPr lang="es-ES" sz="2600" dirty="0"/>
              <a:t>Tanto en el Nuevo Testamento como en la historia de la iglesia, entonces, leemos acerca de Jesús, Jesucristo, Cristo o Cristo Jesús.  Cada uno de estos nombres es apropiado y mucha gente usa un nombre u otro sin dar pensamiento específico al significado de cada nombre.  Sin embargo, otros creyentes son muy cuidadosos en el usar un nombre y no usar otro según el contexto específico en el cual el nombre se usa</a:t>
            </a:r>
            <a:r>
              <a:rPr lang="es-ES" sz="2400" dirty="0"/>
              <a:t>.</a:t>
            </a:r>
            <a:endParaRPr lang="es-ES" sz="2400" dirty="0" smtClean="0"/>
          </a:p>
        </p:txBody>
      </p:sp>
    </p:spTree>
    <p:extLst>
      <p:ext uri="{BB962C8B-B14F-4D97-AF65-F5344CB8AC3E}">
        <p14:creationId xmlns:p14="http://schemas.microsoft.com/office/powerpoint/2010/main" val="6767150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804746" y="1860790"/>
            <a:ext cx="10582507" cy="4332280"/>
          </a:xfrm>
        </p:spPr>
        <p:txBody>
          <a:bodyPr>
            <a:noAutofit/>
          </a:bodyPr>
          <a:lstStyle/>
          <a:p>
            <a:r>
              <a:rPr lang="es-ES" sz="2800" dirty="0"/>
              <a:t>Alguien le dijo alguna vez a Jesús, “</a:t>
            </a:r>
            <a:r>
              <a:rPr lang="es-ES" sz="2800" i="1" dirty="0"/>
              <a:t>Sé que ha de venir el Mesías, llamado el Cristo; cuando él venga nos declarará todas las cosas. Jesús le dijo: Yo soy, el que habla contigo.” Juan 4:25-26</a:t>
            </a:r>
            <a:endParaRPr lang="es-ES" sz="2800" dirty="0"/>
          </a:p>
          <a:p>
            <a:r>
              <a:rPr lang="es-ES" sz="2800" dirty="0"/>
              <a:t>Jesús preguntó a sus discípulos</a:t>
            </a:r>
            <a:r>
              <a:rPr lang="es-ES" sz="2800" i="1" dirty="0"/>
              <a:t>: Y vosotros, ¿quién decís que soy yo? Respondiendo Simón Pedro, dijo: Tú eres el Cristo, el Hijo del Dios viviente.”  Mateo 16:15-16</a:t>
            </a:r>
            <a:endParaRPr lang="es-ES" sz="2800" dirty="0"/>
          </a:p>
          <a:p>
            <a:r>
              <a:rPr lang="es-ES" sz="2800" dirty="0"/>
              <a:t>Marta le dijo a Jesús:</a:t>
            </a:r>
            <a:r>
              <a:rPr lang="es-ES" sz="2800" i="1" dirty="0"/>
              <a:t> Sí, Señor; yo he creído que tú eres el Cristo, el Hijo de Dios, que has venido al mundo.” Juan 11:27</a:t>
            </a:r>
            <a:endParaRPr lang="es-ES" sz="2800" dirty="0"/>
          </a:p>
        </p:txBody>
      </p:sp>
    </p:spTree>
    <p:extLst>
      <p:ext uri="{BB962C8B-B14F-4D97-AF65-F5344CB8AC3E}">
        <p14:creationId xmlns:p14="http://schemas.microsoft.com/office/powerpoint/2010/main" val="2876300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fontScale="90000"/>
          </a:bodyPr>
          <a:lstStyle/>
          <a:p>
            <a:pPr algn="ctr"/>
            <a:r>
              <a:rPr lang="es-ES_tradnl" b="1" dirty="0" smtClean="0"/>
              <a:t>¿</a:t>
            </a:r>
            <a:r>
              <a:rPr lang="es-ES_tradnl" b="1" u="sng" dirty="0" smtClean="0"/>
              <a:t>fue Jesús tan humano como nosotros lo somos?</a:t>
            </a:r>
            <a:endParaRPr lang="en-US" dirty="0"/>
          </a:p>
        </p:txBody>
      </p:sp>
      <p:sp>
        <p:nvSpPr>
          <p:cNvPr id="3" name="Content Placeholder 2"/>
          <p:cNvSpPr>
            <a:spLocks noGrp="1"/>
          </p:cNvSpPr>
          <p:nvPr>
            <p:ph idx="1"/>
          </p:nvPr>
        </p:nvSpPr>
        <p:spPr>
          <a:xfrm>
            <a:off x="128239" y="1793882"/>
            <a:ext cx="11935522" cy="4863395"/>
          </a:xfrm>
        </p:spPr>
        <p:txBody>
          <a:bodyPr>
            <a:noAutofit/>
          </a:bodyPr>
          <a:lstStyle/>
          <a:p>
            <a:r>
              <a:rPr lang="es-ES" sz="2800" dirty="0"/>
              <a:t>Sí.  Jesús tenía una naturaleza humana que fue exactamente como la </a:t>
            </a:r>
            <a:r>
              <a:rPr lang="es-ES" sz="2800" dirty="0" smtClean="0"/>
              <a:t>nuestra, excepto </a:t>
            </a:r>
            <a:r>
              <a:rPr lang="es-ES" sz="2800" dirty="0"/>
              <a:t>que fue perfectamente sin pecado.  Puesto que fue verdaderamente humano, Jesús a veces tenía sed,  hambre, cansancio, y sueño.  Él también podría ser tentado por Satanás (vea Mateo 4:1-11).  Como fue un ser humano, no solamente podía pagar el castigo de nuestros pecados sino que también entiende nuestras limitaciones, simpatizar con nuestras debilidades, y entender cuando nos caemos.  Él también sabe y entiende nuestra necesidad de dirección, instrucción, consuelo, y descanso.  Él es de verdad un Salvador perfecto. </a:t>
            </a:r>
            <a:endParaRPr lang="es-ES" sz="2400" dirty="0" smtClean="0"/>
          </a:p>
        </p:txBody>
      </p:sp>
    </p:spTree>
    <p:extLst>
      <p:ext uri="{BB962C8B-B14F-4D97-AF65-F5344CB8AC3E}">
        <p14:creationId xmlns:p14="http://schemas.microsoft.com/office/powerpoint/2010/main" val="31092856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1461739" y="1883092"/>
            <a:ext cx="9268521" cy="4332280"/>
          </a:xfrm>
        </p:spPr>
        <p:txBody>
          <a:bodyPr>
            <a:noAutofit/>
          </a:bodyPr>
          <a:lstStyle/>
          <a:p>
            <a:r>
              <a:rPr lang="es-ES" sz="2800" i="1" dirty="0"/>
              <a:t>“Por lo cual [Jesús] debía ser en todo semejante a sus hermanos,. . .para expiar los pecados del pueblo.” Hebreos </a:t>
            </a:r>
            <a:r>
              <a:rPr lang="es-ES" sz="2800" i="1" dirty="0" smtClean="0"/>
              <a:t>2:17</a:t>
            </a:r>
          </a:p>
          <a:p>
            <a:endParaRPr lang="es-MX" sz="2800" i="1" dirty="0"/>
          </a:p>
          <a:p>
            <a:endParaRPr lang="es-ES" sz="2800" dirty="0"/>
          </a:p>
          <a:p>
            <a:r>
              <a:rPr lang="es-ES" sz="2800" i="1" dirty="0"/>
              <a:t>“Jesús el Hijo de Dios. . . fue tentado en todo según nuestra semejanza, pero sin pecado.” Hebreos </a:t>
            </a:r>
            <a:r>
              <a:rPr lang="es-ES" sz="2800" i="1" dirty="0" smtClean="0"/>
              <a:t>4:14-15</a:t>
            </a:r>
          </a:p>
        </p:txBody>
      </p:sp>
    </p:spTree>
    <p:extLst>
      <p:ext uri="{BB962C8B-B14F-4D97-AF65-F5344CB8AC3E}">
        <p14:creationId xmlns:p14="http://schemas.microsoft.com/office/powerpoint/2010/main" val="33403936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fontScale="90000"/>
          </a:bodyPr>
          <a:lstStyle/>
          <a:p>
            <a:pPr algn="ctr"/>
            <a:r>
              <a:rPr lang="es-ES_tradnl" b="1" dirty="0" smtClean="0"/>
              <a:t>¿</a:t>
            </a:r>
            <a:r>
              <a:rPr lang="es-ES_tradnl" b="1" u="sng" dirty="0" smtClean="0"/>
              <a:t>qué hizo Jesús mientras estaba en la tierra?</a:t>
            </a:r>
            <a:endParaRPr lang="en-US" dirty="0"/>
          </a:p>
        </p:txBody>
      </p:sp>
      <p:sp>
        <p:nvSpPr>
          <p:cNvPr id="3" name="Content Placeholder 2"/>
          <p:cNvSpPr>
            <a:spLocks noGrp="1"/>
          </p:cNvSpPr>
          <p:nvPr>
            <p:ph idx="1"/>
          </p:nvPr>
        </p:nvSpPr>
        <p:spPr>
          <a:xfrm>
            <a:off x="657922" y="1961152"/>
            <a:ext cx="10716322" cy="4227776"/>
          </a:xfrm>
        </p:spPr>
        <p:txBody>
          <a:bodyPr>
            <a:noAutofit/>
          </a:bodyPr>
          <a:lstStyle/>
          <a:p>
            <a:r>
              <a:rPr lang="es-ES" sz="2800" dirty="0"/>
              <a:t>La Biblia nos cuenta muy poco acerca de los primeros treinta años de la vida de Jesús.  Durante la mayoría de ese tiempo, él aparentemente vivía con sus padres y hermanos/hermanas en la ciudad de Nazaret.  Alrededor de la edad de treinta años, él empezó su ministerio público, yendo por los pueblos de Israel, enseñando y predicando, sanando a los enfermos, echando a los demonios, perdonando los pecados, levantando a los muertos, y ayudando a quienes tenían necesidad.</a:t>
            </a:r>
            <a:endParaRPr lang="es-ES" sz="2400" dirty="0" smtClean="0"/>
          </a:p>
        </p:txBody>
      </p:sp>
    </p:spTree>
    <p:extLst>
      <p:ext uri="{BB962C8B-B14F-4D97-AF65-F5344CB8AC3E}">
        <p14:creationId xmlns:p14="http://schemas.microsoft.com/office/powerpoint/2010/main" val="32458504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1461739" y="1883092"/>
            <a:ext cx="9268521" cy="4332280"/>
          </a:xfrm>
        </p:spPr>
        <p:txBody>
          <a:bodyPr>
            <a:noAutofit/>
          </a:bodyPr>
          <a:lstStyle/>
          <a:p>
            <a:r>
              <a:rPr lang="es-ES" sz="2800" i="1" dirty="0"/>
              <a:t>“Recorría Jesús todas las ciudades y aldeas, enseñando en las sinagogas de ellos, y predicando el evangelio del reino, y sanando toda enfermedad y toda dolencia en el pueblo.” Mateo 9:35</a:t>
            </a:r>
            <a:endParaRPr lang="es-ES" sz="2800" dirty="0"/>
          </a:p>
          <a:p>
            <a:r>
              <a:rPr lang="es-ES" sz="2800" i="1" dirty="0"/>
              <a:t>“Los ciegos ven, los cojos andan, los leprosos son limpiados, los sordos oyen, los muertos son resucitados, y a los pobres es anunciado el evangelio.” Mateo 11:5</a:t>
            </a:r>
            <a:endParaRPr lang="es-ES" sz="2800" dirty="0"/>
          </a:p>
        </p:txBody>
      </p:sp>
    </p:spTree>
    <p:extLst>
      <p:ext uri="{BB962C8B-B14F-4D97-AF65-F5344CB8AC3E}">
        <p14:creationId xmlns:p14="http://schemas.microsoft.com/office/powerpoint/2010/main" val="38642923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ES_tradnl" dirty="0" smtClean="0"/>
              <a:t>Introducción</a:t>
            </a:r>
            <a:r>
              <a:rPr lang="en-US" dirty="0" smtClean="0"/>
              <a:t>	</a:t>
            </a:r>
            <a:endParaRPr lang="en-US" dirty="0"/>
          </a:p>
        </p:txBody>
      </p:sp>
      <p:sp>
        <p:nvSpPr>
          <p:cNvPr id="3" name="Content Placeholder 2"/>
          <p:cNvSpPr>
            <a:spLocks noGrp="1"/>
          </p:cNvSpPr>
          <p:nvPr>
            <p:ph idx="1"/>
          </p:nvPr>
        </p:nvSpPr>
        <p:spPr/>
        <p:txBody>
          <a:bodyPr>
            <a:normAutofit/>
          </a:bodyPr>
          <a:lstStyle/>
          <a:p>
            <a:r>
              <a:rPr lang="es-ES" dirty="0"/>
              <a:t>Cuando Adán y Eva pecaron en el Jardín de Edén, ellos llegaron a tener miedo e intentaron esconderse de Dios.  Ellos sabían que habían desobedecido y se sintieron avergonzados. Ya no querían que Dios estuviera en sus vidas.  Pero Dios, en su amor, los buscó y habló con ellos</a:t>
            </a:r>
            <a:r>
              <a:rPr lang="es-ES" dirty="0" smtClean="0"/>
              <a:t>.</a:t>
            </a:r>
          </a:p>
          <a:p>
            <a:r>
              <a:rPr lang="es-ES" dirty="0"/>
              <a:t>Dios les dijo que recibirían castigo por su desobediencia, pero también les trajo un mensaje de esperanza.  Él les aseguró que el sufrimiento y el dolor y la muerte no tendrían la última palabra en sus vidas.  Ellos no tendrían que vivir para siempre en la desesperación.  Un día, Dios dijo, el enemigo (Satanás) quien los había engañado estaría completamente vencido y destruido.  Satanás no tendría la victoria última.  ¡Dios la tenía!</a:t>
            </a:r>
            <a:endParaRPr lang="es-ES_tradnl" dirty="0"/>
          </a:p>
        </p:txBody>
      </p:sp>
    </p:spTree>
    <p:extLst>
      <p:ext uri="{BB962C8B-B14F-4D97-AF65-F5344CB8AC3E}">
        <p14:creationId xmlns:p14="http://schemas.microsoft.com/office/powerpoint/2010/main" val="5184781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702180"/>
            <a:ext cx="8229600" cy="893877"/>
          </a:xfrm>
        </p:spPr>
        <p:txBody>
          <a:bodyPr>
            <a:normAutofit fontScale="90000"/>
          </a:bodyPr>
          <a:lstStyle/>
          <a:p>
            <a:pPr algn="ctr"/>
            <a:r>
              <a:rPr lang="es-ES_tradnl" b="1" dirty="0" smtClean="0"/>
              <a:t>¿</a:t>
            </a:r>
            <a:r>
              <a:rPr lang="es-ES_tradnl" b="1" u="sng" dirty="0" smtClean="0"/>
              <a:t>Cómo respondió la gente a los milagros y enseñanzas de Jesús?</a:t>
            </a:r>
            <a:endParaRPr lang="en-US" dirty="0"/>
          </a:p>
        </p:txBody>
      </p:sp>
      <p:sp>
        <p:nvSpPr>
          <p:cNvPr id="3" name="Content Placeholder 2"/>
          <p:cNvSpPr>
            <a:spLocks noGrp="1"/>
          </p:cNvSpPr>
          <p:nvPr>
            <p:ph idx="1"/>
          </p:nvPr>
        </p:nvSpPr>
        <p:spPr>
          <a:xfrm>
            <a:off x="737839" y="2173026"/>
            <a:ext cx="10716322" cy="4227776"/>
          </a:xfrm>
        </p:spPr>
        <p:txBody>
          <a:bodyPr>
            <a:noAutofit/>
          </a:bodyPr>
          <a:lstStyle/>
          <a:p>
            <a:r>
              <a:rPr lang="es-ES" sz="2800" dirty="0"/>
              <a:t>La mayoría de la gente se quedó asombrada.  Muchos de ellos siguieron a Jesús con entusiasmo a causa de sus enseñanzas poderosas y los milagros maravillosos que hacía.  Otros se quedaron asombrados pero no estaban completamente listos para seguirle a él.  Otros sabían algo de los antecedentes familiares de Jesús y se preguntaron dónde adquirió su conocimiento y sus habilidades.  Aún así, un gran número de la gente común siguió a Jesús y puso su fe en él.</a:t>
            </a:r>
            <a:endParaRPr lang="es-ES" sz="2400" dirty="0" smtClean="0"/>
          </a:p>
        </p:txBody>
      </p:sp>
    </p:spTree>
    <p:extLst>
      <p:ext uri="{BB962C8B-B14F-4D97-AF65-F5344CB8AC3E}">
        <p14:creationId xmlns:p14="http://schemas.microsoft.com/office/powerpoint/2010/main" val="10853472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1126738" y="1883092"/>
            <a:ext cx="9938523" cy="4332280"/>
          </a:xfrm>
        </p:spPr>
        <p:txBody>
          <a:bodyPr>
            <a:noAutofit/>
          </a:bodyPr>
          <a:lstStyle/>
          <a:p>
            <a:r>
              <a:rPr lang="es-ES" sz="2800" i="1" dirty="0"/>
              <a:t>“Y en gran manera se maravillaban, diciendo: bien lo ha hecho todo.”</a:t>
            </a:r>
            <a:r>
              <a:rPr lang="es-ES" sz="2800" dirty="0"/>
              <a:t>  </a:t>
            </a:r>
            <a:r>
              <a:rPr lang="es-ES" sz="2800" i="1" dirty="0"/>
              <a:t>Marcos 7:37</a:t>
            </a:r>
            <a:endParaRPr lang="es-ES" sz="2800" dirty="0"/>
          </a:p>
          <a:p>
            <a:r>
              <a:rPr lang="es-ES" sz="2800" i="1" dirty="0"/>
              <a:t>“Estando [Jesús] en Jerusalén en la fiesta de la pascua, muchos creyeron en su nombre, viendo las señales que hacía.”  Juan 2:23</a:t>
            </a:r>
            <a:endParaRPr lang="es-ES" sz="2800" dirty="0"/>
          </a:p>
          <a:p>
            <a:r>
              <a:rPr lang="es-ES" sz="2800" i="1" dirty="0"/>
              <a:t>“Con todo eso, aun de los gobernantes, muchos creyeron en él; pero a causa de los fariseos no lo confesaban, para no ser expulsados de la sinagoga.”  Juan 12:42</a:t>
            </a:r>
            <a:endParaRPr lang="es-ES" sz="2800" dirty="0"/>
          </a:p>
        </p:txBody>
      </p:sp>
    </p:spTree>
    <p:extLst>
      <p:ext uri="{BB962C8B-B14F-4D97-AF65-F5344CB8AC3E}">
        <p14:creationId xmlns:p14="http://schemas.microsoft.com/office/powerpoint/2010/main" val="132356842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702180"/>
            <a:ext cx="8229600" cy="893877"/>
          </a:xfrm>
        </p:spPr>
        <p:txBody>
          <a:bodyPr>
            <a:normAutofit fontScale="90000"/>
          </a:bodyPr>
          <a:lstStyle/>
          <a:p>
            <a:pPr algn="ctr"/>
            <a:r>
              <a:rPr lang="es-ES_tradnl" b="1" dirty="0" smtClean="0"/>
              <a:t>¿</a:t>
            </a:r>
            <a:r>
              <a:rPr lang="es-ES_tradnl" b="1" u="sng" dirty="0" smtClean="0"/>
              <a:t>Cómo respondieron los líderes religiosos a los milagros y enseñanzas de Jesús?</a:t>
            </a:r>
            <a:endParaRPr lang="en-US" dirty="0"/>
          </a:p>
        </p:txBody>
      </p:sp>
      <p:sp>
        <p:nvSpPr>
          <p:cNvPr id="3" name="Content Placeholder 2"/>
          <p:cNvSpPr>
            <a:spLocks noGrp="1"/>
          </p:cNvSpPr>
          <p:nvPr>
            <p:ph idx="1"/>
          </p:nvPr>
        </p:nvSpPr>
        <p:spPr>
          <a:xfrm>
            <a:off x="737839" y="2173026"/>
            <a:ext cx="10716322" cy="4227776"/>
          </a:xfrm>
        </p:spPr>
        <p:txBody>
          <a:bodyPr>
            <a:noAutofit/>
          </a:bodyPr>
          <a:lstStyle/>
          <a:p>
            <a:r>
              <a:rPr lang="es-ES" sz="2800" dirty="0"/>
              <a:t>Aunque algunos de los líderes religiosos creyeron en Jesús, la mayoría de ellos tenían celos de su popularidad.  Ellos estaban molestos porque se les hacía que él ignoraba sus tradiciones.  Ellos estaban enojados porque sintieron que él ponía en duda su liderazgo y socavaba su autoridad.  Y estaban especialmente preocupados porque Jesús afirmaba que él había venido del cielo y que era verdaderamente el Hijo de Dios.  Así que eventualmente entregaron Jesús a Pilato, el gobernador Romano, para que lo mataran.</a:t>
            </a:r>
            <a:endParaRPr lang="es-ES" sz="2400" dirty="0" smtClean="0"/>
          </a:p>
        </p:txBody>
      </p:sp>
    </p:spTree>
    <p:extLst>
      <p:ext uri="{BB962C8B-B14F-4D97-AF65-F5344CB8AC3E}">
        <p14:creationId xmlns:p14="http://schemas.microsoft.com/office/powerpoint/2010/main" val="402146006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1126738" y="1883092"/>
            <a:ext cx="9938523" cy="4332280"/>
          </a:xfrm>
        </p:spPr>
        <p:txBody>
          <a:bodyPr>
            <a:noAutofit/>
          </a:bodyPr>
          <a:lstStyle/>
          <a:p>
            <a:r>
              <a:rPr lang="es-ES" sz="2800" i="1" dirty="0"/>
              <a:t>“Y levantándose el sumo sacerdote, le dijo [a Jesús]: . . . Te conjuro por el Dios viviente, que nos digas si eres tú el Cristo, el Hijo de Dios. Jesús le dijo: Tú lo has dicho.”  Mateo </a:t>
            </a:r>
            <a:r>
              <a:rPr lang="es-ES" sz="2800" i="1" dirty="0" smtClean="0"/>
              <a:t>26:62-64</a:t>
            </a:r>
          </a:p>
          <a:p>
            <a:endParaRPr lang="es-ES" sz="2800" dirty="0"/>
          </a:p>
          <a:p>
            <a:r>
              <a:rPr lang="es-ES" sz="2800" i="1" dirty="0"/>
              <a:t>“[Pilato] sabía que por envidia le habían entregado [a Jesús].”  Mateo 27:18</a:t>
            </a:r>
            <a:endParaRPr lang="es-ES" sz="2800" dirty="0"/>
          </a:p>
        </p:txBody>
      </p:sp>
    </p:spTree>
    <p:extLst>
      <p:ext uri="{BB962C8B-B14F-4D97-AF65-F5344CB8AC3E}">
        <p14:creationId xmlns:p14="http://schemas.microsoft.com/office/powerpoint/2010/main" val="389235882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702180"/>
            <a:ext cx="8229600" cy="893877"/>
          </a:xfrm>
        </p:spPr>
        <p:txBody>
          <a:bodyPr>
            <a:normAutofit fontScale="90000"/>
          </a:bodyPr>
          <a:lstStyle/>
          <a:p>
            <a:pPr algn="ctr"/>
            <a:r>
              <a:rPr lang="es-ES_tradnl" b="1" dirty="0" smtClean="0"/>
              <a:t>¿</a:t>
            </a:r>
            <a:r>
              <a:rPr lang="es-ES_tradnl" b="1" u="sng" dirty="0" smtClean="0"/>
              <a:t>descubrieron los judíos o el gobernador romano que Jesús fue digno de muerte ?</a:t>
            </a:r>
            <a:endParaRPr lang="en-US" dirty="0"/>
          </a:p>
        </p:txBody>
      </p:sp>
      <p:sp>
        <p:nvSpPr>
          <p:cNvPr id="3" name="Content Placeholder 2"/>
          <p:cNvSpPr>
            <a:spLocks noGrp="1"/>
          </p:cNvSpPr>
          <p:nvPr>
            <p:ph idx="1"/>
          </p:nvPr>
        </p:nvSpPr>
        <p:spPr>
          <a:xfrm>
            <a:off x="737839" y="2931309"/>
            <a:ext cx="10716322" cy="2744662"/>
          </a:xfrm>
        </p:spPr>
        <p:txBody>
          <a:bodyPr>
            <a:noAutofit/>
          </a:bodyPr>
          <a:lstStyle/>
          <a:p>
            <a:r>
              <a:rPr lang="es-ES" sz="2800" dirty="0"/>
              <a:t>¡No!  Los líderes judíos trataron asiduamente de encontrar razones por las cuales Jesús debería de ser ejecutado, pero no las encontraron.  Pilato, el gobernador romano, también personalmente probó a Jesús.  Después de interrogarlo, Pilato anunció públicamente que encontró a Jesús inocente de toda maldad.</a:t>
            </a:r>
            <a:endParaRPr lang="es-ES" sz="2400" dirty="0" smtClean="0"/>
          </a:p>
        </p:txBody>
      </p:sp>
    </p:spTree>
    <p:extLst>
      <p:ext uri="{BB962C8B-B14F-4D97-AF65-F5344CB8AC3E}">
        <p14:creationId xmlns:p14="http://schemas.microsoft.com/office/powerpoint/2010/main" val="179087325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1126738" y="1883092"/>
            <a:ext cx="9938523" cy="4332280"/>
          </a:xfrm>
        </p:spPr>
        <p:txBody>
          <a:bodyPr>
            <a:noAutofit/>
          </a:bodyPr>
          <a:lstStyle/>
          <a:p>
            <a:r>
              <a:rPr lang="es-ES" sz="2800" i="1" dirty="0"/>
              <a:t>“Y los principales sacerdotes y los ancianos y todo el concilio, buscaban falso testimonio contra Jesús, para entregarle a la muerte, y no lo hallaron, aunque muchos testigos falsos se presentaban</a:t>
            </a:r>
            <a:r>
              <a:rPr lang="es-ES" sz="2800" i="1" dirty="0" smtClean="0"/>
              <a:t>.”</a:t>
            </a:r>
          </a:p>
          <a:p>
            <a:pPr marL="0" indent="0">
              <a:buNone/>
            </a:pPr>
            <a:r>
              <a:rPr lang="es-ES" sz="2800" i="1" dirty="0" smtClean="0"/>
              <a:t> </a:t>
            </a:r>
            <a:r>
              <a:rPr lang="es-ES" sz="2800" i="1" dirty="0"/>
              <a:t>Mateo </a:t>
            </a:r>
            <a:r>
              <a:rPr lang="es-ES" sz="2800" i="1" dirty="0" smtClean="0"/>
              <a:t>26:59-60</a:t>
            </a:r>
          </a:p>
          <a:p>
            <a:endParaRPr lang="es-ES" sz="2800" dirty="0"/>
          </a:p>
          <a:p>
            <a:r>
              <a:rPr lang="es-ES" sz="2800" i="1" dirty="0"/>
              <a:t>“Entonces Pilato salió otra vez, y les dijo [a los judíos allí juntados]: Mirad, os lo traigo fuera [a Jesús], para que entendáis que ningún delito hallo en él.” Juan 19:4</a:t>
            </a:r>
            <a:endParaRPr lang="es-ES" sz="2800" dirty="0"/>
          </a:p>
        </p:txBody>
      </p:sp>
    </p:spTree>
    <p:extLst>
      <p:ext uri="{BB962C8B-B14F-4D97-AF65-F5344CB8AC3E}">
        <p14:creationId xmlns:p14="http://schemas.microsoft.com/office/powerpoint/2010/main" val="248297460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702180"/>
            <a:ext cx="8229600" cy="893877"/>
          </a:xfrm>
        </p:spPr>
        <p:txBody>
          <a:bodyPr>
            <a:normAutofit fontScale="90000"/>
          </a:bodyPr>
          <a:lstStyle/>
          <a:p>
            <a:pPr algn="ctr"/>
            <a:r>
              <a:rPr lang="es-ES_tradnl" b="1" dirty="0"/>
              <a:t>¿</a:t>
            </a:r>
            <a:r>
              <a:rPr lang="es-ES_tradnl" b="1" u="sng" dirty="0"/>
              <a:t>Por qué por fin decidió Pilato ejecutar a Jesús aunque él sabía que Jesús fue inocente</a:t>
            </a:r>
            <a:r>
              <a:rPr lang="es-ES_tradnl" b="1" dirty="0"/>
              <a:t>?</a:t>
            </a:r>
            <a:endParaRPr lang="en-US" dirty="0"/>
          </a:p>
        </p:txBody>
      </p:sp>
      <p:sp>
        <p:nvSpPr>
          <p:cNvPr id="3" name="Content Placeholder 2"/>
          <p:cNvSpPr>
            <a:spLocks noGrp="1"/>
          </p:cNvSpPr>
          <p:nvPr>
            <p:ph idx="1"/>
          </p:nvPr>
        </p:nvSpPr>
        <p:spPr>
          <a:xfrm>
            <a:off x="737839" y="2931309"/>
            <a:ext cx="10716322" cy="2744662"/>
          </a:xfrm>
        </p:spPr>
        <p:txBody>
          <a:bodyPr>
            <a:noAutofit/>
          </a:bodyPr>
          <a:lstStyle/>
          <a:p>
            <a:r>
              <a:rPr lang="es-ES" sz="2800" dirty="0"/>
              <a:t>Jesús afirmaba que fue el Rey (espiritual) de los Judíos.  Los líderes judíos persuadieron a Pilato que él tendría problemas serios con el emperador romano si él dejara en libertad a alguien quien pretendía se decía ser “rey.”  Los líderes judíos hacían tanto alboroto que Pilato finalmente se rindió a sus exigencias.</a:t>
            </a:r>
            <a:endParaRPr lang="es-ES" sz="2400" dirty="0" smtClean="0"/>
          </a:p>
        </p:txBody>
      </p:sp>
    </p:spTree>
    <p:extLst>
      <p:ext uri="{BB962C8B-B14F-4D97-AF65-F5344CB8AC3E}">
        <p14:creationId xmlns:p14="http://schemas.microsoft.com/office/powerpoint/2010/main" val="351531578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1126738" y="1883092"/>
            <a:ext cx="9938523" cy="4332280"/>
          </a:xfrm>
        </p:spPr>
        <p:txBody>
          <a:bodyPr>
            <a:noAutofit/>
          </a:bodyPr>
          <a:lstStyle/>
          <a:p>
            <a:r>
              <a:rPr lang="es-ES" sz="2800" i="1" dirty="0"/>
              <a:t>“Desde entonces procuraba Pilato soltarle [a Jesús]; pero los judíos daban voces, diciendo: Si a éste sueltas, no eres amigo de César; todo el que se hace rey, a César se opone.”  Juan </a:t>
            </a:r>
            <a:r>
              <a:rPr lang="es-ES" sz="2800" i="1" dirty="0" smtClean="0"/>
              <a:t>19:12</a:t>
            </a:r>
          </a:p>
          <a:p>
            <a:pPr marL="0" indent="0">
              <a:buNone/>
            </a:pPr>
            <a:endParaRPr lang="es-ES" sz="2800" dirty="0"/>
          </a:p>
          <a:p>
            <a:r>
              <a:rPr lang="es-ES" sz="2800" i="1" dirty="0"/>
              <a:t>“Viendo Pilato que nada adelantaba, sino que se hacía más alboroto, tomó agua y se lavó las manos delante del pueblo, diciendo: Inocente soy yo de la sangre de este justo; allá vosotros.” Mateo 27:24</a:t>
            </a:r>
            <a:endParaRPr lang="es-ES" sz="2800" dirty="0"/>
          </a:p>
        </p:txBody>
      </p:sp>
    </p:spTree>
    <p:extLst>
      <p:ext uri="{BB962C8B-B14F-4D97-AF65-F5344CB8AC3E}">
        <p14:creationId xmlns:p14="http://schemas.microsoft.com/office/powerpoint/2010/main" val="158398742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4107" y="278434"/>
            <a:ext cx="11463454" cy="893877"/>
          </a:xfrm>
        </p:spPr>
        <p:txBody>
          <a:bodyPr>
            <a:normAutofit fontScale="90000"/>
          </a:bodyPr>
          <a:lstStyle/>
          <a:p>
            <a:pPr algn="ctr"/>
            <a:r>
              <a:rPr lang="es-ES_tradnl" b="1" dirty="0"/>
              <a:t>¿</a:t>
            </a:r>
            <a:r>
              <a:rPr lang="es-ES_tradnl" b="1" u="sng" dirty="0"/>
              <a:t>Por qué por fin decidió Pilato ejecutar a Jesús aunque él sabía que Jesús fue inocente</a:t>
            </a:r>
            <a:r>
              <a:rPr lang="es-ES_tradnl" b="1" dirty="0"/>
              <a:t>?</a:t>
            </a:r>
            <a:endParaRPr lang="en-US" dirty="0"/>
          </a:p>
        </p:txBody>
      </p:sp>
      <p:sp>
        <p:nvSpPr>
          <p:cNvPr id="3" name="Content Placeholder 2"/>
          <p:cNvSpPr>
            <a:spLocks noGrp="1"/>
          </p:cNvSpPr>
          <p:nvPr>
            <p:ph idx="1"/>
          </p:nvPr>
        </p:nvSpPr>
        <p:spPr>
          <a:xfrm>
            <a:off x="367990" y="1693522"/>
            <a:ext cx="11454161" cy="4540009"/>
          </a:xfrm>
        </p:spPr>
        <p:txBody>
          <a:bodyPr>
            <a:noAutofit/>
          </a:bodyPr>
          <a:lstStyle/>
          <a:p>
            <a:r>
              <a:rPr lang="es-ES" sz="2600" dirty="0"/>
              <a:t>Los soldados romanos se burlaron de Jesús, lo escupieron, lo golpearon, pusieron una corona de espinas en su cabeza, y después lo llevaron a un lugar llamado Gólgota donde él fue crucificado</a:t>
            </a:r>
            <a:r>
              <a:rPr lang="es-ES" sz="2600" dirty="0" smtClean="0"/>
              <a:t>.</a:t>
            </a:r>
          </a:p>
          <a:p>
            <a:r>
              <a:rPr lang="es-ES_tradnl" sz="2600" i="1" dirty="0"/>
              <a:t>“Entonces los soldados del gobernador llevaron a Jesús al pretorio, y reunieron alrededor de él a toda la compañía; y desnudándole, le echaron encima un manto de escarlata, y pusieron sobre su cabeza una corona tejida de espinas, y una caña en su mano derecha; e hincando la rodilla delante de él, le escarnecían, diciendo: ¡Salve, Rey de los judíos! Y escupiéndole, tomaban la caña y le golpeaban en la cabeza. Después de haberle escarnecido, le quitaron el manto, le pusieron sus vestidos, y le llevaron para crucificarle.” Mateo 27:27-31</a:t>
            </a:r>
            <a:endParaRPr lang="es-MX" sz="2600" dirty="0"/>
          </a:p>
        </p:txBody>
      </p:sp>
    </p:spTree>
    <p:extLst>
      <p:ext uri="{BB962C8B-B14F-4D97-AF65-F5344CB8AC3E}">
        <p14:creationId xmlns:p14="http://schemas.microsoft.com/office/powerpoint/2010/main" val="234065014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1126738" y="1883092"/>
            <a:ext cx="9938523" cy="4332280"/>
          </a:xfrm>
        </p:spPr>
        <p:txBody>
          <a:bodyPr>
            <a:noAutofit/>
          </a:bodyPr>
          <a:lstStyle/>
          <a:p>
            <a:r>
              <a:rPr lang="es-ES" sz="2800" i="1" dirty="0"/>
              <a:t>“Y pusieron sobre su cabeza su causa escrita: ESTE ES JESÚS, EL REY DE LOS JUDÍOS.” Mateo </a:t>
            </a:r>
            <a:r>
              <a:rPr lang="es-ES" sz="2800" i="1" dirty="0" smtClean="0"/>
              <a:t>27:37</a:t>
            </a:r>
          </a:p>
          <a:p>
            <a:endParaRPr lang="es-ES" sz="2800" dirty="0"/>
          </a:p>
          <a:p>
            <a:r>
              <a:rPr lang="es-ES" sz="2800" i="1" dirty="0"/>
              <a:t>“Cuando era como la hora sexta, hubo tinieblas sobre toda la tierra hasta la hora novena. Y el sol se oscureció, y el velo del templo se rasgó por la mitad. Entonces Jesús, clamando a gran voz, dijo: Padre, en tus manos encomiendo mi espíritu. Y habiendo dicho esto, expiró.” Lucas 23:44-46</a:t>
            </a:r>
            <a:endParaRPr lang="es-ES" sz="2800" dirty="0"/>
          </a:p>
        </p:txBody>
      </p:sp>
    </p:spTree>
    <p:extLst>
      <p:ext uri="{BB962C8B-B14F-4D97-AF65-F5344CB8AC3E}">
        <p14:creationId xmlns:p14="http://schemas.microsoft.com/office/powerpoint/2010/main" val="28650553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ES_tradnl" dirty="0" smtClean="0"/>
              <a:t>Introducción</a:t>
            </a:r>
            <a:r>
              <a:rPr lang="en-US" dirty="0" smtClean="0"/>
              <a:t>	</a:t>
            </a:r>
            <a:endParaRPr lang="en-US" dirty="0"/>
          </a:p>
        </p:txBody>
      </p:sp>
      <p:sp>
        <p:nvSpPr>
          <p:cNvPr id="3" name="Content Placeholder 2"/>
          <p:cNvSpPr>
            <a:spLocks noGrp="1"/>
          </p:cNvSpPr>
          <p:nvPr>
            <p:ph idx="1"/>
          </p:nvPr>
        </p:nvSpPr>
        <p:spPr/>
        <p:txBody>
          <a:bodyPr>
            <a:normAutofit/>
          </a:bodyPr>
          <a:lstStyle/>
          <a:p>
            <a:r>
              <a:rPr lang="es-ES" dirty="0"/>
              <a:t>La persona quien realizaría esta victoria grande era Jesucristo.  Jesús no solamente destruiría a Satanás, pero también traería el perdón y la paz y restauraría la gente a una relación con Dios amorosa y gozosa.  Adán y Eva no entendieron todo esto, pero Dios sabía exactamente lo que iba   a hacer en el futuro</a:t>
            </a:r>
            <a:r>
              <a:rPr lang="es-ES" dirty="0" smtClean="0"/>
              <a:t>.</a:t>
            </a:r>
          </a:p>
          <a:p>
            <a:endParaRPr lang="es-ES" dirty="0" smtClean="0"/>
          </a:p>
          <a:p>
            <a:r>
              <a:rPr lang="es-ES" dirty="0" smtClean="0"/>
              <a:t>En </a:t>
            </a:r>
            <a:r>
              <a:rPr lang="es-ES" dirty="0"/>
              <a:t>esta lección aprenderás más acerca de esta persona maravillosa llamada Jesús.</a:t>
            </a:r>
            <a:endParaRPr lang="en-US" dirty="0"/>
          </a:p>
        </p:txBody>
      </p:sp>
    </p:spTree>
    <p:extLst>
      <p:ext uri="{BB962C8B-B14F-4D97-AF65-F5344CB8AC3E}">
        <p14:creationId xmlns:p14="http://schemas.microsoft.com/office/powerpoint/2010/main" val="175123225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6410" y="824845"/>
            <a:ext cx="11463454" cy="893877"/>
          </a:xfrm>
        </p:spPr>
        <p:txBody>
          <a:bodyPr>
            <a:normAutofit fontScale="90000"/>
          </a:bodyPr>
          <a:lstStyle/>
          <a:p>
            <a:pPr algn="ctr"/>
            <a:r>
              <a:rPr lang="es-ES_tradnl" b="1" dirty="0"/>
              <a:t> </a:t>
            </a:r>
            <a:r>
              <a:rPr lang="es-ES_tradnl" b="1" u="sng" dirty="0"/>
              <a:t>¿Qué pasó al cuerpo de Jesús después de que </a:t>
            </a:r>
            <a:r>
              <a:rPr lang="es-ES_tradnl" b="1" u="sng" dirty="0" smtClean="0"/>
              <a:t>murió</a:t>
            </a:r>
            <a:r>
              <a:rPr lang="es-ES_tradnl" b="1" dirty="0" smtClean="0"/>
              <a:t>?</a:t>
            </a:r>
            <a:endParaRPr lang="en-US" dirty="0"/>
          </a:p>
        </p:txBody>
      </p:sp>
      <p:sp>
        <p:nvSpPr>
          <p:cNvPr id="3" name="Content Placeholder 2"/>
          <p:cNvSpPr>
            <a:spLocks noGrp="1"/>
          </p:cNvSpPr>
          <p:nvPr>
            <p:ph idx="1"/>
          </p:nvPr>
        </p:nvSpPr>
        <p:spPr>
          <a:xfrm>
            <a:off x="423746" y="2496411"/>
            <a:ext cx="11454161" cy="2845024"/>
          </a:xfrm>
        </p:spPr>
        <p:txBody>
          <a:bodyPr>
            <a:noAutofit/>
          </a:bodyPr>
          <a:lstStyle/>
          <a:p>
            <a:r>
              <a:rPr lang="es-ES" sz="2800" dirty="0"/>
              <a:t>José de Arimatea, un discípulo “secreto” de Jesús y un miembro prominente del Concilio Judío, recibió permiso de Pilato para bajar el cuerpo de Jesús de la cruz.  Él y otro hombre llamado Nicodemo envolvieron el cuerpo en una tela de lino y lo colocaron en el sepulcro nuevo de José, e hicieron rodar una piedra grande delante del sepulcro. </a:t>
            </a:r>
            <a:endParaRPr lang="es-MX" sz="2600" dirty="0"/>
          </a:p>
        </p:txBody>
      </p:sp>
    </p:spTree>
    <p:extLst>
      <p:ext uri="{BB962C8B-B14F-4D97-AF65-F5344CB8AC3E}">
        <p14:creationId xmlns:p14="http://schemas.microsoft.com/office/powerpoint/2010/main" val="75191629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199" y="356492"/>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269487" y="1604311"/>
            <a:ext cx="11653025" cy="4332280"/>
          </a:xfrm>
        </p:spPr>
        <p:txBody>
          <a:bodyPr>
            <a:noAutofit/>
          </a:bodyPr>
          <a:lstStyle/>
          <a:p>
            <a:r>
              <a:rPr lang="es-ES" sz="2800" i="1" dirty="0"/>
              <a:t>“José de Arimatea, que era discípulo de Jesús, pero secretamente por miedo de los judíos, rogó a Pilato que le permitiese llevarse el cuerpo de Jesús; y Pilato se lo concedió. Entonces vino, y se llevó el cuerpo de Jesús. También Nicodemo, el que antes había visitado a Jesús de noche, vino trayendo un compuesto de mirra y de áloes. . . . Tomaron, pues, el cuerpo de Jesús, y lo envolvieron en lienzos con especias aromáticas.” (Juan 19:38-40)</a:t>
            </a:r>
            <a:r>
              <a:rPr lang="es-ES" sz="2800" dirty="0"/>
              <a:t>   “</a:t>
            </a:r>
            <a:r>
              <a:rPr lang="es-ES" sz="2800" i="1" dirty="0"/>
              <a:t>Y quitándolo, lo envolvió en una sábana, y lo puso en un sepulcro abierto en una peña, en el cual aún no se había puesto a nadie.” Lucas 23:53</a:t>
            </a:r>
            <a:endParaRPr lang="es-ES" sz="2800" dirty="0"/>
          </a:p>
          <a:p>
            <a:r>
              <a:rPr lang="es-ES" sz="2800" i="1" dirty="0"/>
              <a:t>“Y después de hacer rodar una gran piedra a la entrada del sepulcro, [José] se fue.” Mateo 27:60</a:t>
            </a:r>
            <a:endParaRPr lang="es-ES" sz="2800" dirty="0"/>
          </a:p>
        </p:txBody>
      </p:sp>
    </p:spTree>
    <p:extLst>
      <p:ext uri="{BB962C8B-B14F-4D97-AF65-F5344CB8AC3E}">
        <p14:creationId xmlns:p14="http://schemas.microsoft.com/office/powerpoint/2010/main" val="194103885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3746" y="612971"/>
            <a:ext cx="11463454" cy="893877"/>
          </a:xfrm>
        </p:spPr>
        <p:txBody>
          <a:bodyPr>
            <a:normAutofit fontScale="90000"/>
          </a:bodyPr>
          <a:lstStyle/>
          <a:p>
            <a:pPr algn="ctr"/>
            <a:r>
              <a:rPr lang="es-ES_tradnl" b="1" dirty="0"/>
              <a:t>  ¿</a:t>
            </a:r>
            <a:r>
              <a:rPr lang="es-ES_tradnl" b="1" u="sng" dirty="0"/>
              <a:t>Se quedó en el sepulcro el cuerpo de Jesús</a:t>
            </a:r>
            <a:r>
              <a:rPr lang="es-ES_tradnl" b="1" dirty="0"/>
              <a:t>?</a:t>
            </a:r>
            <a:endParaRPr lang="en-US" dirty="0"/>
          </a:p>
        </p:txBody>
      </p:sp>
      <p:sp>
        <p:nvSpPr>
          <p:cNvPr id="3" name="Content Placeholder 2"/>
          <p:cNvSpPr>
            <a:spLocks noGrp="1"/>
          </p:cNvSpPr>
          <p:nvPr>
            <p:ph idx="1"/>
          </p:nvPr>
        </p:nvSpPr>
        <p:spPr>
          <a:xfrm>
            <a:off x="433039" y="1994606"/>
            <a:ext cx="11454161" cy="2845024"/>
          </a:xfrm>
        </p:spPr>
        <p:txBody>
          <a:bodyPr>
            <a:noAutofit/>
          </a:bodyPr>
          <a:lstStyle/>
          <a:p>
            <a:r>
              <a:rPr lang="es-ES" sz="2800" dirty="0"/>
              <a:t>¡No! Después de tres días Jesús se levantó de los muertos y salió de la tumba en la cual le habían puesto José y Nicodemo.  Un terremoto violento tomó lugar y un ángel bajó del cielo, removió la piedra que estaba delante del sepulcro, y se sentó sobre ella.  Cuando algunos de los discípulos de Jesús llegaron al sepulcro para ungir el cuerpo de Jesús, vieron que la piedra fue rodada aparte, la tumba estaba vacía, y un ángel estaba allí para contarles lo que había pasado.  (Note que el ángel no removió la piedra para que Jesús se escapara sino que removió la piedra para que los otros vieran que el sepulcro estaba vacío.</a:t>
            </a:r>
            <a:endParaRPr lang="es-MX" sz="2600" dirty="0"/>
          </a:p>
        </p:txBody>
      </p:sp>
    </p:spTree>
    <p:extLst>
      <p:ext uri="{BB962C8B-B14F-4D97-AF65-F5344CB8AC3E}">
        <p14:creationId xmlns:p14="http://schemas.microsoft.com/office/powerpoint/2010/main" val="8291237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a:bodyPr>
          <a:lstStyle/>
          <a:p>
            <a:pPr algn="ctr"/>
            <a:r>
              <a:rPr lang="es-ES_tradnl" b="1" dirty="0" smtClean="0"/>
              <a:t>¿</a:t>
            </a:r>
            <a:r>
              <a:rPr lang="es-ES_tradnl" b="1" u="sng" dirty="0" smtClean="0"/>
              <a:t>Quién es Jesús</a:t>
            </a:r>
            <a:r>
              <a:rPr lang="es-ES_tradnl" b="1" dirty="0" smtClean="0"/>
              <a:t>?</a:t>
            </a:r>
            <a:endParaRPr lang="en-US" dirty="0"/>
          </a:p>
        </p:txBody>
      </p:sp>
      <p:sp>
        <p:nvSpPr>
          <p:cNvPr id="3" name="Content Placeholder 2"/>
          <p:cNvSpPr>
            <a:spLocks noGrp="1"/>
          </p:cNvSpPr>
          <p:nvPr>
            <p:ph idx="1"/>
          </p:nvPr>
        </p:nvSpPr>
        <p:spPr>
          <a:xfrm>
            <a:off x="1981200" y="1793883"/>
            <a:ext cx="8229600" cy="4332280"/>
          </a:xfrm>
        </p:spPr>
        <p:txBody>
          <a:bodyPr>
            <a:noAutofit/>
          </a:bodyPr>
          <a:lstStyle/>
          <a:p>
            <a:r>
              <a:rPr lang="es-ES" sz="2800" dirty="0"/>
              <a:t>Jesús es el eterno Hijo de Dios quien vino a la tierra en forma humana.  Antes de su nacimiento, el existió desde la eternidad como la “Palabra de Dios” a través de quien el mundo fue </a:t>
            </a:r>
            <a:r>
              <a:rPr lang="es-ES" sz="2800" dirty="0" smtClean="0"/>
              <a:t>creado</a:t>
            </a:r>
          </a:p>
          <a:p>
            <a:r>
              <a:rPr lang="es-ES_tradnl" sz="2800" i="1" dirty="0"/>
              <a:t>“En el principio era el Verbo, y el Verbo era con Dios, y el Verbo era Dios. . . . Y aquel Verbo fue hecho carne, y habitó entre nosotros.”  Juan 1:1,14</a:t>
            </a:r>
            <a:endParaRPr lang="es-ES_tradnl" sz="2800" dirty="0"/>
          </a:p>
        </p:txBody>
      </p:sp>
    </p:spTree>
    <p:extLst>
      <p:ext uri="{BB962C8B-B14F-4D97-AF65-F5344CB8AC3E}">
        <p14:creationId xmlns:p14="http://schemas.microsoft.com/office/powerpoint/2010/main" val="16389853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fontScale="90000"/>
          </a:bodyPr>
          <a:lstStyle/>
          <a:p>
            <a:pPr algn="ctr"/>
            <a:r>
              <a:rPr lang="es-ES_tradnl" b="1" dirty="0" smtClean="0"/>
              <a:t>¿</a:t>
            </a:r>
            <a:r>
              <a:rPr lang="es-ES_tradnl" b="1" u="sng" dirty="0" smtClean="0"/>
              <a:t>Cómo vino Jesús a nuestro mundo</a:t>
            </a:r>
            <a:r>
              <a:rPr lang="es-ES_tradnl" b="1" dirty="0" smtClean="0"/>
              <a:t>?</a:t>
            </a:r>
            <a:endParaRPr lang="en-US" dirty="0"/>
          </a:p>
        </p:txBody>
      </p:sp>
      <p:sp>
        <p:nvSpPr>
          <p:cNvPr id="3" name="Content Placeholder 2"/>
          <p:cNvSpPr>
            <a:spLocks noGrp="1"/>
          </p:cNvSpPr>
          <p:nvPr>
            <p:ph idx="1"/>
          </p:nvPr>
        </p:nvSpPr>
        <p:spPr>
          <a:xfrm>
            <a:off x="1981200" y="1793883"/>
            <a:ext cx="8229600" cy="4332280"/>
          </a:xfrm>
        </p:spPr>
        <p:txBody>
          <a:bodyPr>
            <a:noAutofit/>
          </a:bodyPr>
          <a:lstStyle/>
          <a:p>
            <a:r>
              <a:rPr lang="es-ES" sz="2800" dirty="0"/>
              <a:t>Jesús nació como un bebé humano de una virgen judía llamada María, una mujer joven del linaje de Abraham y David.  El nacimiento de Jesús fue predicho por el profeta Isaías quien vivió setecientos años antes de que Jesús </a:t>
            </a:r>
            <a:r>
              <a:rPr lang="es-ES" sz="2800" dirty="0" smtClean="0"/>
              <a:t>naciera.</a:t>
            </a:r>
          </a:p>
          <a:p>
            <a:r>
              <a:rPr lang="es-ES_tradnl" sz="2800" i="1" dirty="0"/>
              <a:t>“He aquí, una virgen concebirá y dará a luz un hijo, y llamarás su nombre Emanuel, que traducido es: Dios con nosotros.” Mateo 1:23</a:t>
            </a:r>
            <a:endParaRPr lang="es-ES_tradnl" sz="2800" dirty="0"/>
          </a:p>
        </p:txBody>
      </p:sp>
    </p:spTree>
    <p:extLst>
      <p:ext uri="{BB962C8B-B14F-4D97-AF65-F5344CB8AC3E}">
        <p14:creationId xmlns:p14="http://schemas.microsoft.com/office/powerpoint/2010/main" val="32159836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fontScale="90000"/>
          </a:bodyPr>
          <a:lstStyle/>
          <a:p>
            <a:pPr algn="ctr"/>
            <a:r>
              <a:rPr lang="es-ES_tradnl" b="1" dirty="0" smtClean="0"/>
              <a:t>¿</a:t>
            </a:r>
            <a:r>
              <a:rPr lang="es-ES_tradnl" b="1" u="sng" dirty="0" smtClean="0"/>
              <a:t>Cómo fue posible que María tuviera un hijo siendo virgen</a:t>
            </a:r>
            <a:r>
              <a:rPr lang="es-ES_tradnl" b="1" dirty="0" smtClean="0"/>
              <a:t>?</a:t>
            </a:r>
            <a:endParaRPr lang="en-US" dirty="0"/>
          </a:p>
        </p:txBody>
      </p:sp>
      <p:sp>
        <p:nvSpPr>
          <p:cNvPr id="3" name="Content Placeholder 2"/>
          <p:cNvSpPr>
            <a:spLocks noGrp="1"/>
          </p:cNvSpPr>
          <p:nvPr>
            <p:ph idx="1"/>
          </p:nvPr>
        </p:nvSpPr>
        <p:spPr>
          <a:xfrm>
            <a:off x="1349298" y="2184175"/>
            <a:ext cx="8861502" cy="4332280"/>
          </a:xfrm>
        </p:spPr>
        <p:txBody>
          <a:bodyPr>
            <a:noAutofit/>
          </a:bodyPr>
          <a:lstStyle/>
          <a:p>
            <a:r>
              <a:rPr lang="es-ES" sz="2800" dirty="0"/>
              <a:t>María concibió a su hijo a través del poder milagroso del Espíritu Santo.  Tanto María como su prometido José fueron totalmente sorprendidos por el mensaje del ángel quien les dijo lo que iba a pasar, pero en humildad y fe ellos aceptaron y creyeron lo que el ángel les había dicho</a:t>
            </a:r>
            <a:r>
              <a:rPr lang="es-ES" sz="2800" dirty="0" smtClean="0"/>
              <a:t>.</a:t>
            </a:r>
          </a:p>
        </p:txBody>
      </p:sp>
    </p:spTree>
    <p:extLst>
      <p:ext uri="{BB962C8B-B14F-4D97-AF65-F5344CB8AC3E}">
        <p14:creationId xmlns:p14="http://schemas.microsoft.com/office/powerpoint/2010/main" val="34149369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1237786" y="1860790"/>
            <a:ext cx="9307551" cy="4332280"/>
          </a:xfrm>
        </p:spPr>
        <p:txBody>
          <a:bodyPr>
            <a:noAutofit/>
          </a:bodyPr>
          <a:lstStyle/>
          <a:p>
            <a:r>
              <a:rPr lang="es-ES" sz="2800" i="1" dirty="0"/>
              <a:t>“Entonces María dijo al ángel: ¿Cómo será esto? pues no conozco varón. Respondiendo el ángel, le dijo: El Espíritu Santo vendrá sobre ti, y el poder del Altísimo te cubrirá con su sombra; por lo cual también el Santo Ser que nacerá, será llamado Hijo de Dios.” Lucas 1:34-35</a:t>
            </a:r>
            <a:endParaRPr lang="es-ES" sz="2800" dirty="0"/>
          </a:p>
          <a:p>
            <a:r>
              <a:rPr lang="es-ES" sz="2800" i="1" dirty="0"/>
              <a:t>“. . . un ángel del Señor le apareció [a José] en sueños y le dijo: José, hijo de David, no temas recibir a María tu mujer, porque lo que en ella es engendrado, del Espíritu Santo es.” Mateo 1:20</a:t>
            </a:r>
            <a:endParaRPr lang="es-ES" sz="2800" dirty="0"/>
          </a:p>
        </p:txBody>
      </p:sp>
    </p:spTree>
    <p:extLst>
      <p:ext uri="{BB962C8B-B14F-4D97-AF65-F5344CB8AC3E}">
        <p14:creationId xmlns:p14="http://schemas.microsoft.com/office/powerpoint/2010/main" val="26282091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a:bodyPr>
          <a:lstStyle/>
          <a:p>
            <a:pPr algn="ctr"/>
            <a:r>
              <a:rPr lang="es-ES_tradnl" b="1" dirty="0" smtClean="0"/>
              <a:t>¿</a:t>
            </a:r>
            <a:r>
              <a:rPr lang="es-ES_tradnl" b="1" u="sng" dirty="0" smtClean="0"/>
              <a:t>Dónde nació Jesús</a:t>
            </a:r>
            <a:r>
              <a:rPr lang="es-ES_tradnl" b="1" dirty="0" smtClean="0"/>
              <a:t>?</a:t>
            </a:r>
            <a:endParaRPr lang="en-US" dirty="0"/>
          </a:p>
        </p:txBody>
      </p:sp>
      <p:sp>
        <p:nvSpPr>
          <p:cNvPr id="3" name="Content Placeholder 2"/>
          <p:cNvSpPr>
            <a:spLocks noGrp="1"/>
          </p:cNvSpPr>
          <p:nvPr>
            <p:ph idx="1"/>
          </p:nvPr>
        </p:nvSpPr>
        <p:spPr>
          <a:xfrm>
            <a:off x="1981200" y="1793883"/>
            <a:ext cx="8229600" cy="4332280"/>
          </a:xfrm>
        </p:spPr>
        <p:txBody>
          <a:bodyPr>
            <a:noAutofit/>
          </a:bodyPr>
          <a:lstStyle/>
          <a:p>
            <a:r>
              <a:rPr lang="es-ES" sz="2800" dirty="0"/>
              <a:t>Jesús nació en un pueblo pequeño llamado Belén, unas pocas millas de Jerusalén, en la tierra de Israel.  Dado que no había lugar en la posada de Belén cuando José y María llegaron a la ciudad de su casa en Nazaret, Jesús nació en un establo de vacas.  El nacimiento de Jesús en Belén cumplió otra profecía del Antiguo Testamento hecho varios cientos de años antes por el profeta </a:t>
            </a:r>
            <a:r>
              <a:rPr lang="es-ES" sz="2800" dirty="0" smtClean="0"/>
              <a:t>Miqueas.</a:t>
            </a:r>
          </a:p>
        </p:txBody>
      </p:sp>
    </p:spTree>
    <p:extLst>
      <p:ext uri="{BB962C8B-B14F-4D97-AF65-F5344CB8AC3E}">
        <p14:creationId xmlns:p14="http://schemas.microsoft.com/office/powerpoint/2010/main" val="651002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1851102" y="1860790"/>
            <a:ext cx="8694235" cy="4332280"/>
          </a:xfrm>
        </p:spPr>
        <p:txBody>
          <a:bodyPr>
            <a:noAutofit/>
          </a:bodyPr>
          <a:lstStyle/>
          <a:p>
            <a:r>
              <a:rPr lang="es-ES_tradnl" sz="2800" i="1" dirty="0"/>
              <a:t>“Y José subió de Galilea, de la ciudad de Nazaret, a Judea, a la ciudad de David, que se llama Belén, por cuanto era de la casa y familia de David; para ser empadronado con María su mujer, desposada con él, la cual estaba encinta. Y aconteció que estando ellos allí, se cumplieron los días de su alumbramiento.” Lucas 2:4-6</a:t>
            </a:r>
            <a:endParaRPr lang="es-ES" sz="2800" dirty="0"/>
          </a:p>
        </p:txBody>
      </p:sp>
    </p:spTree>
    <p:extLst>
      <p:ext uri="{BB962C8B-B14F-4D97-AF65-F5344CB8AC3E}">
        <p14:creationId xmlns:p14="http://schemas.microsoft.com/office/powerpoint/2010/main" val="3056960363"/>
      </p:ext>
    </p:extLst>
  </p:cSld>
  <p:clrMapOvr>
    <a:masterClrMapping/>
  </p:clrMapOvr>
</p:sld>
</file>

<file path=ppt/theme/theme1.xml><?xml version="1.0" encoding="utf-8"?>
<a:theme xmlns:a="http://schemas.openxmlformats.org/drawingml/2006/main" name="Estela de condensación">
  <a:themeElements>
    <a:clrScheme name="Vapor Trail">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8F31A783-2159-4870-BC29-2BA7D038EA44}"/>
    </a:ext>
  </a:extLst>
</a:theme>
</file>

<file path=docProps/app.xml><?xml version="1.0" encoding="utf-8"?>
<Properties xmlns="http://schemas.openxmlformats.org/officeDocument/2006/extended-properties" xmlns:vt="http://schemas.openxmlformats.org/officeDocument/2006/docPropsVTypes">
  <Template>Estela de condensación</Template>
  <TotalTime>81</TotalTime>
  <Words>1113</Words>
  <Application>Microsoft Office PowerPoint</Application>
  <PresentationFormat>Panorámica</PresentationFormat>
  <Paragraphs>96</Paragraphs>
  <Slides>32</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32</vt:i4>
      </vt:variant>
    </vt:vector>
  </HeadingPairs>
  <TitlesOfParts>
    <vt:vector size="35" baseType="lpstr">
      <vt:lpstr>Arial</vt:lpstr>
      <vt:lpstr>Century Gothic</vt:lpstr>
      <vt:lpstr>Estela de condensación</vt:lpstr>
      <vt:lpstr>LECCIÓN 4   LO QUE LA BIBLIA ENSEÑA ACERCA DE JESUCRISTO</vt:lpstr>
      <vt:lpstr>Introducción </vt:lpstr>
      <vt:lpstr>Introducción </vt:lpstr>
      <vt:lpstr>¿Quién es Jesús?</vt:lpstr>
      <vt:lpstr>¿Cómo vino Jesús a nuestro mundo?</vt:lpstr>
      <vt:lpstr>¿Cómo fue posible que María tuviera un hijo siendo virgen?</vt:lpstr>
      <vt:lpstr>Referencias Bíblicas</vt:lpstr>
      <vt:lpstr>¿Dónde nació Jesús?</vt:lpstr>
      <vt:lpstr>Referencias Bíblicas</vt:lpstr>
      <vt:lpstr>¿por qué le fue dado el nombre “Jesús”?</vt:lpstr>
      <vt:lpstr>Referencias Bíblicas</vt:lpstr>
      <vt:lpstr>¿por qué se llama Jesús “cristo” o el “cristo”</vt:lpstr>
      <vt:lpstr>Referencias Bíblicas</vt:lpstr>
      <vt:lpstr>¿por qué se llama Jesús “cristo” o el “cristo”</vt:lpstr>
      <vt:lpstr>Referencias Bíblicas</vt:lpstr>
      <vt:lpstr>¿fue Jesús tan humano como nosotros lo somos?</vt:lpstr>
      <vt:lpstr>Referencias Bíblicas</vt:lpstr>
      <vt:lpstr>¿qué hizo Jesús mientras estaba en la tierra?</vt:lpstr>
      <vt:lpstr>Referencias Bíblicas</vt:lpstr>
      <vt:lpstr>¿Cómo respondió la gente a los milagros y enseñanzas de Jesús?</vt:lpstr>
      <vt:lpstr>Referencias Bíblicas</vt:lpstr>
      <vt:lpstr>¿Cómo respondieron los líderes religiosos a los milagros y enseñanzas de Jesús?</vt:lpstr>
      <vt:lpstr>Referencias Bíblicas</vt:lpstr>
      <vt:lpstr>¿descubrieron los judíos o el gobernador romano que Jesús fue digno de muerte ?</vt:lpstr>
      <vt:lpstr>Referencias Bíblicas</vt:lpstr>
      <vt:lpstr>¿Por qué por fin decidió Pilato ejecutar a Jesús aunque él sabía que Jesús fue inocente?</vt:lpstr>
      <vt:lpstr>Referencias Bíblicas</vt:lpstr>
      <vt:lpstr>¿Por qué por fin decidió Pilato ejecutar a Jesús aunque él sabía que Jesús fue inocente?</vt:lpstr>
      <vt:lpstr>Referencias Bíblicas</vt:lpstr>
      <vt:lpstr> ¿Qué pasó al cuerpo de Jesús después de que murió?</vt:lpstr>
      <vt:lpstr>Referencias Bíblicas</vt:lpstr>
      <vt:lpstr>  ¿Se quedó en el sepulcro el cuerpo de Jesús?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LECCIÓN 4   LO QUE LA BIBLIA ENSEÑA ACERCA DE JESUCRISTO</dc:title>
  <dc:creator>Lenovo</dc:creator>
  <cp:lastModifiedBy>Lenovo</cp:lastModifiedBy>
  <cp:revision>9</cp:revision>
  <dcterms:created xsi:type="dcterms:W3CDTF">2025-02-07T02:32:01Z</dcterms:created>
  <dcterms:modified xsi:type="dcterms:W3CDTF">2025-02-07T04:03:11Z</dcterms:modified>
</cp:coreProperties>
</file>