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Ex3.xml" ContentType="application/vnd.ms-office.chartex+xml"/>
  <Override PartName="/ppt/charts/style5.xml" ContentType="application/vnd.ms-office.chartstyle+xml"/>
  <Override PartName="/ppt/charts/colors5.xml" ContentType="application/vnd.ms-office.chartcolorstyle+xml"/>
  <Override PartName="/ppt/charts/chartEx4.xml" ContentType="application/vnd.ms-office.chartex+xml"/>
  <Override PartName="/ppt/charts/style6.xml" ContentType="application/vnd.ms-office.chartstyle+xml"/>
  <Override PartName="/ppt/charts/colors6.xml" ContentType="application/vnd.ms-office.chartcolorstyle+xml"/>
  <Override PartName="/ppt/charts/chart3.xml" ContentType="application/vnd.openxmlformats-officedocument.drawingml.chart+xml"/>
  <Override PartName="/ppt/charts/style7.xml" ContentType="application/vnd.ms-office.chartstyle+xml"/>
  <Override PartName="/ppt/charts/colors7.xml" ContentType="application/vnd.ms-office.chartcolorstyle+xml"/>
  <Override PartName="/ppt/charts/chart4.xml" ContentType="application/vnd.openxmlformats-officedocument.drawingml.chart+xml"/>
  <Override PartName="/ppt/charts/style8.xml" ContentType="application/vnd.ms-office.chartstyle+xml"/>
  <Override PartName="/ppt/charts/colors8.xml" ContentType="application/vnd.ms-office.chartcolorstyle+xml"/>
  <Override PartName="/ppt/charts/chart5.xml" ContentType="application/vnd.openxmlformats-officedocument.drawingml.chart+xml"/>
  <Override PartName="/ppt/charts/style9.xml" ContentType="application/vnd.ms-office.chartstyle+xml"/>
  <Override PartName="/ppt/charts/colors9.xml" ContentType="application/vnd.ms-office.chartcolorstyl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4"/>
  </p:notesMasterIdLst>
  <p:sldIdLst>
    <p:sldId id="256" r:id="rId2"/>
    <p:sldId id="261" r:id="rId3"/>
    <p:sldId id="265" r:id="rId4"/>
    <p:sldId id="264" r:id="rId5"/>
    <p:sldId id="270" r:id="rId6"/>
    <p:sldId id="274" r:id="rId7"/>
    <p:sldId id="311" r:id="rId8"/>
    <p:sldId id="262" r:id="rId9"/>
    <p:sldId id="340" r:id="rId10"/>
    <p:sldId id="350" r:id="rId11"/>
    <p:sldId id="368" r:id="rId12"/>
    <p:sldId id="382" r:id="rId13"/>
    <p:sldId id="401" r:id="rId14"/>
    <p:sldId id="489" r:id="rId15"/>
    <p:sldId id="275" r:id="rId16"/>
    <p:sldId id="288" r:id="rId17"/>
    <p:sldId id="490" r:id="rId18"/>
    <p:sldId id="258" r:id="rId19"/>
    <p:sldId id="388" r:id="rId20"/>
    <p:sldId id="335" r:id="rId21"/>
    <p:sldId id="357" r:id="rId22"/>
    <p:sldId id="396" r:id="rId23"/>
    <p:sldId id="336" r:id="rId24"/>
    <p:sldId id="491" r:id="rId25"/>
    <p:sldId id="492" r:id="rId26"/>
    <p:sldId id="355" r:id="rId27"/>
    <p:sldId id="373" r:id="rId28"/>
    <p:sldId id="383" r:id="rId29"/>
    <p:sldId id="347" r:id="rId30"/>
    <p:sldId id="369" r:id="rId31"/>
    <p:sldId id="351" r:id="rId32"/>
    <p:sldId id="395" r:id="rId33"/>
    <p:sldId id="337" r:id="rId34"/>
    <p:sldId id="405" r:id="rId35"/>
    <p:sldId id="412" r:id="rId36"/>
    <p:sldId id="493" r:id="rId37"/>
    <p:sldId id="494" r:id="rId38"/>
    <p:sldId id="495" r:id="rId39"/>
    <p:sldId id="348" r:id="rId40"/>
    <p:sldId id="458" r:id="rId41"/>
    <p:sldId id="496" r:id="rId42"/>
    <p:sldId id="481" r:id="rId43"/>
    <p:sldId id="497" r:id="rId44"/>
    <p:sldId id="498" r:id="rId45"/>
    <p:sldId id="499" r:id="rId46"/>
    <p:sldId id="500" r:id="rId47"/>
    <p:sldId id="501" r:id="rId48"/>
    <p:sldId id="502" r:id="rId49"/>
    <p:sldId id="504" r:id="rId50"/>
    <p:sldId id="503" r:id="rId51"/>
    <p:sldId id="505" r:id="rId52"/>
    <p:sldId id="506" r:id="rId53"/>
    <p:sldId id="507" r:id="rId54"/>
    <p:sldId id="508" r:id="rId55"/>
    <p:sldId id="509" r:id="rId56"/>
    <p:sldId id="510" r:id="rId57"/>
    <p:sldId id="511" r:id="rId58"/>
    <p:sldId id="512" r:id="rId59"/>
    <p:sldId id="513" r:id="rId60"/>
    <p:sldId id="514" r:id="rId61"/>
    <p:sldId id="515" r:id="rId62"/>
    <p:sldId id="516" r:id="rId63"/>
    <p:sldId id="517" r:id="rId64"/>
    <p:sldId id="518" r:id="rId65"/>
    <p:sldId id="519" r:id="rId66"/>
    <p:sldId id="520" r:id="rId67"/>
    <p:sldId id="521" r:id="rId68"/>
    <p:sldId id="522" r:id="rId69"/>
    <p:sldId id="523" r:id="rId70"/>
    <p:sldId id="524" r:id="rId71"/>
    <p:sldId id="525" r:id="rId72"/>
    <p:sldId id="526"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0"/>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7.xml"/><Relationship Id="rId1" Type="http://schemas.microsoft.com/office/2011/relationships/chartStyle" Target="style7.xml"/></Relationships>
</file>

<file path=ppt/charts/_rels/chart4.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8.xml"/><Relationship Id="rId1" Type="http://schemas.microsoft.com/office/2011/relationships/chartStyle" Target="style8.xml"/></Relationships>
</file>

<file path=ppt/charts/_rels/chart5.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9.xml"/><Relationship Id="rId1" Type="http://schemas.microsoft.com/office/2011/relationships/chartStyle" Target="style9.xml"/></Relationships>
</file>

<file path=ppt/charts/_rels/chart6.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12.xml"/><Relationship Id="rId1" Type="http://schemas.microsoft.com/office/2011/relationships/chartStyle" Target="style12.xml"/></Relationships>
</file>

<file path=ppt/charts/_rels/chart9.xml.rels><?xml version="1.0" encoding="UTF-8" standalone="yes"?>
<Relationships xmlns="http://schemas.openxmlformats.org/package/2006/relationships"><Relationship Id="rId3" Type="http://schemas.openxmlformats.org/officeDocument/2006/relationships/oleObject" Target="file:////Users/aric/My%20Drive/Consulting/Christian%20Leadership%20Institute/Excel%20Files/daily_bike_data.xlsx" TargetMode="External"/><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ariclabarr/My%20Drive/Consulting/Christian%20Leadership%20Institute/Excel%20Files/daily_bike_data.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ariclabarr/My%20Drive/Consulting/Christian%20Leadership%20Institute/Excel%20Files/daily_bike_data.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Users/ariclabarr/My%20Drive/Consulting/Christian%20Leadership%20Institute/Excel%20Files/daily_bike_data.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riclabarr/My%20Drive/Consulting/Christian%20Leadership%20Institute/Excel%20Files/daily_bike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sz="1600" dirty="0"/>
              <a:t>Projected Digital Data Produced </a:t>
            </a:r>
          </a:p>
          <a:p>
            <a:pPr>
              <a:defRPr/>
            </a:pPr>
            <a:r>
              <a:rPr lang="en-US" sz="1600" dirty="0"/>
              <a:t>Worldwide*</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Zettabytes</c:v>
                </c:pt>
              </c:strCache>
            </c:strRef>
          </c:tx>
          <c:spPr>
            <a:pattFill prst="ltUpDiag">
              <a:fgClr>
                <a:schemeClr val="accent1"/>
              </a:fgClr>
              <a:bgClr>
                <a:schemeClr val="lt1"/>
              </a:bgClr>
            </a:pattFill>
            <a:ln>
              <a:noFill/>
            </a:ln>
            <a:effectLst/>
          </c:spPr>
          <c:invertIfNegative val="0"/>
          <c:dLbls>
            <c:spPr>
              <a:solidFill>
                <a:schemeClr val="accent1">
                  <a:alpha val="7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Sheet1!$A$2:$A$4</c:f>
              <c:numCache>
                <c:formatCode>General</c:formatCode>
                <c:ptCount val="3"/>
                <c:pt idx="0">
                  <c:v>2012</c:v>
                </c:pt>
                <c:pt idx="1">
                  <c:v>2020</c:v>
                </c:pt>
                <c:pt idx="2">
                  <c:v>2025</c:v>
                </c:pt>
              </c:numCache>
            </c:numRef>
          </c:cat>
          <c:val>
            <c:numRef>
              <c:f>Sheet1!$B$2:$B$4</c:f>
              <c:numCache>
                <c:formatCode>General</c:formatCode>
                <c:ptCount val="3"/>
                <c:pt idx="0">
                  <c:v>2.8</c:v>
                </c:pt>
                <c:pt idx="1">
                  <c:v>44</c:v>
                </c:pt>
                <c:pt idx="2">
                  <c:v>163</c:v>
                </c:pt>
              </c:numCache>
            </c:numRef>
          </c:val>
          <c:extLst>
            <c:ext xmlns:c16="http://schemas.microsoft.com/office/drawing/2014/chart" uri="{C3380CC4-5D6E-409C-BE32-E72D297353CC}">
              <c16:uniqueId val="{00000000-ECFE-EA40-87BA-5D557B3F0BA1}"/>
            </c:ext>
          </c:extLst>
        </c:ser>
        <c:dLbls>
          <c:showLegendKey val="0"/>
          <c:showVal val="0"/>
          <c:showCatName val="0"/>
          <c:showSerName val="0"/>
          <c:showPercent val="0"/>
          <c:showBubbleSize val="0"/>
        </c:dLbls>
        <c:gapWidth val="269"/>
        <c:overlap val="-20"/>
        <c:axId val="844629152"/>
        <c:axId val="844629808"/>
      </c:barChart>
      <c:catAx>
        <c:axId val="844629152"/>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0" i="0" u="none" strike="noStrike" kern="1200" cap="all" spc="150" normalizeH="0" baseline="0">
                <a:solidFill>
                  <a:schemeClr val="lt1"/>
                </a:solidFill>
                <a:latin typeface="+mn-lt"/>
                <a:ea typeface="+mn-ea"/>
                <a:cs typeface="+mn-cs"/>
              </a:defRPr>
            </a:pPr>
            <a:endParaRPr lang="en-US"/>
          </a:p>
        </c:txPr>
        <c:crossAx val="844629808"/>
        <c:crosses val="autoZero"/>
        <c:auto val="1"/>
        <c:lblAlgn val="ctr"/>
        <c:lblOffset val="100"/>
        <c:noMultiLvlLbl val="0"/>
      </c:catAx>
      <c:valAx>
        <c:axId val="844629808"/>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en-US"/>
                  <a:t>Zettabyte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84462915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Sheet1!$F$1</c:f>
              <c:strCache>
                <c:ptCount val="1"/>
                <c:pt idx="0">
                  <c:v>Proportion of Heads</c:v>
                </c:pt>
              </c:strCache>
            </c:strRef>
          </c:tx>
          <c:spPr>
            <a:ln w="19050" cap="rnd">
              <a:solidFill>
                <a:schemeClr val="accent1"/>
              </a:solidFill>
              <a:round/>
            </a:ln>
            <a:effectLst/>
          </c:spPr>
          <c:marker>
            <c:symbol val="none"/>
          </c:marker>
          <c:xVal>
            <c:numRef>
              <c:f>Sheet1!$A$2:$A$501</c:f>
              <c:numCache>
                <c:formatCode>General</c:formatCode>
                <c:ptCount val="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Sheet1!$F$2:$F$501</c:f>
              <c:numCache>
                <c:formatCode>General</c:formatCode>
                <c:ptCount val="500"/>
                <c:pt idx="0">
                  <c:v>0</c:v>
                </c:pt>
                <c:pt idx="1">
                  <c:v>0.5</c:v>
                </c:pt>
                <c:pt idx="2">
                  <c:v>0.33333333333333331</c:v>
                </c:pt>
                <c:pt idx="3">
                  <c:v>0.5</c:v>
                </c:pt>
                <c:pt idx="4">
                  <c:v>0.6</c:v>
                </c:pt>
                <c:pt idx="5">
                  <c:v>0.66666666666666663</c:v>
                </c:pt>
                <c:pt idx="6">
                  <c:v>0.7142857142857143</c:v>
                </c:pt>
                <c:pt idx="7">
                  <c:v>0.75</c:v>
                </c:pt>
                <c:pt idx="8">
                  <c:v>0.66666666666666663</c:v>
                </c:pt>
                <c:pt idx="9">
                  <c:v>0.6</c:v>
                </c:pt>
                <c:pt idx="10">
                  <c:v>0.54545454545454541</c:v>
                </c:pt>
                <c:pt idx="11">
                  <c:v>0.58333333333333337</c:v>
                </c:pt>
                <c:pt idx="12">
                  <c:v>0.53846153846153844</c:v>
                </c:pt>
                <c:pt idx="13">
                  <c:v>0.5714285714285714</c:v>
                </c:pt>
                <c:pt idx="14">
                  <c:v>0.6</c:v>
                </c:pt>
                <c:pt idx="15">
                  <c:v>0.5625</c:v>
                </c:pt>
                <c:pt idx="16">
                  <c:v>0.58823529411764708</c:v>
                </c:pt>
                <c:pt idx="17">
                  <c:v>0.55555555555555558</c:v>
                </c:pt>
                <c:pt idx="18">
                  <c:v>0.52631578947368418</c:v>
                </c:pt>
                <c:pt idx="19">
                  <c:v>0.55000000000000004</c:v>
                </c:pt>
                <c:pt idx="20">
                  <c:v>0.5714285714285714</c:v>
                </c:pt>
                <c:pt idx="21">
                  <c:v>0.59090909090909094</c:v>
                </c:pt>
                <c:pt idx="22">
                  <c:v>0.56521739130434778</c:v>
                </c:pt>
                <c:pt idx="23">
                  <c:v>0.54166666666666663</c:v>
                </c:pt>
                <c:pt idx="24">
                  <c:v>0.52</c:v>
                </c:pt>
                <c:pt idx="25">
                  <c:v>0.53846153846153844</c:v>
                </c:pt>
                <c:pt idx="26">
                  <c:v>0.51851851851851849</c:v>
                </c:pt>
                <c:pt idx="27">
                  <c:v>0.5357142857142857</c:v>
                </c:pt>
                <c:pt idx="28">
                  <c:v>0.55172413793103448</c:v>
                </c:pt>
                <c:pt idx="29">
                  <c:v>0.56666666666666665</c:v>
                </c:pt>
                <c:pt idx="30">
                  <c:v>0.54838709677419351</c:v>
                </c:pt>
                <c:pt idx="31">
                  <c:v>0.53125</c:v>
                </c:pt>
                <c:pt idx="32">
                  <c:v>0.51515151515151514</c:v>
                </c:pt>
                <c:pt idx="33">
                  <c:v>0.5</c:v>
                </c:pt>
                <c:pt idx="34">
                  <c:v>0.48571428571428571</c:v>
                </c:pt>
                <c:pt idx="35">
                  <c:v>0.47222222222222221</c:v>
                </c:pt>
                <c:pt idx="36">
                  <c:v>0.48648648648648651</c:v>
                </c:pt>
                <c:pt idx="37">
                  <c:v>0.47368421052631576</c:v>
                </c:pt>
                <c:pt idx="38">
                  <c:v>0.46153846153846156</c:v>
                </c:pt>
                <c:pt idx="39">
                  <c:v>0.45</c:v>
                </c:pt>
                <c:pt idx="40">
                  <c:v>0.46341463414634149</c:v>
                </c:pt>
                <c:pt idx="41">
                  <c:v>0.47619047619047616</c:v>
                </c:pt>
                <c:pt idx="42">
                  <c:v>0.46511627906976744</c:v>
                </c:pt>
                <c:pt idx="43">
                  <c:v>0.45454545454545453</c:v>
                </c:pt>
                <c:pt idx="44">
                  <c:v>0.46666666666666667</c:v>
                </c:pt>
                <c:pt idx="45">
                  <c:v>0.47826086956521741</c:v>
                </c:pt>
                <c:pt idx="46">
                  <c:v>0.46808510638297873</c:v>
                </c:pt>
                <c:pt idx="47">
                  <c:v>0.45833333333333331</c:v>
                </c:pt>
                <c:pt idx="48">
                  <c:v>0.44897959183673469</c:v>
                </c:pt>
                <c:pt idx="49">
                  <c:v>0.46</c:v>
                </c:pt>
                <c:pt idx="50">
                  <c:v>0.47058823529411764</c:v>
                </c:pt>
                <c:pt idx="51">
                  <c:v>0.46153846153846156</c:v>
                </c:pt>
                <c:pt idx="52">
                  <c:v>0.47169811320754718</c:v>
                </c:pt>
                <c:pt idx="53">
                  <c:v>0.46296296296296297</c:v>
                </c:pt>
                <c:pt idx="54">
                  <c:v>0.45454545454545453</c:v>
                </c:pt>
                <c:pt idx="55">
                  <c:v>0.4642857142857143</c:v>
                </c:pt>
                <c:pt idx="56">
                  <c:v>0.45614035087719296</c:v>
                </c:pt>
                <c:pt idx="57">
                  <c:v>0.46551724137931033</c:v>
                </c:pt>
                <c:pt idx="58">
                  <c:v>0.47457627118644069</c:v>
                </c:pt>
                <c:pt idx="59">
                  <c:v>0.46666666666666667</c:v>
                </c:pt>
                <c:pt idx="60">
                  <c:v>0.47540983606557374</c:v>
                </c:pt>
                <c:pt idx="61">
                  <c:v>0.4838709677419355</c:v>
                </c:pt>
                <c:pt idx="62">
                  <c:v>0.47619047619047616</c:v>
                </c:pt>
                <c:pt idx="63">
                  <c:v>0.484375</c:v>
                </c:pt>
                <c:pt idx="64">
                  <c:v>0.49230769230769234</c:v>
                </c:pt>
                <c:pt idx="65">
                  <c:v>0.48484848484848486</c:v>
                </c:pt>
                <c:pt idx="66">
                  <c:v>0.47761194029850745</c:v>
                </c:pt>
                <c:pt idx="67">
                  <c:v>0.47058823529411764</c:v>
                </c:pt>
                <c:pt idx="68">
                  <c:v>0.47826086956521741</c:v>
                </c:pt>
                <c:pt idx="69">
                  <c:v>0.48571428571428571</c:v>
                </c:pt>
                <c:pt idx="70">
                  <c:v>0.47887323943661969</c:v>
                </c:pt>
                <c:pt idx="71">
                  <c:v>0.4861111111111111</c:v>
                </c:pt>
                <c:pt idx="72">
                  <c:v>0.47945205479452052</c:v>
                </c:pt>
                <c:pt idx="73">
                  <c:v>0.48648648648648651</c:v>
                </c:pt>
                <c:pt idx="74">
                  <c:v>0.48</c:v>
                </c:pt>
                <c:pt idx="75">
                  <c:v>0.48684210526315791</c:v>
                </c:pt>
                <c:pt idx="76">
                  <c:v>0.4935064935064935</c:v>
                </c:pt>
                <c:pt idx="77">
                  <c:v>0.5</c:v>
                </c:pt>
                <c:pt idx="78">
                  <c:v>0.50632911392405067</c:v>
                </c:pt>
                <c:pt idx="79">
                  <c:v>0.51249999999999996</c:v>
                </c:pt>
                <c:pt idx="80">
                  <c:v>0.50617283950617287</c:v>
                </c:pt>
                <c:pt idx="81">
                  <c:v>0.5</c:v>
                </c:pt>
                <c:pt idx="82">
                  <c:v>0.50602409638554213</c:v>
                </c:pt>
                <c:pt idx="83">
                  <c:v>0.5</c:v>
                </c:pt>
                <c:pt idx="84">
                  <c:v>0.49411764705882355</c:v>
                </c:pt>
                <c:pt idx="85">
                  <c:v>0.5</c:v>
                </c:pt>
                <c:pt idx="86">
                  <c:v>0.4942528735632184</c:v>
                </c:pt>
                <c:pt idx="87">
                  <c:v>0.48863636363636365</c:v>
                </c:pt>
                <c:pt idx="88">
                  <c:v>0.48314606741573035</c:v>
                </c:pt>
                <c:pt idx="89">
                  <c:v>0.4777777777777778</c:v>
                </c:pt>
                <c:pt idx="90">
                  <c:v>0.48351648351648352</c:v>
                </c:pt>
                <c:pt idx="91">
                  <c:v>0.4891304347826087</c:v>
                </c:pt>
                <c:pt idx="92">
                  <c:v>0.4946236559139785</c:v>
                </c:pt>
                <c:pt idx="93">
                  <c:v>0.5</c:v>
                </c:pt>
                <c:pt idx="94">
                  <c:v>0.50526315789473686</c:v>
                </c:pt>
                <c:pt idx="95">
                  <c:v>0.51041666666666663</c:v>
                </c:pt>
                <c:pt idx="96">
                  <c:v>0.51546391752577314</c:v>
                </c:pt>
                <c:pt idx="97">
                  <c:v>0.51020408163265307</c:v>
                </c:pt>
                <c:pt idx="98">
                  <c:v>0.51515151515151514</c:v>
                </c:pt>
                <c:pt idx="99">
                  <c:v>0.52</c:v>
                </c:pt>
                <c:pt idx="100">
                  <c:v>0.51485148514851486</c:v>
                </c:pt>
                <c:pt idx="101">
                  <c:v>0.51960784313725494</c:v>
                </c:pt>
                <c:pt idx="102">
                  <c:v>0.5145631067961165</c:v>
                </c:pt>
                <c:pt idx="103">
                  <c:v>0.50961538461538458</c:v>
                </c:pt>
                <c:pt idx="104">
                  <c:v>0.51428571428571423</c:v>
                </c:pt>
                <c:pt idx="105">
                  <c:v>0.50943396226415094</c:v>
                </c:pt>
                <c:pt idx="106">
                  <c:v>0.50467289719626163</c:v>
                </c:pt>
                <c:pt idx="107">
                  <c:v>0.5</c:v>
                </c:pt>
                <c:pt idx="108">
                  <c:v>0.50458715596330272</c:v>
                </c:pt>
                <c:pt idx="109">
                  <c:v>0.50909090909090904</c:v>
                </c:pt>
                <c:pt idx="110">
                  <c:v>0.50450450450450446</c:v>
                </c:pt>
                <c:pt idx="111">
                  <c:v>0.5</c:v>
                </c:pt>
                <c:pt idx="112">
                  <c:v>0.49557522123893805</c:v>
                </c:pt>
                <c:pt idx="113">
                  <c:v>0.5</c:v>
                </c:pt>
                <c:pt idx="114">
                  <c:v>0.4956521739130435</c:v>
                </c:pt>
                <c:pt idx="115">
                  <c:v>0.5</c:v>
                </c:pt>
                <c:pt idx="116">
                  <c:v>0.49572649572649574</c:v>
                </c:pt>
                <c:pt idx="117">
                  <c:v>0.5</c:v>
                </c:pt>
                <c:pt idx="118">
                  <c:v>0.49579831932773111</c:v>
                </c:pt>
                <c:pt idx="119">
                  <c:v>0.5</c:v>
                </c:pt>
                <c:pt idx="120">
                  <c:v>0.49586776859504134</c:v>
                </c:pt>
                <c:pt idx="121">
                  <c:v>0.49180327868852458</c:v>
                </c:pt>
                <c:pt idx="122">
                  <c:v>0.49593495934959347</c:v>
                </c:pt>
                <c:pt idx="123">
                  <c:v>0.5</c:v>
                </c:pt>
                <c:pt idx="124">
                  <c:v>0.496</c:v>
                </c:pt>
                <c:pt idx="125">
                  <c:v>0.49206349206349204</c:v>
                </c:pt>
                <c:pt idx="126">
                  <c:v>0.49606299212598426</c:v>
                </c:pt>
                <c:pt idx="127">
                  <c:v>0.4921875</c:v>
                </c:pt>
                <c:pt idx="128">
                  <c:v>0.49612403100775193</c:v>
                </c:pt>
                <c:pt idx="129">
                  <c:v>0.49230769230769234</c:v>
                </c:pt>
                <c:pt idx="130">
                  <c:v>0.49618320610687022</c:v>
                </c:pt>
                <c:pt idx="131">
                  <c:v>0.49242424242424243</c:v>
                </c:pt>
                <c:pt idx="132">
                  <c:v>0.49624060150375937</c:v>
                </c:pt>
                <c:pt idx="133">
                  <c:v>0.4925373134328358</c:v>
                </c:pt>
                <c:pt idx="134">
                  <c:v>0.48888888888888887</c:v>
                </c:pt>
                <c:pt idx="135">
                  <c:v>0.49264705882352944</c:v>
                </c:pt>
                <c:pt idx="136">
                  <c:v>0.48905109489051096</c:v>
                </c:pt>
                <c:pt idx="137">
                  <c:v>0.49275362318840582</c:v>
                </c:pt>
                <c:pt idx="138">
                  <c:v>0.49640287769784175</c:v>
                </c:pt>
                <c:pt idx="139">
                  <c:v>0.49285714285714288</c:v>
                </c:pt>
                <c:pt idx="140">
                  <c:v>0.48936170212765956</c:v>
                </c:pt>
                <c:pt idx="141">
                  <c:v>0.49295774647887325</c:v>
                </c:pt>
                <c:pt idx="142">
                  <c:v>0.48951048951048953</c:v>
                </c:pt>
                <c:pt idx="143">
                  <c:v>0.4861111111111111</c:v>
                </c:pt>
                <c:pt idx="144">
                  <c:v>0.48275862068965519</c:v>
                </c:pt>
                <c:pt idx="145">
                  <c:v>0.4863013698630137</c:v>
                </c:pt>
                <c:pt idx="146">
                  <c:v>0.48979591836734693</c:v>
                </c:pt>
                <c:pt idx="147">
                  <c:v>0.48648648648648651</c:v>
                </c:pt>
                <c:pt idx="148">
                  <c:v>0.48993288590604028</c:v>
                </c:pt>
                <c:pt idx="149">
                  <c:v>0.48666666666666669</c:v>
                </c:pt>
                <c:pt idx="150">
                  <c:v>0.49006622516556292</c:v>
                </c:pt>
                <c:pt idx="151">
                  <c:v>0.48684210526315791</c:v>
                </c:pt>
                <c:pt idx="152">
                  <c:v>0.48366013071895425</c:v>
                </c:pt>
                <c:pt idx="153">
                  <c:v>0.48051948051948051</c:v>
                </c:pt>
                <c:pt idx="154">
                  <c:v>0.4838709677419355</c:v>
                </c:pt>
                <c:pt idx="155">
                  <c:v>0.48717948717948717</c:v>
                </c:pt>
                <c:pt idx="156">
                  <c:v>0.49044585987261147</c:v>
                </c:pt>
                <c:pt idx="157">
                  <c:v>0.48734177215189872</c:v>
                </c:pt>
                <c:pt idx="158">
                  <c:v>0.49056603773584906</c:v>
                </c:pt>
                <c:pt idx="159">
                  <c:v>0.48749999999999999</c:v>
                </c:pt>
                <c:pt idx="160">
                  <c:v>0.48447204968944102</c:v>
                </c:pt>
                <c:pt idx="161">
                  <c:v>0.48148148148148145</c:v>
                </c:pt>
                <c:pt idx="162">
                  <c:v>0.4785276073619632</c:v>
                </c:pt>
                <c:pt idx="163">
                  <c:v>0.48170731707317072</c:v>
                </c:pt>
                <c:pt idx="164">
                  <c:v>0.48484848484848486</c:v>
                </c:pt>
                <c:pt idx="165">
                  <c:v>0.48795180722891568</c:v>
                </c:pt>
                <c:pt idx="166">
                  <c:v>0.48502994011976047</c:v>
                </c:pt>
                <c:pt idx="167">
                  <c:v>0.48809523809523808</c:v>
                </c:pt>
                <c:pt idx="168">
                  <c:v>0.48520710059171596</c:v>
                </c:pt>
                <c:pt idx="169">
                  <c:v>0.4823529411764706</c:v>
                </c:pt>
                <c:pt idx="170">
                  <c:v>0.4853801169590643</c:v>
                </c:pt>
                <c:pt idx="171">
                  <c:v>0.48255813953488375</c:v>
                </c:pt>
                <c:pt idx="172">
                  <c:v>0.48554913294797686</c:v>
                </c:pt>
                <c:pt idx="173">
                  <c:v>0.48275862068965519</c:v>
                </c:pt>
                <c:pt idx="174">
                  <c:v>0.48571428571428571</c:v>
                </c:pt>
                <c:pt idx="175">
                  <c:v>0.48863636363636365</c:v>
                </c:pt>
                <c:pt idx="176">
                  <c:v>0.49152542372881358</c:v>
                </c:pt>
                <c:pt idx="177">
                  <c:v>0.4887640449438202</c:v>
                </c:pt>
                <c:pt idx="178">
                  <c:v>0.49162011173184356</c:v>
                </c:pt>
                <c:pt idx="179">
                  <c:v>0.48888888888888887</c:v>
                </c:pt>
                <c:pt idx="180">
                  <c:v>0.49171270718232046</c:v>
                </c:pt>
                <c:pt idx="181">
                  <c:v>0.49450549450549453</c:v>
                </c:pt>
                <c:pt idx="182">
                  <c:v>0.49180327868852458</c:v>
                </c:pt>
                <c:pt idx="183">
                  <c:v>0.4891304347826087</c:v>
                </c:pt>
                <c:pt idx="184">
                  <c:v>0.48648648648648651</c:v>
                </c:pt>
                <c:pt idx="185">
                  <c:v>0.4838709677419355</c:v>
                </c:pt>
                <c:pt idx="186">
                  <c:v>0.48128342245989303</c:v>
                </c:pt>
                <c:pt idx="187">
                  <c:v>0.48404255319148937</c:v>
                </c:pt>
                <c:pt idx="188">
                  <c:v>0.48148148148148145</c:v>
                </c:pt>
                <c:pt idx="189">
                  <c:v>0.47894736842105262</c:v>
                </c:pt>
                <c:pt idx="190">
                  <c:v>0.47643979057591623</c:v>
                </c:pt>
                <c:pt idx="191">
                  <c:v>0.47916666666666669</c:v>
                </c:pt>
                <c:pt idx="192">
                  <c:v>0.47668393782383417</c:v>
                </c:pt>
                <c:pt idx="193">
                  <c:v>0.47422680412371132</c:v>
                </c:pt>
                <c:pt idx="194">
                  <c:v>0.47692307692307695</c:v>
                </c:pt>
                <c:pt idx="195">
                  <c:v>0.47448979591836737</c:v>
                </c:pt>
                <c:pt idx="196">
                  <c:v>0.4720812182741117</c:v>
                </c:pt>
                <c:pt idx="197">
                  <c:v>0.47474747474747475</c:v>
                </c:pt>
                <c:pt idx="198">
                  <c:v>0.47236180904522612</c:v>
                </c:pt>
                <c:pt idx="199">
                  <c:v>0.47499999999999998</c:v>
                </c:pt>
                <c:pt idx="200">
                  <c:v>0.47761194029850745</c:v>
                </c:pt>
                <c:pt idx="201">
                  <c:v>0.47524752475247523</c:v>
                </c:pt>
                <c:pt idx="202">
                  <c:v>0.47783251231527096</c:v>
                </c:pt>
                <c:pt idx="203">
                  <c:v>0.47549019607843135</c:v>
                </c:pt>
                <c:pt idx="204">
                  <c:v>0.47317073170731705</c:v>
                </c:pt>
                <c:pt idx="205">
                  <c:v>0.47572815533980584</c:v>
                </c:pt>
                <c:pt idx="206">
                  <c:v>0.47826086956521741</c:v>
                </c:pt>
                <c:pt idx="207">
                  <c:v>0.48076923076923078</c:v>
                </c:pt>
                <c:pt idx="208">
                  <c:v>0.48325358851674644</c:v>
                </c:pt>
                <c:pt idx="209">
                  <c:v>0.48571428571428571</c:v>
                </c:pt>
                <c:pt idx="210">
                  <c:v>0.48341232227488151</c:v>
                </c:pt>
                <c:pt idx="211">
                  <c:v>0.48584905660377359</c:v>
                </c:pt>
                <c:pt idx="212">
                  <c:v>0.48826291079812206</c:v>
                </c:pt>
                <c:pt idx="213">
                  <c:v>0.48598130841121495</c:v>
                </c:pt>
                <c:pt idx="214">
                  <c:v>0.48837209302325579</c:v>
                </c:pt>
                <c:pt idx="215">
                  <c:v>0.49074074074074076</c:v>
                </c:pt>
                <c:pt idx="216">
                  <c:v>0.49308755760368661</c:v>
                </c:pt>
                <c:pt idx="217">
                  <c:v>0.49541284403669728</c:v>
                </c:pt>
                <c:pt idx="218">
                  <c:v>0.49315068493150682</c:v>
                </c:pt>
                <c:pt idx="219">
                  <c:v>0.49545454545454548</c:v>
                </c:pt>
                <c:pt idx="220">
                  <c:v>0.49773755656108598</c:v>
                </c:pt>
                <c:pt idx="221">
                  <c:v>0.49549549549549549</c:v>
                </c:pt>
                <c:pt idx="222">
                  <c:v>0.49327354260089684</c:v>
                </c:pt>
                <c:pt idx="223">
                  <c:v>0.4955357142857143</c:v>
                </c:pt>
                <c:pt idx="224">
                  <c:v>0.49777777777777776</c:v>
                </c:pt>
                <c:pt idx="225">
                  <c:v>0.5</c:v>
                </c:pt>
                <c:pt idx="226">
                  <c:v>0.50220264317180618</c:v>
                </c:pt>
                <c:pt idx="227">
                  <c:v>0.50438596491228072</c:v>
                </c:pt>
                <c:pt idx="228">
                  <c:v>0.50218340611353707</c:v>
                </c:pt>
                <c:pt idx="229">
                  <c:v>0.5</c:v>
                </c:pt>
                <c:pt idx="230">
                  <c:v>0.49783549783549785</c:v>
                </c:pt>
                <c:pt idx="231">
                  <c:v>0.49568965517241381</c:v>
                </c:pt>
                <c:pt idx="232">
                  <c:v>0.4978540772532189</c:v>
                </c:pt>
                <c:pt idx="233">
                  <c:v>0.5</c:v>
                </c:pt>
                <c:pt idx="234">
                  <c:v>0.50212765957446803</c:v>
                </c:pt>
                <c:pt idx="235">
                  <c:v>0.50423728813559321</c:v>
                </c:pt>
                <c:pt idx="236">
                  <c:v>0.50632911392405067</c:v>
                </c:pt>
                <c:pt idx="237">
                  <c:v>0.50420168067226889</c:v>
                </c:pt>
                <c:pt idx="238">
                  <c:v>0.50627615062761511</c:v>
                </c:pt>
                <c:pt idx="239">
                  <c:v>0.5083333333333333</c:v>
                </c:pt>
                <c:pt idx="240">
                  <c:v>0.51037344398340245</c:v>
                </c:pt>
                <c:pt idx="241">
                  <c:v>0.51239669421487599</c:v>
                </c:pt>
                <c:pt idx="242">
                  <c:v>0.51028806584362141</c:v>
                </c:pt>
                <c:pt idx="243">
                  <c:v>0.51229508196721307</c:v>
                </c:pt>
                <c:pt idx="244">
                  <c:v>0.51020408163265307</c:v>
                </c:pt>
                <c:pt idx="245">
                  <c:v>0.51219512195121952</c:v>
                </c:pt>
                <c:pt idx="246">
                  <c:v>0.51012145748987858</c:v>
                </c:pt>
                <c:pt idx="247">
                  <c:v>0.51209677419354838</c:v>
                </c:pt>
                <c:pt idx="248">
                  <c:v>0.51405622489959835</c:v>
                </c:pt>
                <c:pt idx="249">
                  <c:v>0.51200000000000001</c:v>
                </c:pt>
                <c:pt idx="250">
                  <c:v>0.50996015936254979</c:v>
                </c:pt>
                <c:pt idx="251">
                  <c:v>0.51190476190476186</c:v>
                </c:pt>
                <c:pt idx="252">
                  <c:v>0.50988142292490124</c:v>
                </c:pt>
                <c:pt idx="253">
                  <c:v>0.51181102362204722</c:v>
                </c:pt>
                <c:pt idx="254">
                  <c:v>0.50980392156862742</c:v>
                </c:pt>
                <c:pt idx="255">
                  <c:v>0.51171875</c:v>
                </c:pt>
                <c:pt idx="256">
                  <c:v>0.51361867704280151</c:v>
                </c:pt>
                <c:pt idx="257">
                  <c:v>0.51162790697674421</c:v>
                </c:pt>
                <c:pt idx="258">
                  <c:v>0.51351351351351349</c:v>
                </c:pt>
                <c:pt idx="259">
                  <c:v>0.51538461538461533</c:v>
                </c:pt>
                <c:pt idx="260">
                  <c:v>0.51724137931034486</c:v>
                </c:pt>
                <c:pt idx="261">
                  <c:v>0.51526717557251911</c:v>
                </c:pt>
                <c:pt idx="262">
                  <c:v>0.5171102661596958</c:v>
                </c:pt>
                <c:pt idx="263">
                  <c:v>0.51515151515151514</c:v>
                </c:pt>
                <c:pt idx="264">
                  <c:v>0.51320754716981132</c:v>
                </c:pt>
                <c:pt idx="265">
                  <c:v>0.51127819548872178</c:v>
                </c:pt>
                <c:pt idx="266">
                  <c:v>0.51310861423220977</c:v>
                </c:pt>
                <c:pt idx="267">
                  <c:v>0.5149253731343284</c:v>
                </c:pt>
                <c:pt idx="268">
                  <c:v>0.51672862453531598</c:v>
                </c:pt>
                <c:pt idx="269">
                  <c:v>0.51851851851851849</c:v>
                </c:pt>
                <c:pt idx="270">
                  <c:v>0.51660516605166051</c:v>
                </c:pt>
                <c:pt idx="271">
                  <c:v>0.51838235294117652</c:v>
                </c:pt>
                <c:pt idx="272">
                  <c:v>0.52014652014652019</c:v>
                </c:pt>
                <c:pt idx="273">
                  <c:v>0.51824817518248179</c:v>
                </c:pt>
                <c:pt idx="274">
                  <c:v>0.51636363636363636</c:v>
                </c:pt>
                <c:pt idx="275">
                  <c:v>0.51811594202898548</c:v>
                </c:pt>
                <c:pt idx="276">
                  <c:v>0.51624548736462095</c:v>
                </c:pt>
                <c:pt idx="277">
                  <c:v>0.51438848920863312</c:v>
                </c:pt>
                <c:pt idx="278">
                  <c:v>0.5161290322580645</c:v>
                </c:pt>
                <c:pt idx="279">
                  <c:v>0.51428571428571423</c:v>
                </c:pt>
                <c:pt idx="280">
                  <c:v>0.51245551601423489</c:v>
                </c:pt>
                <c:pt idx="281">
                  <c:v>0.51063829787234039</c:v>
                </c:pt>
                <c:pt idx="282">
                  <c:v>0.50883392226148405</c:v>
                </c:pt>
                <c:pt idx="283">
                  <c:v>0.50704225352112675</c:v>
                </c:pt>
                <c:pt idx="284">
                  <c:v>0.50526315789473686</c:v>
                </c:pt>
                <c:pt idx="285">
                  <c:v>0.50699300699300698</c:v>
                </c:pt>
                <c:pt idx="286">
                  <c:v>0.50522648083623689</c:v>
                </c:pt>
                <c:pt idx="287">
                  <c:v>0.50694444444444442</c:v>
                </c:pt>
                <c:pt idx="288">
                  <c:v>0.50865051903114189</c:v>
                </c:pt>
                <c:pt idx="289">
                  <c:v>0.50689655172413794</c:v>
                </c:pt>
                <c:pt idx="290">
                  <c:v>0.50859106529209619</c:v>
                </c:pt>
                <c:pt idx="291">
                  <c:v>0.51027397260273977</c:v>
                </c:pt>
                <c:pt idx="292">
                  <c:v>0.50853242320819114</c:v>
                </c:pt>
                <c:pt idx="293">
                  <c:v>0.50680272108843538</c:v>
                </c:pt>
                <c:pt idx="294">
                  <c:v>0.5050847457627119</c:v>
                </c:pt>
                <c:pt idx="295">
                  <c:v>0.5067567567567568</c:v>
                </c:pt>
                <c:pt idx="296">
                  <c:v>0.50841750841750843</c:v>
                </c:pt>
                <c:pt idx="297">
                  <c:v>0.51006711409395977</c:v>
                </c:pt>
                <c:pt idx="298">
                  <c:v>0.51170568561872909</c:v>
                </c:pt>
                <c:pt idx="299">
                  <c:v>0.51333333333333331</c:v>
                </c:pt>
                <c:pt idx="300">
                  <c:v>0.51495016611295685</c:v>
                </c:pt>
                <c:pt idx="301">
                  <c:v>0.51324503311258274</c:v>
                </c:pt>
                <c:pt idx="302">
                  <c:v>0.51485148514851486</c:v>
                </c:pt>
                <c:pt idx="303">
                  <c:v>0.51644736842105265</c:v>
                </c:pt>
                <c:pt idx="304">
                  <c:v>0.51475409836065578</c:v>
                </c:pt>
                <c:pt idx="305">
                  <c:v>0.5163398692810458</c:v>
                </c:pt>
                <c:pt idx="306">
                  <c:v>0.51465798045602607</c:v>
                </c:pt>
                <c:pt idx="307">
                  <c:v>0.51623376623376627</c:v>
                </c:pt>
                <c:pt idx="308">
                  <c:v>0.5145631067961165</c:v>
                </c:pt>
                <c:pt idx="309">
                  <c:v>0.51290322580645165</c:v>
                </c:pt>
                <c:pt idx="310">
                  <c:v>0.51446945337620575</c:v>
                </c:pt>
                <c:pt idx="311">
                  <c:v>0.51282051282051277</c:v>
                </c:pt>
                <c:pt idx="312">
                  <c:v>0.51437699680511184</c:v>
                </c:pt>
                <c:pt idx="313">
                  <c:v>0.51592356687898089</c:v>
                </c:pt>
                <c:pt idx="314">
                  <c:v>0.51428571428571423</c:v>
                </c:pt>
                <c:pt idx="315">
                  <c:v>0.51582278481012656</c:v>
                </c:pt>
                <c:pt idx="316">
                  <c:v>0.51735015772870663</c:v>
                </c:pt>
                <c:pt idx="317">
                  <c:v>0.51886792452830188</c:v>
                </c:pt>
                <c:pt idx="318">
                  <c:v>0.52037617554858939</c:v>
                </c:pt>
                <c:pt idx="319">
                  <c:v>0.51875000000000004</c:v>
                </c:pt>
                <c:pt idx="320">
                  <c:v>0.51713395638629278</c:v>
                </c:pt>
                <c:pt idx="321">
                  <c:v>0.51552795031055898</c:v>
                </c:pt>
                <c:pt idx="322">
                  <c:v>0.51393188854489169</c:v>
                </c:pt>
                <c:pt idx="323">
                  <c:v>0.51234567901234573</c:v>
                </c:pt>
                <c:pt idx="324">
                  <c:v>0.51076923076923075</c:v>
                </c:pt>
                <c:pt idx="325">
                  <c:v>0.50920245398773001</c:v>
                </c:pt>
                <c:pt idx="326">
                  <c:v>0.5107033639143731</c:v>
                </c:pt>
                <c:pt idx="327">
                  <c:v>0.51219512195121952</c:v>
                </c:pt>
                <c:pt idx="328">
                  <c:v>0.51367781155015202</c:v>
                </c:pt>
                <c:pt idx="329">
                  <c:v>0.51515151515151514</c:v>
                </c:pt>
                <c:pt idx="330">
                  <c:v>0.5166163141993958</c:v>
                </c:pt>
                <c:pt idx="331">
                  <c:v>0.51807228915662651</c:v>
                </c:pt>
                <c:pt idx="332">
                  <c:v>0.51951951951951947</c:v>
                </c:pt>
                <c:pt idx="333">
                  <c:v>0.52095808383233533</c:v>
                </c:pt>
                <c:pt idx="334">
                  <c:v>0.52238805970149249</c:v>
                </c:pt>
                <c:pt idx="335">
                  <c:v>0.52380952380952384</c:v>
                </c:pt>
                <c:pt idx="336">
                  <c:v>0.52522255192878342</c:v>
                </c:pt>
                <c:pt idx="337">
                  <c:v>0.52662721893491127</c:v>
                </c:pt>
                <c:pt idx="338">
                  <c:v>0.52507374631268433</c:v>
                </c:pt>
                <c:pt idx="339">
                  <c:v>0.52647058823529413</c:v>
                </c:pt>
                <c:pt idx="340">
                  <c:v>0.52785923753665687</c:v>
                </c:pt>
                <c:pt idx="341">
                  <c:v>0.52631578947368418</c:v>
                </c:pt>
                <c:pt idx="342">
                  <c:v>0.52478134110787167</c:v>
                </c:pt>
                <c:pt idx="343">
                  <c:v>0.52325581395348841</c:v>
                </c:pt>
                <c:pt idx="344">
                  <c:v>0.52463768115942033</c:v>
                </c:pt>
                <c:pt idx="345">
                  <c:v>0.52601156069364163</c:v>
                </c:pt>
                <c:pt idx="346">
                  <c:v>0.52449567723342938</c:v>
                </c:pt>
                <c:pt idx="347">
                  <c:v>0.52586206896551724</c:v>
                </c:pt>
                <c:pt idx="348">
                  <c:v>0.52435530085959881</c:v>
                </c:pt>
                <c:pt idx="349">
                  <c:v>0.52571428571428569</c:v>
                </c:pt>
                <c:pt idx="350">
                  <c:v>0.5242165242165242</c:v>
                </c:pt>
                <c:pt idx="351">
                  <c:v>0.52556818181818177</c:v>
                </c:pt>
                <c:pt idx="352">
                  <c:v>0.52407932011331448</c:v>
                </c:pt>
                <c:pt idx="353">
                  <c:v>0.52259887005649719</c:v>
                </c:pt>
                <c:pt idx="354">
                  <c:v>0.52394366197183095</c:v>
                </c:pt>
                <c:pt idx="355">
                  <c:v>0.5252808988764045</c:v>
                </c:pt>
                <c:pt idx="356">
                  <c:v>0.52380952380952384</c:v>
                </c:pt>
                <c:pt idx="357">
                  <c:v>0.52513966480446927</c:v>
                </c:pt>
                <c:pt idx="358">
                  <c:v>0.52646239554317553</c:v>
                </c:pt>
                <c:pt idx="359">
                  <c:v>0.52500000000000002</c:v>
                </c:pt>
                <c:pt idx="360">
                  <c:v>0.52354570637119113</c:v>
                </c:pt>
                <c:pt idx="361">
                  <c:v>0.52209944751381221</c:v>
                </c:pt>
                <c:pt idx="362">
                  <c:v>0.52066115702479343</c:v>
                </c:pt>
                <c:pt idx="363">
                  <c:v>0.51923076923076927</c:v>
                </c:pt>
                <c:pt idx="364">
                  <c:v>0.51780821917808217</c:v>
                </c:pt>
                <c:pt idx="365">
                  <c:v>0.51639344262295084</c:v>
                </c:pt>
                <c:pt idx="366">
                  <c:v>0.51498637602179842</c:v>
                </c:pt>
                <c:pt idx="367">
                  <c:v>0.51358695652173914</c:v>
                </c:pt>
                <c:pt idx="368">
                  <c:v>0.51219512195121952</c:v>
                </c:pt>
                <c:pt idx="369">
                  <c:v>0.51351351351351349</c:v>
                </c:pt>
                <c:pt idx="370">
                  <c:v>0.5121293800539084</c:v>
                </c:pt>
                <c:pt idx="371">
                  <c:v>0.51344086021505375</c:v>
                </c:pt>
                <c:pt idx="372">
                  <c:v>0.51474530831099197</c:v>
                </c:pt>
                <c:pt idx="373">
                  <c:v>0.51604278074866305</c:v>
                </c:pt>
                <c:pt idx="374">
                  <c:v>0.51733333333333331</c:v>
                </c:pt>
                <c:pt idx="375">
                  <c:v>0.51595744680851063</c:v>
                </c:pt>
                <c:pt idx="376">
                  <c:v>0.51458885941644561</c:v>
                </c:pt>
                <c:pt idx="377">
                  <c:v>0.51322751322751325</c:v>
                </c:pt>
                <c:pt idx="378">
                  <c:v>0.51451187335092352</c:v>
                </c:pt>
                <c:pt idx="379">
                  <c:v>0.51578947368421058</c:v>
                </c:pt>
                <c:pt idx="380">
                  <c:v>0.51443569553805779</c:v>
                </c:pt>
                <c:pt idx="381">
                  <c:v>0.51308900523560208</c:v>
                </c:pt>
                <c:pt idx="382">
                  <c:v>0.51174934725848564</c:v>
                </c:pt>
                <c:pt idx="383">
                  <c:v>0.51041666666666663</c:v>
                </c:pt>
                <c:pt idx="384">
                  <c:v>0.50909090909090904</c:v>
                </c:pt>
                <c:pt idx="385">
                  <c:v>0.50777202072538863</c:v>
                </c:pt>
                <c:pt idx="386">
                  <c:v>0.50904392764857886</c:v>
                </c:pt>
                <c:pt idx="387">
                  <c:v>0.50773195876288657</c:v>
                </c:pt>
                <c:pt idx="388">
                  <c:v>0.50642673521850901</c:v>
                </c:pt>
                <c:pt idx="389">
                  <c:v>0.50512820512820511</c:v>
                </c:pt>
                <c:pt idx="390">
                  <c:v>0.50383631713554988</c:v>
                </c:pt>
                <c:pt idx="391">
                  <c:v>0.50255102040816324</c:v>
                </c:pt>
                <c:pt idx="392">
                  <c:v>0.50381679389312972</c:v>
                </c:pt>
                <c:pt idx="393">
                  <c:v>0.5025380710659898</c:v>
                </c:pt>
                <c:pt idx="394">
                  <c:v>0.50126582278481013</c:v>
                </c:pt>
                <c:pt idx="395">
                  <c:v>0.5</c:v>
                </c:pt>
                <c:pt idx="396">
                  <c:v>0.4987405541561713</c:v>
                </c:pt>
                <c:pt idx="397">
                  <c:v>0.5</c:v>
                </c:pt>
                <c:pt idx="398">
                  <c:v>0.49874686716791977</c:v>
                </c:pt>
                <c:pt idx="399">
                  <c:v>0.5</c:v>
                </c:pt>
                <c:pt idx="400">
                  <c:v>0.49875311720698257</c:v>
                </c:pt>
                <c:pt idx="401">
                  <c:v>0.49751243781094528</c:v>
                </c:pt>
                <c:pt idx="402">
                  <c:v>0.49627791563275436</c:v>
                </c:pt>
                <c:pt idx="403">
                  <c:v>0.49504950495049505</c:v>
                </c:pt>
                <c:pt idx="404">
                  <c:v>0.49629629629629629</c:v>
                </c:pt>
                <c:pt idx="405">
                  <c:v>0.49507389162561577</c:v>
                </c:pt>
                <c:pt idx="406">
                  <c:v>0.49385749385749383</c:v>
                </c:pt>
                <c:pt idx="407">
                  <c:v>0.49264705882352944</c:v>
                </c:pt>
                <c:pt idx="408">
                  <c:v>0.49144254278728605</c:v>
                </c:pt>
                <c:pt idx="409">
                  <c:v>0.49268292682926829</c:v>
                </c:pt>
                <c:pt idx="410">
                  <c:v>0.49391727493917276</c:v>
                </c:pt>
                <c:pt idx="411">
                  <c:v>0.49271844660194175</c:v>
                </c:pt>
                <c:pt idx="412">
                  <c:v>0.49152542372881358</c:v>
                </c:pt>
                <c:pt idx="413">
                  <c:v>0.49275362318840582</c:v>
                </c:pt>
                <c:pt idx="414">
                  <c:v>0.49156626506024098</c:v>
                </c:pt>
                <c:pt idx="415">
                  <c:v>0.49278846153846156</c:v>
                </c:pt>
                <c:pt idx="416">
                  <c:v>0.49160671462829736</c:v>
                </c:pt>
                <c:pt idx="417">
                  <c:v>0.49043062200956938</c:v>
                </c:pt>
                <c:pt idx="418">
                  <c:v>0.49164677804295942</c:v>
                </c:pt>
                <c:pt idx="419">
                  <c:v>0.49285714285714288</c:v>
                </c:pt>
                <c:pt idx="420">
                  <c:v>0.49168646080760092</c:v>
                </c:pt>
                <c:pt idx="421">
                  <c:v>0.49289099526066349</c:v>
                </c:pt>
                <c:pt idx="422">
                  <c:v>0.49408983451536642</c:v>
                </c:pt>
                <c:pt idx="423">
                  <c:v>0.49528301886792453</c:v>
                </c:pt>
                <c:pt idx="424">
                  <c:v>0.49411764705882355</c:v>
                </c:pt>
                <c:pt idx="425">
                  <c:v>0.49530516431924881</c:v>
                </c:pt>
                <c:pt idx="426">
                  <c:v>0.49648711943793911</c:v>
                </c:pt>
                <c:pt idx="427">
                  <c:v>0.49532710280373832</c:v>
                </c:pt>
                <c:pt idx="428">
                  <c:v>0.49417249417249415</c:v>
                </c:pt>
                <c:pt idx="429">
                  <c:v>0.49302325581395351</c:v>
                </c:pt>
                <c:pt idx="430">
                  <c:v>0.49419953596287702</c:v>
                </c:pt>
                <c:pt idx="431">
                  <c:v>0.49537037037037035</c:v>
                </c:pt>
                <c:pt idx="432">
                  <c:v>0.49653579676674364</c:v>
                </c:pt>
                <c:pt idx="433">
                  <c:v>0.49539170506912444</c:v>
                </c:pt>
                <c:pt idx="434">
                  <c:v>0.4942528735632184</c:v>
                </c:pt>
                <c:pt idx="435">
                  <c:v>0.49541284403669728</c:v>
                </c:pt>
                <c:pt idx="436">
                  <c:v>0.49656750572082381</c:v>
                </c:pt>
                <c:pt idx="437">
                  <c:v>0.4954337899543379</c:v>
                </c:pt>
                <c:pt idx="438">
                  <c:v>0.49658314350797267</c:v>
                </c:pt>
                <c:pt idx="439">
                  <c:v>0.49545454545454548</c:v>
                </c:pt>
                <c:pt idx="440">
                  <c:v>0.49659863945578231</c:v>
                </c:pt>
                <c:pt idx="441">
                  <c:v>0.49773755656108598</c:v>
                </c:pt>
                <c:pt idx="442">
                  <c:v>0.49887133182844245</c:v>
                </c:pt>
                <c:pt idx="443">
                  <c:v>0.49774774774774777</c:v>
                </c:pt>
                <c:pt idx="444">
                  <c:v>0.49662921348314609</c:v>
                </c:pt>
                <c:pt idx="445">
                  <c:v>0.49775784753363228</c:v>
                </c:pt>
                <c:pt idx="446">
                  <c:v>0.49888143176733779</c:v>
                </c:pt>
                <c:pt idx="447">
                  <c:v>0.5</c:v>
                </c:pt>
                <c:pt idx="448">
                  <c:v>0.50111358574610243</c:v>
                </c:pt>
                <c:pt idx="449">
                  <c:v>0.50222222222222224</c:v>
                </c:pt>
                <c:pt idx="450">
                  <c:v>0.50332594235033257</c:v>
                </c:pt>
                <c:pt idx="451">
                  <c:v>0.50221238938053092</c:v>
                </c:pt>
                <c:pt idx="452">
                  <c:v>0.5011037527593819</c:v>
                </c:pt>
                <c:pt idx="453">
                  <c:v>0.5</c:v>
                </c:pt>
                <c:pt idx="454">
                  <c:v>0.49890109890109891</c:v>
                </c:pt>
                <c:pt idx="455">
                  <c:v>0.5</c:v>
                </c:pt>
                <c:pt idx="456">
                  <c:v>0.4989059080962801</c:v>
                </c:pt>
                <c:pt idx="457">
                  <c:v>0.49781659388646288</c:v>
                </c:pt>
                <c:pt idx="458">
                  <c:v>0.49673202614379086</c:v>
                </c:pt>
                <c:pt idx="459">
                  <c:v>0.4956521739130435</c:v>
                </c:pt>
                <c:pt idx="460">
                  <c:v>0.49674620390455532</c:v>
                </c:pt>
                <c:pt idx="461">
                  <c:v>0.49567099567099565</c:v>
                </c:pt>
                <c:pt idx="462">
                  <c:v>0.49676025917926564</c:v>
                </c:pt>
                <c:pt idx="463">
                  <c:v>0.49784482758620691</c:v>
                </c:pt>
                <c:pt idx="464">
                  <c:v>0.49892473118279568</c:v>
                </c:pt>
                <c:pt idx="465">
                  <c:v>0.5</c:v>
                </c:pt>
                <c:pt idx="466">
                  <c:v>0.49892933618843682</c:v>
                </c:pt>
                <c:pt idx="467">
                  <c:v>0.49786324786324787</c:v>
                </c:pt>
                <c:pt idx="468">
                  <c:v>0.49680170575692961</c:v>
                </c:pt>
                <c:pt idx="469">
                  <c:v>0.49787234042553191</c:v>
                </c:pt>
                <c:pt idx="470">
                  <c:v>0.49893842887473461</c:v>
                </c:pt>
                <c:pt idx="471">
                  <c:v>0.5</c:v>
                </c:pt>
                <c:pt idx="472">
                  <c:v>0.5010570824524313</c:v>
                </c:pt>
                <c:pt idx="473">
                  <c:v>0.50210970464135019</c:v>
                </c:pt>
                <c:pt idx="474">
                  <c:v>0.50315789473684214</c:v>
                </c:pt>
                <c:pt idx="475">
                  <c:v>0.50210084033613445</c:v>
                </c:pt>
                <c:pt idx="476">
                  <c:v>0.50104821802935007</c:v>
                </c:pt>
                <c:pt idx="477">
                  <c:v>0.5</c:v>
                </c:pt>
                <c:pt idx="478">
                  <c:v>0.5010438413361169</c:v>
                </c:pt>
                <c:pt idx="479">
                  <c:v>0.5</c:v>
                </c:pt>
                <c:pt idx="480">
                  <c:v>0.50103950103950101</c:v>
                </c:pt>
                <c:pt idx="481">
                  <c:v>0.5</c:v>
                </c:pt>
                <c:pt idx="482">
                  <c:v>0.49896480331262938</c:v>
                </c:pt>
                <c:pt idx="483">
                  <c:v>0.49793388429752067</c:v>
                </c:pt>
                <c:pt idx="484">
                  <c:v>0.49690721649484537</c:v>
                </c:pt>
                <c:pt idx="485">
                  <c:v>0.49588477366255146</c:v>
                </c:pt>
                <c:pt idx="486">
                  <c:v>0.49486652977412732</c:v>
                </c:pt>
                <c:pt idx="487">
                  <c:v>0.49385245901639346</c:v>
                </c:pt>
                <c:pt idx="488">
                  <c:v>0.4948875255623722</c:v>
                </c:pt>
                <c:pt idx="489">
                  <c:v>0.49387755102040815</c:v>
                </c:pt>
                <c:pt idx="490">
                  <c:v>0.49490835030549896</c:v>
                </c:pt>
                <c:pt idx="491">
                  <c:v>0.49390243902439024</c:v>
                </c:pt>
                <c:pt idx="492">
                  <c:v>0.49290060851926976</c:v>
                </c:pt>
                <c:pt idx="493">
                  <c:v>0.49392712550607287</c:v>
                </c:pt>
                <c:pt idx="494">
                  <c:v>0.49494949494949497</c:v>
                </c:pt>
                <c:pt idx="495">
                  <c:v>0.49395161290322581</c:v>
                </c:pt>
                <c:pt idx="496">
                  <c:v>0.49295774647887325</c:v>
                </c:pt>
                <c:pt idx="497">
                  <c:v>0.49196787148594379</c:v>
                </c:pt>
                <c:pt idx="498">
                  <c:v>0.4909819639278557</c:v>
                </c:pt>
                <c:pt idx="499">
                  <c:v>0.49</c:v>
                </c:pt>
              </c:numCache>
            </c:numRef>
          </c:yVal>
          <c:smooth val="1"/>
          <c:extLst>
            <c:ext xmlns:c16="http://schemas.microsoft.com/office/drawing/2014/chart" uri="{C3380CC4-5D6E-409C-BE32-E72D297353CC}">
              <c16:uniqueId val="{00000000-F485-5340-A041-D9B9E182C1AD}"/>
            </c:ext>
          </c:extLst>
        </c:ser>
        <c:dLbls>
          <c:showLegendKey val="0"/>
          <c:showVal val="0"/>
          <c:showCatName val="0"/>
          <c:showSerName val="0"/>
          <c:showPercent val="0"/>
          <c:showBubbleSize val="0"/>
        </c:dLbls>
        <c:axId val="2095823904"/>
        <c:axId val="1183044543"/>
      </c:scatterChart>
      <c:valAx>
        <c:axId val="2095823904"/>
        <c:scaling>
          <c:orientation val="minMax"/>
          <c:max val="5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044543"/>
        <c:crosses val="autoZero"/>
        <c:crossBetween val="midCat"/>
      </c:valAx>
      <c:valAx>
        <c:axId val="11830445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823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daily_bike_data!$N$1</c:f>
              <c:strCache>
                <c:ptCount val="1"/>
                <c:pt idx="0">
                  <c:v>registered</c:v>
                </c:pt>
              </c:strCache>
            </c:strRef>
          </c:tx>
          <c:spPr>
            <a:ln w="28575" cap="rnd">
              <a:solidFill>
                <a:schemeClr val="accent1"/>
              </a:solidFill>
              <a:round/>
            </a:ln>
            <a:effectLst/>
          </c:spPr>
          <c:marker>
            <c:symbol val="none"/>
          </c:marker>
          <c:cat>
            <c:strRef>
              <c:f>daily_bike_data!$A$1:$A$732</c:f>
              <c:strCache>
                <c:ptCount val="732"/>
                <c:pt idx="0">
                  <c:v>dteday</c:v>
                </c:pt>
                <c:pt idx="1">
                  <c:v>1/1/11</c:v>
                </c:pt>
                <c:pt idx="2">
                  <c:v>1/2/11</c:v>
                </c:pt>
                <c:pt idx="3">
                  <c:v>1/3/11</c:v>
                </c:pt>
                <c:pt idx="4">
                  <c:v>1/4/11</c:v>
                </c:pt>
                <c:pt idx="5">
                  <c:v>1/5/11</c:v>
                </c:pt>
                <c:pt idx="6">
                  <c:v>1/6/11</c:v>
                </c:pt>
                <c:pt idx="7">
                  <c:v>1/7/11</c:v>
                </c:pt>
                <c:pt idx="8">
                  <c:v>1/8/11</c:v>
                </c:pt>
                <c:pt idx="9">
                  <c:v>1/9/11</c:v>
                </c:pt>
                <c:pt idx="10">
                  <c:v>1/10/11</c:v>
                </c:pt>
                <c:pt idx="11">
                  <c:v>1/11/11</c:v>
                </c:pt>
                <c:pt idx="12">
                  <c:v>1/12/11</c:v>
                </c:pt>
                <c:pt idx="13">
                  <c:v>1/13/11</c:v>
                </c:pt>
                <c:pt idx="14">
                  <c:v>1/14/11</c:v>
                </c:pt>
                <c:pt idx="15">
                  <c:v>1/15/11</c:v>
                </c:pt>
                <c:pt idx="16">
                  <c:v>1/16/11</c:v>
                </c:pt>
                <c:pt idx="17">
                  <c:v>1/17/11</c:v>
                </c:pt>
                <c:pt idx="18">
                  <c:v>1/18/11</c:v>
                </c:pt>
                <c:pt idx="19">
                  <c:v>1/19/11</c:v>
                </c:pt>
                <c:pt idx="20">
                  <c:v>1/20/11</c:v>
                </c:pt>
                <c:pt idx="21">
                  <c:v>1/21/11</c:v>
                </c:pt>
                <c:pt idx="22">
                  <c:v>1/22/11</c:v>
                </c:pt>
                <c:pt idx="23">
                  <c:v>1/23/11</c:v>
                </c:pt>
                <c:pt idx="24">
                  <c:v>1/24/11</c:v>
                </c:pt>
                <c:pt idx="25">
                  <c:v>1/25/11</c:v>
                </c:pt>
                <c:pt idx="26">
                  <c:v>1/26/11</c:v>
                </c:pt>
                <c:pt idx="27">
                  <c:v>1/27/11</c:v>
                </c:pt>
                <c:pt idx="28">
                  <c:v>1/28/11</c:v>
                </c:pt>
                <c:pt idx="29">
                  <c:v>1/29/11</c:v>
                </c:pt>
                <c:pt idx="30">
                  <c:v>1/30/11</c:v>
                </c:pt>
                <c:pt idx="31">
                  <c:v>1/31/11</c:v>
                </c:pt>
                <c:pt idx="32">
                  <c:v>2/1/11</c:v>
                </c:pt>
                <c:pt idx="33">
                  <c:v>2/2/11</c:v>
                </c:pt>
                <c:pt idx="34">
                  <c:v>2/3/11</c:v>
                </c:pt>
                <c:pt idx="35">
                  <c:v>2/4/11</c:v>
                </c:pt>
                <c:pt idx="36">
                  <c:v>2/5/11</c:v>
                </c:pt>
                <c:pt idx="37">
                  <c:v>2/6/11</c:v>
                </c:pt>
                <c:pt idx="38">
                  <c:v>2/7/11</c:v>
                </c:pt>
                <c:pt idx="39">
                  <c:v>2/8/11</c:v>
                </c:pt>
                <c:pt idx="40">
                  <c:v>2/9/11</c:v>
                </c:pt>
                <c:pt idx="41">
                  <c:v>2/10/11</c:v>
                </c:pt>
                <c:pt idx="42">
                  <c:v>2/11/11</c:v>
                </c:pt>
                <c:pt idx="43">
                  <c:v>2/12/11</c:v>
                </c:pt>
                <c:pt idx="44">
                  <c:v>2/13/11</c:v>
                </c:pt>
                <c:pt idx="45">
                  <c:v>2/14/11</c:v>
                </c:pt>
                <c:pt idx="46">
                  <c:v>2/15/11</c:v>
                </c:pt>
                <c:pt idx="47">
                  <c:v>2/16/11</c:v>
                </c:pt>
                <c:pt idx="48">
                  <c:v>2/17/11</c:v>
                </c:pt>
                <c:pt idx="49">
                  <c:v>2/18/11</c:v>
                </c:pt>
                <c:pt idx="50">
                  <c:v>2/19/11</c:v>
                </c:pt>
                <c:pt idx="51">
                  <c:v>2/20/11</c:v>
                </c:pt>
                <c:pt idx="52">
                  <c:v>2/21/11</c:v>
                </c:pt>
                <c:pt idx="53">
                  <c:v>2/22/11</c:v>
                </c:pt>
                <c:pt idx="54">
                  <c:v>2/23/11</c:v>
                </c:pt>
                <c:pt idx="55">
                  <c:v>2/24/11</c:v>
                </c:pt>
                <c:pt idx="56">
                  <c:v>2/25/11</c:v>
                </c:pt>
                <c:pt idx="57">
                  <c:v>2/26/11</c:v>
                </c:pt>
                <c:pt idx="58">
                  <c:v>2/27/11</c:v>
                </c:pt>
                <c:pt idx="59">
                  <c:v>2/28/11</c:v>
                </c:pt>
                <c:pt idx="60">
                  <c:v>3/1/11</c:v>
                </c:pt>
                <c:pt idx="61">
                  <c:v>3/2/11</c:v>
                </c:pt>
                <c:pt idx="62">
                  <c:v>3/3/11</c:v>
                </c:pt>
                <c:pt idx="63">
                  <c:v>3/4/11</c:v>
                </c:pt>
                <c:pt idx="64">
                  <c:v>3/5/11</c:v>
                </c:pt>
                <c:pt idx="65">
                  <c:v>3/6/11</c:v>
                </c:pt>
                <c:pt idx="66">
                  <c:v>3/7/11</c:v>
                </c:pt>
                <c:pt idx="67">
                  <c:v>3/8/11</c:v>
                </c:pt>
                <c:pt idx="68">
                  <c:v>3/9/11</c:v>
                </c:pt>
                <c:pt idx="69">
                  <c:v>3/10/11</c:v>
                </c:pt>
                <c:pt idx="70">
                  <c:v>3/11/11</c:v>
                </c:pt>
                <c:pt idx="71">
                  <c:v>3/12/11</c:v>
                </c:pt>
                <c:pt idx="72">
                  <c:v>3/13/11</c:v>
                </c:pt>
                <c:pt idx="73">
                  <c:v>3/14/11</c:v>
                </c:pt>
                <c:pt idx="74">
                  <c:v>3/15/11</c:v>
                </c:pt>
                <c:pt idx="75">
                  <c:v>3/16/11</c:v>
                </c:pt>
                <c:pt idx="76">
                  <c:v>3/17/11</c:v>
                </c:pt>
                <c:pt idx="77">
                  <c:v>3/18/11</c:v>
                </c:pt>
                <c:pt idx="78">
                  <c:v>3/19/11</c:v>
                </c:pt>
                <c:pt idx="79">
                  <c:v>3/20/11</c:v>
                </c:pt>
                <c:pt idx="80">
                  <c:v>3/21/11</c:v>
                </c:pt>
                <c:pt idx="81">
                  <c:v>3/22/11</c:v>
                </c:pt>
                <c:pt idx="82">
                  <c:v>3/23/11</c:v>
                </c:pt>
                <c:pt idx="83">
                  <c:v>3/24/11</c:v>
                </c:pt>
                <c:pt idx="84">
                  <c:v>3/25/11</c:v>
                </c:pt>
                <c:pt idx="85">
                  <c:v>3/26/11</c:v>
                </c:pt>
                <c:pt idx="86">
                  <c:v>3/27/11</c:v>
                </c:pt>
                <c:pt idx="87">
                  <c:v>3/28/11</c:v>
                </c:pt>
                <c:pt idx="88">
                  <c:v>3/29/11</c:v>
                </c:pt>
                <c:pt idx="89">
                  <c:v>3/30/11</c:v>
                </c:pt>
                <c:pt idx="90">
                  <c:v>3/31/11</c:v>
                </c:pt>
                <c:pt idx="91">
                  <c:v>4/1/11</c:v>
                </c:pt>
                <c:pt idx="92">
                  <c:v>4/2/11</c:v>
                </c:pt>
                <c:pt idx="93">
                  <c:v>4/3/11</c:v>
                </c:pt>
                <c:pt idx="94">
                  <c:v>4/4/11</c:v>
                </c:pt>
                <c:pt idx="95">
                  <c:v>4/5/11</c:v>
                </c:pt>
                <c:pt idx="96">
                  <c:v>4/6/11</c:v>
                </c:pt>
                <c:pt idx="97">
                  <c:v>4/7/11</c:v>
                </c:pt>
                <c:pt idx="98">
                  <c:v>4/8/11</c:v>
                </c:pt>
                <c:pt idx="99">
                  <c:v>4/9/11</c:v>
                </c:pt>
                <c:pt idx="100">
                  <c:v>4/10/11</c:v>
                </c:pt>
                <c:pt idx="101">
                  <c:v>4/11/11</c:v>
                </c:pt>
                <c:pt idx="102">
                  <c:v>4/12/11</c:v>
                </c:pt>
                <c:pt idx="103">
                  <c:v>4/13/11</c:v>
                </c:pt>
                <c:pt idx="104">
                  <c:v>4/14/11</c:v>
                </c:pt>
                <c:pt idx="105">
                  <c:v>4/15/11</c:v>
                </c:pt>
                <c:pt idx="106">
                  <c:v>4/16/11</c:v>
                </c:pt>
                <c:pt idx="107">
                  <c:v>4/17/11</c:v>
                </c:pt>
                <c:pt idx="108">
                  <c:v>4/18/11</c:v>
                </c:pt>
                <c:pt idx="109">
                  <c:v>4/19/11</c:v>
                </c:pt>
                <c:pt idx="110">
                  <c:v>4/20/11</c:v>
                </c:pt>
                <c:pt idx="111">
                  <c:v>4/21/11</c:v>
                </c:pt>
                <c:pt idx="112">
                  <c:v>4/22/11</c:v>
                </c:pt>
                <c:pt idx="113">
                  <c:v>4/23/11</c:v>
                </c:pt>
                <c:pt idx="114">
                  <c:v>4/24/11</c:v>
                </c:pt>
                <c:pt idx="115">
                  <c:v>4/25/11</c:v>
                </c:pt>
                <c:pt idx="116">
                  <c:v>4/26/11</c:v>
                </c:pt>
                <c:pt idx="117">
                  <c:v>4/27/11</c:v>
                </c:pt>
                <c:pt idx="118">
                  <c:v>4/28/11</c:v>
                </c:pt>
                <c:pt idx="119">
                  <c:v>4/29/11</c:v>
                </c:pt>
                <c:pt idx="120">
                  <c:v>4/30/11</c:v>
                </c:pt>
                <c:pt idx="121">
                  <c:v>5/1/11</c:v>
                </c:pt>
                <c:pt idx="122">
                  <c:v>5/2/11</c:v>
                </c:pt>
                <c:pt idx="123">
                  <c:v>5/3/11</c:v>
                </c:pt>
                <c:pt idx="124">
                  <c:v>5/4/11</c:v>
                </c:pt>
                <c:pt idx="125">
                  <c:v>5/5/11</c:v>
                </c:pt>
                <c:pt idx="126">
                  <c:v>5/6/11</c:v>
                </c:pt>
                <c:pt idx="127">
                  <c:v>5/7/11</c:v>
                </c:pt>
                <c:pt idx="128">
                  <c:v>5/8/11</c:v>
                </c:pt>
                <c:pt idx="129">
                  <c:v>5/9/11</c:v>
                </c:pt>
                <c:pt idx="130">
                  <c:v>5/10/11</c:v>
                </c:pt>
                <c:pt idx="131">
                  <c:v>5/11/11</c:v>
                </c:pt>
                <c:pt idx="132">
                  <c:v>5/12/11</c:v>
                </c:pt>
                <c:pt idx="133">
                  <c:v>5/13/11</c:v>
                </c:pt>
                <c:pt idx="134">
                  <c:v>5/14/11</c:v>
                </c:pt>
                <c:pt idx="135">
                  <c:v>5/15/11</c:v>
                </c:pt>
                <c:pt idx="136">
                  <c:v>5/16/11</c:v>
                </c:pt>
                <c:pt idx="137">
                  <c:v>5/17/11</c:v>
                </c:pt>
                <c:pt idx="138">
                  <c:v>5/18/11</c:v>
                </c:pt>
                <c:pt idx="139">
                  <c:v>5/19/11</c:v>
                </c:pt>
                <c:pt idx="140">
                  <c:v>5/20/11</c:v>
                </c:pt>
                <c:pt idx="141">
                  <c:v>5/21/11</c:v>
                </c:pt>
                <c:pt idx="142">
                  <c:v>5/22/11</c:v>
                </c:pt>
                <c:pt idx="143">
                  <c:v>5/23/11</c:v>
                </c:pt>
                <c:pt idx="144">
                  <c:v>5/24/11</c:v>
                </c:pt>
                <c:pt idx="145">
                  <c:v>5/25/11</c:v>
                </c:pt>
                <c:pt idx="146">
                  <c:v>5/26/11</c:v>
                </c:pt>
                <c:pt idx="147">
                  <c:v>5/27/11</c:v>
                </c:pt>
                <c:pt idx="148">
                  <c:v>5/28/11</c:v>
                </c:pt>
                <c:pt idx="149">
                  <c:v>5/29/11</c:v>
                </c:pt>
                <c:pt idx="150">
                  <c:v>5/30/11</c:v>
                </c:pt>
                <c:pt idx="151">
                  <c:v>5/31/11</c:v>
                </c:pt>
                <c:pt idx="152">
                  <c:v>6/1/11</c:v>
                </c:pt>
                <c:pt idx="153">
                  <c:v>6/2/11</c:v>
                </c:pt>
                <c:pt idx="154">
                  <c:v>6/3/11</c:v>
                </c:pt>
                <c:pt idx="155">
                  <c:v>6/4/11</c:v>
                </c:pt>
                <c:pt idx="156">
                  <c:v>6/5/11</c:v>
                </c:pt>
                <c:pt idx="157">
                  <c:v>6/6/11</c:v>
                </c:pt>
                <c:pt idx="158">
                  <c:v>6/7/11</c:v>
                </c:pt>
                <c:pt idx="159">
                  <c:v>6/8/11</c:v>
                </c:pt>
                <c:pt idx="160">
                  <c:v>6/9/11</c:v>
                </c:pt>
                <c:pt idx="161">
                  <c:v>6/10/11</c:v>
                </c:pt>
                <c:pt idx="162">
                  <c:v>6/11/11</c:v>
                </c:pt>
                <c:pt idx="163">
                  <c:v>6/12/11</c:v>
                </c:pt>
                <c:pt idx="164">
                  <c:v>6/13/11</c:v>
                </c:pt>
                <c:pt idx="165">
                  <c:v>6/14/11</c:v>
                </c:pt>
                <c:pt idx="166">
                  <c:v>6/15/11</c:v>
                </c:pt>
                <c:pt idx="167">
                  <c:v>6/16/11</c:v>
                </c:pt>
                <c:pt idx="168">
                  <c:v>6/17/11</c:v>
                </c:pt>
                <c:pt idx="169">
                  <c:v>6/18/11</c:v>
                </c:pt>
                <c:pt idx="170">
                  <c:v>6/19/11</c:v>
                </c:pt>
                <c:pt idx="171">
                  <c:v>6/20/11</c:v>
                </c:pt>
                <c:pt idx="172">
                  <c:v>6/21/11</c:v>
                </c:pt>
                <c:pt idx="173">
                  <c:v>6/22/11</c:v>
                </c:pt>
                <c:pt idx="174">
                  <c:v>6/23/11</c:v>
                </c:pt>
                <c:pt idx="175">
                  <c:v>6/24/11</c:v>
                </c:pt>
                <c:pt idx="176">
                  <c:v>6/25/11</c:v>
                </c:pt>
                <c:pt idx="177">
                  <c:v>6/26/11</c:v>
                </c:pt>
                <c:pt idx="178">
                  <c:v>6/27/11</c:v>
                </c:pt>
                <c:pt idx="179">
                  <c:v>6/28/11</c:v>
                </c:pt>
                <c:pt idx="180">
                  <c:v>6/29/11</c:v>
                </c:pt>
                <c:pt idx="181">
                  <c:v>6/30/11</c:v>
                </c:pt>
                <c:pt idx="182">
                  <c:v>7/1/11</c:v>
                </c:pt>
                <c:pt idx="183">
                  <c:v>7/2/11</c:v>
                </c:pt>
                <c:pt idx="184">
                  <c:v>7/3/11</c:v>
                </c:pt>
                <c:pt idx="185">
                  <c:v>7/4/11</c:v>
                </c:pt>
                <c:pt idx="186">
                  <c:v>7/5/11</c:v>
                </c:pt>
                <c:pt idx="187">
                  <c:v>7/6/11</c:v>
                </c:pt>
                <c:pt idx="188">
                  <c:v>7/7/11</c:v>
                </c:pt>
                <c:pt idx="189">
                  <c:v>7/8/11</c:v>
                </c:pt>
                <c:pt idx="190">
                  <c:v>7/9/11</c:v>
                </c:pt>
                <c:pt idx="191">
                  <c:v>7/10/11</c:v>
                </c:pt>
                <c:pt idx="192">
                  <c:v>7/11/11</c:v>
                </c:pt>
                <c:pt idx="193">
                  <c:v>7/12/11</c:v>
                </c:pt>
                <c:pt idx="194">
                  <c:v>7/13/11</c:v>
                </c:pt>
                <c:pt idx="195">
                  <c:v>7/14/11</c:v>
                </c:pt>
                <c:pt idx="196">
                  <c:v>7/15/11</c:v>
                </c:pt>
                <c:pt idx="197">
                  <c:v>7/16/11</c:v>
                </c:pt>
                <c:pt idx="198">
                  <c:v>7/17/11</c:v>
                </c:pt>
                <c:pt idx="199">
                  <c:v>7/18/11</c:v>
                </c:pt>
                <c:pt idx="200">
                  <c:v>7/19/11</c:v>
                </c:pt>
                <c:pt idx="201">
                  <c:v>7/20/11</c:v>
                </c:pt>
                <c:pt idx="202">
                  <c:v>7/21/11</c:v>
                </c:pt>
                <c:pt idx="203">
                  <c:v>7/22/11</c:v>
                </c:pt>
                <c:pt idx="204">
                  <c:v>7/23/11</c:v>
                </c:pt>
                <c:pt idx="205">
                  <c:v>7/24/11</c:v>
                </c:pt>
                <c:pt idx="206">
                  <c:v>7/25/11</c:v>
                </c:pt>
                <c:pt idx="207">
                  <c:v>7/26/11</c:v>
                </c:pt>
                <c:pt idx="208">
                  <c:v>7/27/11</c:v>
                </c:pt>
                <c:pt idx="209">
                  <c:v>7/28/11</c:v>
                </c:pt>
                <c:pt idx="210">
                  <c:v>7/29/11</c:v>
                </c:pt>
                <c:pt idx="211">
                  <c:v>7/30/11</c:v>
                </c:pt>
                <c:pt idx="212">
                  <c:v>7/31/11</c:v>
                </c:pt>
                <c:pt idx="213">
                  <c:v>8/1/11</c:v>
                </c:pt>
                <c:pt idx="214">
                  <c:v>8/2/11</c:v>
                </c:pt>
                <c:pt idx="215">
                  <c:v>8/3/11</c:v>
                </c:pt>
                <c:pt idx="216">
                  <c:v>8/4/11</c:v>
                </c:pt>
                <c:pt idx="217">
                  <c:v>8/5/11</c:v>
                </c:pt>
                <c:pt idx="218">
                  <c:v>8/6/11</c:v>
                </c:pt>
                <c:pt idx="219">
                  <c:v>8/7/11</c:v>
                </c:pt>
                <c:pt idx="220">
                  <c:v>8/8/11</c:v>
                </c:pt>
                <c:pt idx="221">
                  <c:v>8/9/11</c:v>
                </c:pt>
                <c:pt idx="222">
                  <c:v>8/10/11</c:v>
                </c:pt>
                <c:pt idx="223">
                  <c:v>8/11/11</c:v>
                </c:pt>
                <c:pt idx="224">
                  <c:v>8/12/11</c:v>
                </c:pt>
                <c:pt idx="225">
                  <c:v>8/13/11</c:v>
                </c:pt>
                <c:pt idx="226">
                  <c:v>8/14/11</c:v>
                </c:pt>
                <c:pt idx="227">
                  <c:v>8/15/11</c:v>
                </c:pt>
                <c:pt idx="228">
                  <c:v>8/16/11</c:v>
                </c:pt>
                <c:pt idx="229">
                  <c:v>8/17/11</c:v>
                </c:pt>
                <c:pt idx="230">
                  <c:v>8/18/11</c:v>
                </c:pt>
                <c:pt idx="231">
                  <c:v>8/19/11</c:v>
                </c:pt>
                <c:pt idx="232">
                  <c:v>8/20/11</c:v>
                </c:pt>
                <c:pt idx="233">
                  <c:v>8/21/11</c:v>
                </c:pt>
                <c:pt idx="234">
                  <c:v>8/22/11</c:v>
                </c:pt>
                <c:pt idx="235">
                  <c:v>8/23/11</c:v>
                </c:pt>
                <c:pt idx="236">
                  <c:v>8/24/11</c:v>
                </c:pt>
                <c:pt idx="237">
                  <c:v>8/25/11</c:v>
                </c:pt>
                <c:pt idx="238">
                  <c:v>8/26/11</c:v>
                </c:pt>
                <c:pt idx="239">
                  <c:v>8/27/11</c:v>
                </c:pt>
                <c:pt idx="240">
                  <c:v>8/28/11</c:v>
                </c:pt>
                <c:pt idx="241">
                  <c:v>8/29/11</c:v>
                </c:pt>
                <c:pt idx="242">
                  <c:v>8/30/11</c:v>
                </c:pt>
                <c:pt idx="243">
                  <c:v>8/31/11</c:v>
                </c:pt>
                <c:pt idx="244">
                  <c:v>9/1/11</c:v>
                </c:pt>
                <c:pt idx="245">
                  <c:v>9/2/11</c:v>
                </c:pt>
                <c:pt idx="246">
                  <c:v>9/3/11</c:v>
                </c:pt>
                <c:pt idx="247">
                  <c:v>9/4/11</c:v>
                </c:pt>
                <c:pt idx="248">
                  <c:v>9/5/11</c:v>
                </c:pt>
                <c:pt idx="249">
                  <c:v>9/6/11</c:v>
                </c:pt>
                <c:pt idx="250">
                  <c:v>9/7/11</c:v>
                </c:pt>
                <c:pt idx="251">
                  <c:v>9/8/11</c:v>
                </c:pt>
                <c:pt idx="252">
                  <c:v>9/9/11</c:v>
                </c:pt>
                <c:pt idx="253">
                  <c:v>9/10/11</c:v>
                </c:pt>
                <c:pt idx="254">
                  <c:v>9/11/11</c:v>
                </c:pt>
                <c:pt idx="255">
                  <c:v>9/12/11</c:v>
                </c:pt>
                <c:pt idx="256">
                  <c:v>9/13/11</c:v>
                </c:pt>
                <c:pt idx="257">
                  <c:v>9/14/11</c:v>
                </c:pt>
                <c:pt idx="258">
                  <c:v>9/15/11</c:v>
                </c:pt>
                <c:pt idx="259">
                  <c:v>9/16/11</c:v>
                </c:pt>
                <c:pt idx="260">
                  <c:v>9/17/11</c:v>
                </c:pt>
                <c:pt idx="261">
                  <c:v>9/18/11</c:v>
                </c:pt>
                <c:pt idx="262">
                  <c:v>9/19/11</c:v>
                </c:pt>
                <c:pt idx="263">
                  <c:v>9/20/11</c:v>
                </c:pt>
                <c:pt idx="264">
                  <c:v>9/21/11</c:v>
                </c:pt>
                <c:pt idx="265">
                  <c:v>9/22/11</c:v>
                </c:pt>
                <c:pt idx="266">
                  <c:v>9/23/11</c:v>
                </c:pt>
                <c:pt idx="267">
                  <c:v>9/24/11</c:v>
                </c:pt>
                <c:pt idx="268">
                  <c:v>9/25/11</c:v>
                </c:pt>
                <c:pt idx="269">
                  <c:v>9/26/11</c:v>
                </c:pt>
                <c:pt idx="270">
                  <c:v>9/27/11</c:v>
                </c:pt>
                <c:pt idx="271">
                  <c:v>9/28/11</c:v>
                </c:pt>
                <c:pt idx="272">
                  <c:v>9/29/11</c:v>
                </c:pt>
                <c:pt idx="273">
                  <c:v>9/30/11</c:v>
                </c:pt>
                <c:pt idx="274">
                  <c:v>10/1/11</c:v>
                </c:pt>
                <c:pt idx="275">
                  <c:v>10/2/11</c:v>
                </c:pt>
                <c:pt idx="276">
                  <c:v>10/3/11</c:v>
                </c:pt>
                <c:pt idx="277">
                  <c:v>10/4/11</c:v>
                </c:pt>
                <c:pt idx="278">
                  <c:v>10/5/11</c:v>
                </c:pt>
                <c:pt idx="279">
                  <c:v>10/6/11</c:v>
                </c:pt>
                <c:pt idx="280">
                  <c:v>10/7/11</c:v>
                </c:pt>
                <c:pt idx="281">
                  <c:v>10/8/11</c:v>
                </c:pt>
                <c:pt idx="282">
                  <c:v>10/9/11</c:v>
                </c:pt>
                <c:pt idx="283">
                  <c:v>10/10/11</c:v>
                </c:pt>
                <c:pt idx="284">
                  <c:v>10/11/11</c:v>
                </c:pt>
                <c:pt idx="285">
                  <c:v>10/12/11</c:v>
                </c:pt>
                <c:pt idx="286">
                  <c:v>10/13/11</c:v>
                </c:pt>
                <c:pt idx="287">
                  <c:v>10/14/11</c:v>
                </c:pt>
                <c:pt idx="288">
                  <c:v>10/15/11</c:v>
                </c:pt>
                <c:pt idx="289">
                  <c:v>10/16/11</c:v>
                </c:pt>
                <c:pt idx="290">
                  <c:v>10/17/11</c:v>
                </c:pt>
                <c:pt idx="291">
                  <c:v>10/18/11</c:v>
                </c:pt>
                <c:pt idx="292">
                  <c:v>10/19/11</c:v>
                </c:pt>
                <c:pt idx="293">
                  <c:v>10/20/11</c:v>
                </c:pt>
                <c:pt idx="294">
                  <c:v>10/21/11</c:v>
                </c:pt>
                <c:pt idx="295">
                  <c:v>10/22/11</c:v>
                </c:pt>
                <c:pt idx="296">
                  <c:v>10/23/11</c:v>
                </c:pt>
                <c:pt idx="297">
                  <c:v>10/24/11</c:v>
                </c:pt>
                <c:pt idx="298">
                  <c:v>10/25/11</c:v>
                </c:pt>
                <c:pt idx="299">
                  <c:v>10/26/11</c:v>
                </c:pt>
                <c:pt idx="300">
                  <c:v>10/27/11</c:v>
                </c:pt>
                <c:pt idx="301">
                  <c:v>10/28/11</c:v>
                </c:pt>
                <c:pt idx="302">
                  <c:v>10/29/11</c:v>
                </c:pt>
                <c:pt idx="303">
                  <c:v>10/30/11</c:v>
                </c:pt>
                <c:pt idx="304">
                  <c:v>10/31/11</c:v>
                </c:pt>
                <c:pt idx="305">
                  <c:v>11/1/11</c:v>
                </c:pt>
                <c:pt idx="306">
                  <c:v>11/2/11</c:v>
                </c:pt>
                <c:pt idx="307">
                  <c:v>11/3/11</c:v>
                </c:pt>
                <c:pt idx="308">
                  <c:v>11/4/11</c:v>
                </c:pt>
                <c:pt idx="309">
                  <c:v>11/5/11</c:v>
                </c:pt>
                <c:pt idx="310">
                  <c:v>11/6/11</c:v>
                </c:pt>
                <c:pt idx="311">
                  <c:v>11/7/11</c:v>
                </c:pt>
                <c:pt idx="312">
                  <c:v>11/8/11</c:v>
                </c:pt>
                <c:pt idx="313">
                  <c:v>11/9/11</c:v>
                </c:pt>
                <c:pt idx="314">
                  <c:v>11/10/11</c:v>
                </c:pt>
                <c:pt idx="315">
                  <c:v>11/11/11</c:v>
                </c:pt>
                <c:pt idx="316">
                  <c:v>11/12/11</c:v>
                </c:pt>
                <c:pt idx="317">
                  <c:v>11/13/11</c:v>
                </c:pt>
                <c:pt idx="318">
                  <c:v>11/14/11</c:v>
                </c:pt>
                <c:pt idx="319">
                  <c:v>11/15/11</c:v>
                </c:pt>
                <c:pt idx="320">
                  <c:v>11/16/11</c:v>
                </c:pt>
                <c:pt idx="321">
                  <c:v>11/17/11</c:v>
                </c:pt>
                <c:pt idx="322">
                  <c:v>11/18/11</c:v>
                </c:pt>
                <c:pt idx="323">
                  <c:v>11/19/11</c:v>
                </c:pt>
                <c:pt idx="324">
                  <c:v>11/20/11</c:v>
                </c:pt>
                <c:pt idx="325">
                  <c:v>11/21/11</c:v>
                </c:pt>
                <c:pt idx="326">
                  <c:v>11/22/11</c:v>
                </c:pt>
                <c:pt idx="327">
                  <c:v>11/23/11</c:v>
                </c:pt>
                <c:pt idx="328">
                  <c:v>11/24/11</c:v>
                </c:pt>
                <c:pt idx="329">
                  <c:v>11/25/11</c:v>
                </c:pt>
                <c:pt idx="330">
                  <c:v>11/26/11</c:v>
                </c:pt>
                <c:pt idx="331">
                  <c:v>11/27/11</c:v>
                </c:pt>
                <c:pt idx="332">
                  <c:v>11/28/11</c:v>
                </c:pt>
                <c:pt idx="333">
                  <c:v>11/29/11</c:v>
                </c:pt>
                <c:pt idx="334">
                  <c:v>11/30/11</c:v>
                </c:pt>
                <c:pt idx="335">
                  <c:v>12/1/11</c:v>
                </c:pt>
                <c:pt idx="336">
                  <c:v>12/2/11</c:v>
                </c:pt>
                <c:pt idx="337">
                  <c:v>12/3/11</c:v>
                </c:pt>
                <c:pt idx="338">
                  <c:v>12/4/11</c:v>
                </c:pt>
                <c:pt idx="339">
                  <c:v>12/5/11</c:v>
                </c:pt>
                <c:pt idx="340">
                  <c:v>12/6/11</c:v>
                </c:pt>
                <c:pt idx="341">
                  <c:v>12/7/11</c:v>
                </c:pt>
                <c:pt idx="342">
                  <c:v>12/8/11</c:v>
                </c:pt>
                <c:pt idx="343">
                  <c:v>12/9/11</c:v>
                </c:pt>
                <c:pt idx="344">
                  <c:v>12/10/11</c:v>
                </c:pt>
                <c:pt idx="345">
                  <c:v>12/11/11</c:v>
                </c:pt>
                <c:pt idx="346">
                  <c:v>12/12/11</c:v>
                </c:pt>
                <c:pt idx="347">
                  <c:v>12/13/11</c:v>
                </c:pt>
                <c:pt idx="348">
                  <c:v>12/14/11</c:v>
                </c:pt>
                <c:pt idx="349">
                  <c:v>12/15/11</c:v>
                </c:pt>
                <c:pt idx="350">
                  <c:v>12/16/11</c:v>
                </c:pt>
                <c:pt idx="351">
                  <c:v>12/17/11</c:v>
                </c:pt>
                <c:pt idx="352">
                  <c:v>12/18/11</c:v>
                </c:pt>
                <c:pt idx="353">
                  <c:v>12/19/11</c:v>
                </c:pt>
                <c:pt idx="354">
                  <c:v>12/20/11</c:v>
                </c:pt>
                <c:pt idx="355">
                  <c:v>12/21/11</c:v>
                </c:pt>
                <c:pt idx="356">
                  <c:v>12/22/11</c:v>
                </c:pt>
                <c:pt idx="357">
                  <c:v>12/23/11</c:v>
                </c:pt>
                <c:pt idx="358">
                  <c:v>12/24/11</c:v>
                </c:pt>
                <c:pt idx="359">
                  <c:v>12/25/11</c:v>
                </c:pt>
                <c:pt idx="360">
                  <c:v>12/26/11</c:v>
                </c:pt>
                <c:pt idx="361">
                  <c:v>12/27/11</c:v>
                </c:pt>
                <c:pt idx="362">
                  <c:v>12/28/11</c:v>
                </c:pt>
                <c:pt idx="363">
                  <c:v>12/29/11</c:v>
                </c:pt>
                <c:pt idx="364">
                  <c:v>12/30/11</c:v>
                </c:pt>
                <c:pt idx="365">
                  <c:v>12/31/11</c:v>
                </c:pt>
                <c:pt idx="366">
                  <c:v>1/1/12</c:v>
                </c:pt>
                <c:pt idx="367">
                  <c:v>1/2/12</c:v>
                </c:pt>
                <c:pt idx="368">
                  <c:v>1/3/12</c:v>
                </c:pt>
                <c:pt idx="369">
                  <c:v>1/4/12</c:v>
                </c:pt>
                <c:pt idx="370">
                  <c:v>1/5/12</c:v>
                </c:pt>
                <c:pt idx="371">
                  <c:v>1/6/12</c:v>
                </c:pt>
                <c:pt idx="372">
                  <c:v>1/7/12</c:v>
                </c:pt>
                <c:pt idx="373">
                  <c:v>1/8/12</c:v>
                </c:pt>
                <c:pt idx="374">
                  <c:v>1/9/12</c:v>
                </c:pt>
                <c:pt idx="375">
                  <c:v>1/10/12</c:v>
                </c:pt>
                <c:pt idx="376">
                  <c:v>1/11/12</c:v>
                </c:pt>
                <c:pt idx="377">
                  <c:v>1/12/12</c:v>
                </c:pt>
                <c:pt idx="378">
                  <c:v>1/13/12</c:v>
                </c:pt>
                <c:pt idx="379">
                  <c:v>1/14/12</c:v>
                </c:pt>
                <c:pt idx="380">
                  <c:v>1/15/12</c:v>
                </c:pt>
                <c:pt idx="381">
                  <c:v>1/16/12</c:v>
                </c:pt>
                <c:pt idx="382">
                  <c:v>1/17/12</c:v>
                </c:pt>
                <c:pt idx="383">
                  <c:v>1/18/12</c:v>
                </c:pt>
                <c:pt idx="384">
                  <c:v>1/19/12</c:v>
                </c:pt>
                <c:pt idx="385">
                  <c:v>1/20/12</c:v>
                </c:pt>
                <c:pt idx="386">
                  <c:v>1/21/12</c:v>
                </c:pt>
                <c:pt idx="387">
                  <c:v>1/22/12</c:v>
                </c:pt>
                <c:pt idx="388">
                  <c:v>1/23/12</c:v>
                </c:pt>
                <c:pt idx="389">
                  <c:v>1/24/12</c:v>
                </c:pt>
                <c:pt idx="390">
                  <c:v>1/25/12</c:v>
                </c:pt>
                <c:pt idx="391">
                  <c:v>1/26/12</c:v>
                </c:pt>
                <c:pt idx="392">
                  <c:v>1/27/12</c:v>
                </c:pt>
                <c:pt idx="393">
                  <c:v>1/28/12</c:v>
                </c:pt>
                <c:pt idx="394">
                  <c:v>1/29/12</c:v>
                </c:pt>
                <c:pt idx="395">
                  <c:v>1/30/12</c:v>
                </c:pt>
                <c:pt idx="396">
                  <c:v>1/31/12</c:v>
                </c:pt>
                <c:pt idx="397">
                  <c:v>2/1/12</c:v>
                </c:pt>
                <c:pt idx="398">
                  <c:v>2/2/12</c:v>
                </c:pt>
                <c:pt idx="399">
                  <c:v>2/3/12</c:v>
                </c:pt>
                <c:pt idx="400">
                  <c:v>2/4/12</c:v>
                </c:pt>
                <c:pt idx="401">
                  <c:v>2/5/12</c:v>
                </c:pt>
                <c:pt idx="402">
                  <c:v>2/6/12</c:v>
                </c:pt>
                <c:pt idx="403">
                  <c:v>2/7/12</c:v>
                </c:pt>
                <c:pt idx="404">
                  <c:v>2/8/12</c:v>
                </c:pt>
                <c:pt idx="405">
                  <c:v>2/9/12</c:v>
                </c:pt>
                <c:pt idx="406">
                  <c:v>2/10/12</c:v>
                </c:pt>
                <c:pt idx="407">
                  <c:v>2/11/12</c:v>
                </c:pt>
                <c:pt idx="408">
                  <c:v>2/12/12</c:v>
                </c:pt>
                <c:pt idx="409">
                  <c:v>2/13/12</c:v>
                </c:pt>
                <c:pt idx="410">
                  <c:v>2/14/12</c:v>
                </c:pt>
                <c:pt idx="411">
                  <c:v>2/15/12</c:v>
                </c:pt>
                <c:pt idx="412">
                  <c:v>2/16/12</c:v>
                </c:pt>
                <c:pt idx="413">
                  <c:v>2/17/12</c:v>
                </c:pt>
                <c:pt idx="414">
                  <c:v>2/18/12</c:v>
                </c:pt>
                <c:pt idx="415">
                  <c:v>2/19/12</c:v>
                </c:pt>
                <c:pt idx="416">
                  <c:v>2/20/12</c:v>
                </c:pt>
                <c:pt idx="417">
                  <c:v>2/21/12</c:v>
                </c:pt>
                <c:pt idx="418">
                  <c:v>2/22/12</c:v>
                </c:pt>
                <c:pt idx="419">
                  <c:v>2/23/12</c:v>
                </c:pt>
                <c:pt idx="420">
                  <c:v>2/24/12</c:v>
                </c:pt>
                <c:pt idx="421">
                  <c:v>2/25/12</c:v>
                </c:pt>
                <c:pt idx="422">
                  <c:v>2/26/12</c:v>
                </c:pt>
                <c:pt idx="423">
                  <c:v>2/27/12</c:v>
                </c:pt>
                <c:pt idx="424">
                  <c:v>2/28/12</c:v>
                </c:pt>
                <c:pt idx="425">
                  <c:v>2/29/12</c:v>
                </c:pt>
                <c:pt idx="426">
                  <c:v>3/1/12</c:v>
                </c:pt>
                <c:pt idx="427">
                  <c:v>3/2/12</c:v>
                </c:pt>
                <c:pt idx="428">
                  <c:v>3/3/12</c:v>
                </c:pt>
                <c:pt idx="429">
                  <c:v>3/4/12</c:v>
                </c:pt>
                <c:pt idx="430">
                  <c:v>3/5/12</c:v>
                </c:pt>
                <c:pt idx="431">
                  <c:v>3/6/12</c:v>
                </c:pt>
                <c:pt idx="432">
                  <c:v>3/7/12</c:v>
                </c:pt>
                <c:pt idx="433">
                  <c:v>3/8/12</c:v>
                </c:pt>
                <c:pt idx="434">
                  <c:v>3/9/12</c:v>
                </c:pt>
                <c:pt idx="435">
                  <c:v>3/10/12</c:v>
                </c:pt>
                <c:pt idx="436">
                  <c:v>3/11/12</c:v>
                </c:pt>
                <c:pt idx="437">
                  <c:v>3/12/12</c:v>
                </c:pt>
                <c:pt idx="438">
                  <c:v>3/13/12</c:v>
                </c:pt>
                <c:pt idx="439">
                  <c:v>3/14/12</c:v>
                </c:pt>
                <c:pt idx="440">
                  <c:v>3/15/12</c:v>
                </c:pt>
                <c:pt idx="441">
                  <c:v>3/16/12</c:v>
                </c:pt>
                <c:pt idx="442">
                  <c:v>3/17/12</c:v>
                </c:pt>
                <c:pt idx="443">
                  <c:v>3/18/12</c:v>
                </c:pt>
                <c:pt idx="444">
                  <c:v>3/19/12</c:v>
                </c:pt>
                <c:pt idx="445">
                  <c:v>3/20/12</c:v>
                </c:pt>
                <c:pt idx="446">
                  <c:v>3/21/12</c:v>
                </c:pt>
                <c:pt idx="447">
                  <c:v>3/22/12</c:v>
                </c:pt>
                <c:pt idx="448">
                  <c:v>3/23/12</c:v>
                </c:pt>
                <c:pt idx="449">
                  <c:v>3/24/12</c:v>
                </c:pt>
                <c:pt idx="450">
                  <c:v>3/25/12</c:v>
                </c:pt>
                <c:pt idx="451">
                  <c:v>3/26/12</c:v>
                </c:pt>
                <c:pt idx="452">
                  <c:v>3/27/12</c:v>
                </c:pt>
                <c:pt idx="453">
                  <c:v>3/28/12</c:v>
                </c:pt>
                <c:pt idx="454">
                  <c:v>3/29/12</c:v>
                </c:pt>
                <c:pt idx="455">
                  <c:v>3/30/12</c:v>
                </c:pt>
                <c:pt idx="456">
                  <c:v>3/31/12</c:v>
                </c:pt>
                <c:pt idx="457">
                  <c:v>4/1/12</c:v>
                </c:pt>
                <c:pt idx="458">
                  <c:v>4/2/12</c:v>
                </c:pt>
                <c:pt idx="459">
                  <c:v>4/3/12</c:v>
                </c:pt>
                <c:pt idx="460">
                  <c:v>4/4/12</c:v>
                </c:pt>
                <c:pt idx="461">
                  <c:v>4/5/12</c:v>
                </c:pt>
                <c:pt idx="462">
                  <c:v>4/6/12</c:v>
                </c:pt>
                <c:pt idx="463">
                  <c:v>4/7/12</c:v>
                </c:pt>
                <c:pt idx="464">
                  <c:v>4/8/12</c:v>
                </c:pt>
                <c:pt idx="465">
                  <c:v>4/9/12</c:v>
                </c:pt>
                <c:pt idx="466">
                  <c:v>4/10/12</c:v>
                </c:pt>
                <c:pt idx="467">
                  <c:v>4/11/12</c:v>
                </c:pt>
                <c:pt idx="468">
                  <c:v>4/12/12</c:v>
                </c:pt>
                <c:pt idx="469">
                  <c:v>4/13/12</c:v>
                </c:pt>
                <c:pt idx="470">
                  <c:v>4/14/12</c:v>
                </c:pt>
                <c:pt idx="471">
                  <c:v>4/15/12</c:v>
                </c:pt>
                <c:pt idx="472">
                  <c:v>4/16/12</c:v>
                </c:pt>
                <c:pt idx="473">
                  <c:v>4/17/12</c:v>
                </c:pt>
                <c:pt idx="474">
                  <c:v>4/18/12</c:v>
                </c:pt>
                <c:pt idx="475">
                  <c:v>4/19/12</c:v>
                </c:pt>
                <c:pt idx="476">
                  <c:v>4/20/12</c:v>
                </c:pt>
                <c:pt idx="477">
                  <c:v>4/21/12</c:v>
                </c:pt>
                <c:pt idx="478">
                  <c:v>4/22/12</c:v>
                </c:pt>
                <c:pt idx="479">
                  <c:v>4/23/12</c:v>
                </c:pt>
                <c:pt idx="480">
                  <c:v>4/24/12</c:v>
                </c:pt>
                <c:pt idx="481">
                  <c:v>4/25/12</c:v>
                </c:pt>
                <c:pt idx="482">
                  <c:v>4/26/12</c:v>
                </c:pt>
                <c:pt idx="483">
                  <c:v>4/27/12</c:v>
                </c:pt>
                <c:pt idx="484">
                  <c:v>4/28/12</c:v>
                </c:pt>
                <c:pt idx="485">
                  <c:v>4/29/12</c:v>
                </c:pt>
                <c:pt idx="486">
                  <c:v>4/30/12</c:v>
                </c:pt>
                <c:pt idx="487">
                  <c:v>5/1/12</c:v>
                </c:pt>
                <c:pt idx="488">
                  <c:v>5/2/12</c:v>
                </c:pt>
                <c:pt idx="489">
                  <c:v>5/3/12</c:v>
                </c:pt>
                <c:pt idx="490">
                  <c:v>5/4/12</c:v>
                </c:pt>
                <c:pt idx="491">
                  <c:v>5/5/12</c:v>
                </c:pt>
                <c:pt idx="492">
                  <c:v>5/6/12</c:v>
                </c:pt>
                <c:pt idx="493">
                  <c:v>5/7/12</c:v>
                </c:pt>
                <c:pt idx="494">
                  <c:v>5/8/12</c:v>
                </c:pt>
                <c:pt idx="495">
                  <c:v>5/9/12</c:v>
                </c:pt>
                <c:pt idx="496">
                  <c:v>5/10/12</c:v>
                </c:pt>
                <c:pt idx="497">
                  <c:v>5/11/12</c:v>
                </c:pt>
                <c:pt idx="498">
                  <c:v>5/12/12</c:v>
                </c:pt>
                <c:pt idx="499">
                  <c:v>5/13/12</c:v>
                </c:pt>
                <c:pt idx="500">
                  <c:v>5/14/12</c:v>
                </c:pt>
                <c:pt idx="501">
                  <c:v>5/15/12</c:v>
                </c:pt>
                <c:pt idx="502">
                  <c:v>5/16/12</c:v>
                </c:pt>
                <c:pt idx="503">
                  <c:v>5/17/12</c:v>
                </c:pt>
                <c:pt idx="504">
                  <c:v>5/18/12</c:v>
                </c:pt>
                <c:pt idx="505">
                  <c:v>5/19/12</c:v>
                </c:pt>
                <c:pt idx="506">
                  <c:v>5/20/12</c:v>
                </c:pt>
                <c:pt idx="507">
                  <c:v>5/21/12</c:v>
                </c:pt>
                <c:pt idx="508">
                  <c:v>5/22/12</c:v>
                </c:pt>
                <c:pt idx="509">
                  <c:v>5/23/12</c:v>
                </c:pt>
                <c:pt idx="510">
                  <c:v>5/24/12</c:v>
                </c:pt>
                <c:pt idx="511">
                  <c:v>5/25/12</c:v>
                </c:pt>
                <c:pt idx="512">
                  <c:v>5/26/12</c:v>
                </c:pt>
                <c:pt idx="513">
                  <c:v>5/27/12</c:v>
                </c:pt>
                <c:pt idx="514">
                  <c:v>5/28/12</c:v>
                </c:pt>
                <c:pt idx="515">
                  <c:v>5/29/12</c:v>
                </c:pt>
                <c:pt idx="516">
                  <c:v>5/30/12</c:v>
                </c:pt>
                <c:pt idx="517">
                  <c:v>5/31/12</c:v>
                </c:pt>
                <c:pt idx="518">
                  <c:v>6/1/12</c:v>
                </c:pt>
                <c:pt idx="519">
                  <c:v>6/2/12</c:v>
                </c:pt>
                <c:pt idx="520">
                  <c:v>6/3/12</c:v>
                </c:pt>
                <c:pt idx="521">
                  <c:v>6/4/12</c:v>
                </c:pt>
                <c:pt idx="522">
                  <c:v>6/5/12</c:v>
                </c:pt>
                <c:pt idx="523">
                  <c:v>6/6/12</c:v>
                </c:pt>
                <c:pt idx="524">
                  <c:v>6/7/12</c:v>
                </c:pt>
                <c:pt idx="525">
                  <c:v>6/8/12</c:v>
                </c:pt>
                <c:pt idx="526">
                  <c:v>6/9/12</c:v>
                </c:pt>
                <c:pt idx="527">
                  <c:v>6/10/12</c:v>
                </c:pt>
                <c:pt idx="528">
                  <c:v>6/11/12</c:v>
                </c:pt>
                <c:pt idx="529">
                  <c:v>6/12/12</c:v>
                </c:pt>
                <c:pt idx="530">
                  <c:v>6/13/12</c:v>
                </c:pt>
                <c:pt idx="531">
                  <c:v>6/14/12</c:v>
                </c:pt>
                <c:pt idx="532">
                  <c:v>6/15/12</c:v>
                </c:pt>
                <c:pt idx="533">
                  <c:v>6/16/12</c:v>
                </c:pt>
                <c:pt idx="534">
                  <c:v>6/17/12</c:v>
                </c:pt>
                <c:pt idx="535">
                  <c:v>6/18/12</c:v>
                </c:pt>
                <c:pt idx="536">
                  <c:v>6/19/12</c:v>
                </c:pt>
                <c:pt idx="537">
                  <c:v>6/20/12</c:v>
                </c:pt>
                <c:pt idx="538">
                  <c:v>6/21/12</c:v>
                </c:pt>
                <c:pt idx="539">
                  <c:v>6/22/12</c:v>
                </c:pt>
                <c:pt idx="540">
                  <c:v>6/23/12</c:v>
                </c:pt>
                <c:pt idx="541">
                  <c:v>6/24/12</c:v>
                </c:pt>
                <c:pt idx="542">
                  <c:v>6/25/12</c:v>
                </c:pt>
                <c:pt idx="543">
                  <c:v>6/26/12</c:v>
                </c:pt>
                <c:pt idx="544">
                  <c:v>6/27/12</c:v>
                </c:pt>
                <c:pt idx="545">
                  <c:v>6/28/12</c:v>
                </c:pt>
                <c:pt idx="546">
                  <c:v>6/29/12</c:v>
                </c:pt>
                <c:pt idx="547">
                  <c:v>6/30/12</c:v>
                </c:pt>
                <c:pt idx="548">
                  <c:v>7/1/12</c:v>
                </c:pt>
                <c:pt idx="549">
                  <c:v>7/2/12</c:v>
                </c:pt>
                <c:pt idx="550">
                  <c:v>7/3/12</c:v>
                </c:pt>
                <c:pt idx="551">
                  <c:v>7/4/12</c:v>
                </c:pt>
                <c:pt idx="552">
                  <c:v>7/5/12</c:v>
                </c:pt>
                <c:pt idx="553">
                  <c:v>7/6/12</c:v>
                </c:pt>
                <c:pt idx="554">
                  <c:v>7/7/12</c:v>
                </c:pt>
                <c:pt idx="555">
                  <c:v>7/8/12</c:v>
                </c:pt>
                <c:pt idx="556">
                  <c:v>7/9/12</c:v>
                </c:pt>
                <c:pt idx="557">
                  <c:v>7/10/12</c:v>
                </c:pt>
                <c:pt idx="558">
                  <c:v>7/11/12</c:v>
                </c:pt>
                <c:pt idx="559">
                  <c:v>7/12/12</c:v>
                </c:pt>
                <c:pt idx="560">
                  <c:v>7/13/12</c:v>
                </c:pt>
                <c:pt idx="561">
                  <c:v>7/14/12</c:v>
                </c:pt>
                <c:pt idx="562">
                  <c:v>7/15/12</c:v>
                </c:pt>
                <c:pt idx="563">
                  <c:v>7/16/12</c:v>
                </c:pt>
                <c:pt idx="564">
                  <c:v>7/17/12</c:v>
                </c:pt>
                <c:pt idx="565">
                  <c:v>7/18/12</c:v>
                </c:pt>
                <c:pt idx="566">
                  <c:v>7/19/12</c:v>
                </c:pt>
                <c:pt idx="567">
                  <c:v>7/20/12</c:v>
                </c:pt>
                <c:pt idx="568">
                  <c:v>7/21/12</c:v>
                </c:pt>
                <c:pt idx="569">
                  <c:v>7/22/12</c:v>
                </c:pt>
                <c:pt idx="570">
                  <c:v>7/23/12</c:v>
                </c:pt>
                <c:pt idx="571">
                  <c:v>7/24/12</c:v>
                </c:pt>
                <c:pt idx="572">
                  <c:v>7/25/12</c:v>
                </c:pt>
                <c:pt idx="573">
                  <c:v>7/26/12</c:v>
                </c:pt>
                <c:pt idx="574">
                  <c:v>7/27/12</c:v>
                </c:pt>
                <c:pt idx="575">
                  <c:v>7/28/12</c:v>
                </c:pt>
                <c:pt idx="576">
                  <c:v>7/29/12</c:v>
                </c:pt>
                <c:pt idx="577">
                  <c:v>7/30/12</c:v>
                </c:pt>
                <c:pt idx="578">
                  <c:v>7/31/12</c:v>
                </c:pt>
                <c:pt idx="579">
                  <c:v>8/1/12</c:v>
                </c:pt>
                <c:pt idx="580">
                  <c:v>8/2/12</c:v>
                </c:pt>
                <c:pt idx="581">
                  <c:v>8/3/12</c:v>
                </c:pt>
                <c:pt idx="582">
                  <c:v>8/4/12</c:v>
                </c:pt>
                <c:pt idx="583">
                  <c:v>8/5/12</c:v>
                </c:pt>
                <c:pt idx="584">
                  <c:v>8/6/12</c:v>
                </c:pt>
                <c:pt idx="585">
                  <c:v>8/7/12</c:v>
                </c:pt>
                <c:pt idx="586">
                  <c:v>8/8/12</c:v>
                </c:pt>
                <c:pt idx="587">
                  <c:v>8/9/12</c:v>
                </c:pt>
                <c:pt idx="588">
                  <c:v>8/10/12</c:v>
                </c:pt>
                <c:pt idx="589">
                  <c:v>8/11/12</c:v>
                </c:pt>
                <c:pt idx="590">
                  <c:v>8/12/12</c:v>
                </c:pt>
                <c:pt idx="591">
                  <c:v>8/13/12</c:v>
                </c:pt>
                <c:pt idx="592">
                  <c:v>8/14/12</c:v>
                </c:pt>
                <c:pt idx="593">
                  <c:v>8/15/12</c:v>
                </c:pt>
                <c:pt idx="594">
                  <c:v>8/16/12</c:v>
                </c:pt>
                <c:pt idx="595">
                  <c:v>8/17/12</c:v>
                </c:pt>
                <c:pt idx="596">
                  <c:v>8/18/12</c:v>
                </c:pt>
                <c:pt idx="597">
                  <c:v>8/19/12</c:v>
                </c:pt>
                <c:pt idx="598">
                  <c:v>8/20/12</c:v>
                </c:pt>
                <c:pt idx="599">
                  <c:v>8/21/12</c:v>
                </c:pt>
                <c:pt idx="600">
                  <c:v>8/22/12</c:v>
                </c:pt>
                <c:pt idx="601">
                  <c:v>8/23/12</c:v>
                </c:pt>
                <c:pt idx="602">
                  <c:v>8/24/12</c:v>
                </c:pt>
                <c:pt idx="603">
                  <c:v>8/25/12</c:v>
                </c:pt>
                <c:pt idx="604">
                  <c:v>8/26/12</c:v>
                </c:pt>
                <c:pt idx="605">
                  <c:v>8/27/12</c:v>
                </c:pt>
                <c:pt idx="606">
                  <c:v>8/28/12</c:v>
                </c:pt>
                <c:pt idx="607">
                  <c:v>8/29/12</c:v>
                </c:pt>
                <c:pt idx="608">
                  <c:v>8/30/12</c:v>
                </c:pt>
                <c:pt idx="609">
                  <c:v>8/31/12</c:v>
                </c:pt>
                <c:pt idx="610">
                  <c:v>9/1/12</c:v>
                </c:pt>
                <c:pt idx="611">
                  <c:v>9/2/12</c:v>
                </c:pt>
                <c:pt idx="612">
                  <c:v>9/3/12</c:v>
                </c:pt>
                <c:pt idx="613">
                  <c:v>9/4/12</c:v>
                </c:pt>
                <c:pt idx="614">
                  <c:v>9/5/12</c:v>
                </c:pt>
                <c:pt idx="615">
                  <c:v>9/6/12</c:v>
                </c:pt>
                <c:pt idx="616">
                  <c:v>9/7/12</c:v>
                </c:pt>
                <c:pt idx="617">
                  <c:v>9/8/12</c:v>
                </c:pt>
                <c:pt idx="618">
                  <c:v>9/9/12</c:v>
                </c:pt>
                <c:pt idx="619">
                  <c:v>9/10/12</c:v>
                </c:pt>
                <c:pt idx="620">
                  <c:v>9/11/12</c:v>
                </c:pt>
                <c:pt idx="621">
                  <c:v>9/12/12</c:v>
                </c:pt>
                <c:pt idx="622">
                  <c:v>9/13/12</c:v>
                </c:pt>
                <c:pt idx="623">
                  <c:v>9/14/12</c:v>
                </c:pt>
                <c:pt idx="624">
                  <c:v>9/15/12</c:v>
                </c:pt>
                <c:pt idx="625">
                  <c:v>9/16/12</c:v>
                </c:pt>
                <c:pt idx="626">
                  <c:v>9/17/12</c:v>
                </c:pt>
                <c:pt idx="627">
                  <c:v>9/18/12</c:v>
                </c:pt>
                <c:pt idx="628">
                  <c:v>9/19/12</c:v>
                </c:pt>
                <c:pt idx="629">
                  <c:v>9/20/12</c:v>
                </c:pt>
                <c:pt idx="630">
                  <c:v>9/21/12</c:v>
                </c:pt>
                <c:pt idx="631">
                  <c:v>9/22/12</c:v>
                </c:pt>
                <c:pt idx="632">
                  <c:v>9/23/12</c:v>
                </c:pt>
                <c:pt idx="633">
                  <c:v>9/24/12</c:v>
                </c:pt>
                <c:pt idx="634">
                  <c:v>9/25/12</c:v>
                </c:pt>
                <c:pt idx="635">
                  <c:v>9/26/12</c:v>
                </c:pt>
                <c:pt idx="636">
                  <c:v>9/27/12</c:v>
                </c:pt>
                <c:pt idx="637">
                  <c:v>9/28/12</c:v>
                </c:pt>
                <c:pt idx="638">
                  <c:v>9/29/12</c:v>
                </c:pt>
                <c:pt idx="639">
                  <c:v>9/30/12</c:v>
                </c:pt>
                <c:pt idx="640">
                  <c:v>10/1/12</c:v>
                </c:pt>
                <c:pt idx="641">
                  <c:v>10/2/12</c:v>
                </c:pt>
                <c:pt idx="642">
                  <c:v>10/3/12</c:v>
                </c:pt>
                <c:pt idx="643">
                  <c:v>10/4/12</c:v>
                </c:pt>
                <c:pt idx="644">
                  <c:v>10/5/12</c:v>
                </c:pt>
                <c:pt idx="645">
                  <c:v>10/6/12</c:v>
                </c:pt>
                <c:pt idx="646">
                  <c:v>10/7/12</c:v>
                </c:pt>
                <c:pt idx="647">
                  <c:v>10/8/12</c:v>
                </c:pt>
                <c:pt idx="648">
                  <c:v>10/9/12</c:v>
                </c:pt>
                <c:pt idx="649">
                  <c:v>10/10/12</c:v>
                </c:pt>
                <c:pt idx="650">
                  <c:v>10/11/12</c:v>
                </c:pt>
                <c:pt idx="651">
                  <c:v>10/12/12</c:v>
                </c:pt>
                <c:pt idx="652">
                  <c:v>10/13/12</c:v>
                </c:pt>
                <c:pt idx="653">
                  <c:v>10/14/12</c:v>
                </c:pt>
                <c:pt idx="654">
                  <c:v>10/15/12</c:v>
                </c:pt>
                <c:pt idx="655">
                  <c:v>10/16/12</c:v>
                </c:pt>
                <c:pt idx="656">
                  <c:v>10/17/12</c:v>
                </c:pt>
                <c:pt idx="657">
                  <c:v>10/18/12</c:v>
                </c:pt>
                <c:pt idx="658">
                  <c:v>10/19/12</c:v>
                </c:pt>
                <c:pt idx="659">
                  <c:v>10/20/12</c:v>
                </c:pt>
                <c:pt idx="660">
                  <c:v>10/21/12</c:v>
                </c:pt>
                <c:pt idx="661">
                  <c:v>10/22/12</c:v>
                </c:pt>
                <c:pt idx="662">
                  <c:v>10/23/12</c:v>
                </c:pt>
                <c:pt idx="663">
                  <c:v>10/24/12</c:v>
                </c:pt>
                <c:pt idx="664">
                  <c:v>10/25/12</c:v>
                </c:pt>
                <c:pt idx="665">
                  <c:v>10/26/12</c:v>
                </c:pt>
                <c:pt idx="666">
                  <c:v>10/27/12</c:v>
                </c:pt>
                <c:pt idx="667">
                  <c:v>10/28/12</c:v>
                </c:pt>
                <c:pt idx="668">
                  <c:v>10/29/12</c:v>
                </c:pt>
                <c:pt idx="669">
                  <c:v>10/30/12</c:v>
                </c:pt>
                <c:pt idx="670">
                  <c:v>10/31/12</c:v>
                </c:pt>
                <c:pt idx="671">
                  <c:v>11/1/12</c:v>
                </c:pt>
                <c:pt idx="672">
                  <c:v>11/2/12</c:v>
                </c:pt>
                <c:pt idx="673">
                  <c:v>11/3/12</c:v>
                </c:pt>
                <c:pt idx="674">
                  <c:v>11/4/12</c:v>
                </c:pt>
                <c:pt idx="675">
                  <c:v>11/5/12</c:v>
                </c:pt>
                <c:pt idx="676">
                  <c:v>11/6/12</c:v>
                </c:pt>
                <c:pt idx="677">
                  <c:v>11/7/12</c:v>
                </c:pt>
                <c:pt idx="678">
                  <c:v>11/8/12</c:v>
                </c:pt>
                <c:pt idx="679">
                  <c:v>11/9/12</c:v>
                </c:pt>
                <c:pt idx="680">
                  <c:v>11/10/12</c:v>
                </c:pt>
                <c:pt idx="681">
                  <c:v>11/11/12</c:v>
                </c:pt>
                <c:pt idx="682">
                  <c:v>11/12/12</c:v>
                </c:pt>
                <c:pt idx="683">
                  <c:v>11/13/12</c:v>
                </c:pt>
                <c:pt idx="684">
                  <c:v>11/14/12</c:v>
                </c:pt>
                <c:pt idx="685">
                  <c:v>11/15/12</c:v>
                </c:pt>
                <c:pt idx="686">
                  <c:v>11/16/12</c:v>
                </c:pt>
                <c:pt idx="687">
                  <c:v>11/17/12</c:v>
                </c:pt>
                <c:pt idx="688">
                  <c:v>11/18/12</c:v>
                </c:pt>
                <c:pt idx="689">
                  <c:v>11/19/12</c:v>
                </c:pt>
                <c:pt idx="690">
                  <c:v>11/20/12</c:v>
                </c:pt>
                <c:pt idx="691">
                  <c:v>11/21/12</c:v>
                </c:pt>
                <c:pt idx="692">
                  <c:v>11/22/12</c:v>
                </c:pt>
                <c:pt idx="693">
                  <c:v>11/23/12</c:v>
                </c:pt>
                <c:pt idx="694">
                  <c:v>11/24/12</c:v>
                </c:pt>
                <c:pt idx="695">
                  <c:v>11/25/12</c:v>
                </c:pt>
                <c:pt idx="696">
                  <c:v>11/26/12</c:v>
                </c:pt>
                <c:pt idx="697">
                  <c:v>11/27/12</c:v>
                </c:pt>
                <c:pt idx="698">
                  <c:v>11/28/12</c:v>
                </c:pt>
                <c:pt idx="699">
                  <c:v>11/29/12</c:v>
                </c:pt>
                <c:pt idx="700">
                  <c:v>11/30/12</c:v>
                </c:pt>
                <c:pt idx="701">
                  <c:v>12/1/12</c:v>
                </c:pt>
                <c:pt idx="702">
                  <c:v>12/2/12</c:v>
                </c:pt>
                <c:pt idx="703">
                  <c:v>12/3/12</c:v>
                </c:pt>
                <c:pt idx="704">
                  <c:v>12/4/12</c:v>
                </c:pt>
                <c:pt idx="705">
                  <c:v>12/5/12</c:v>
                </c:pt>
                <c:pt idx="706">
                  <c:v>12/6/12</c:v>
                </c:pt>
                <c:pt idx="707">
                  <c:v>12/7/12</c:v>
                </c:pt>
                <c:pt idx="708">
                  <c:v>12/8/12</c:v>
                </c:pt>
                <c:pt idx="709">
                  <c:v>12/9/12</c:v>
                </c:pt>
                <c:pt idx="710">
                  <c:v>12/10/12</c:v>
                </c:pt>
                <c:pt idx="711">
                  <c:v>12/11/12</c:v>
                </c:pt>
                <c:pt idx="712">
                  <c:v>12/12/12</c:v>
                </c:pt>
                <c:pt idx="713">
                  <c:v>12/13/12</c:v>
                </c:pt>
                <c:pt idx="714">
                  <c:v>12/14/12</c:v>
                </c:pt>
                <c:pt idx="715">
                  <c:v>12/15/12</c:v>
                </c:pt>
                <c:pt idx="716">
                  <c:v>12/16/12</c:v>
                </c:pt>
                <c:pt idx="717">
                  <c:v>12/17/12</c:v>
                </c:pt>
                <c:pt idx="718">
                  <c:v>12/18/12</c:v>
                </c:pt>
                <c:pt idx="719">
                  <c:v>12/19/12</c:v>
                </c:pt>
                <c:pt idx="720">
                  <c:v>12/20/12</c:v>
                </c:pt>
                <c:pt idx="721">
                  <c:v>12/21/12</c:v>
                </c:pt>
                <c:pt idx="722">
                  <c:v>12/22/12</c:v>
                </c:pt>
                <c:pt idx="723">
                  <c:v>12/23/12</c:v>
                </c:pt>
                <c:pt idx="724">
                  <c:v>12/24/12</c:v>
                </c:pt>
                <c:pt idx="725">
                  <c:v>12/25/12</c:v>
                </c:pt>
                <c:pt idx="726">
                  <c:v>12/26/12</c:v>
                </c:pt>
                <c:pt idx="727">
                  <c:v>12/27/12</c:v>
                </c:pt>
                <c:pt idx="728">
                  <c:v>12/28/12</c:v>
                </c:pt>
                <c:pt idx="729">
                  <c:v>12/29/12</c:v>
                </c:pt>
                <c:pt idx="730">
                  <c:v>12/30/12</c:v>
                </c:pt>
                <c:pt idx="731">
                  <c:v>12/31/12</c:v>
                </c:pt>
              </c:strCache>
            </c:strRef>
          </c:cat>
          <c:val>
            <c:numRef>
              <c:f>daily_bike_data!$N$2:$N$732</c:f>
              <c:numCache>
                <c:formatCode>General</c:formatCode>
                <c:ptCount val="731"/>
                <c:pt idx="0">
                  <c:v>654</c:v>
                </c:pt>
                <c:pt idx="1">
                  <c:v>670</c:v>
                </c:pt>
                <c:pt idx="2">
                  <c:v>1229</c:v>
                </c:pt>
                <c:pt idx="3">
                  <c:v>1454</c:v>
                </c:pt>
                <c:pt idx="4">
                  <c:v>1518</c:v>
                </c:pt>
                <c:pt idx="5">
                  <c:v>1518</c:v>
                </c:pt>
                <c:pt idx="6">
                  <c:v>1362</c:v>
                </c:pt>
                <c:pt idx="7">
                  <c:v>891</c:v>
                </c:pt>
                <c:pt idx="8">
                  <c:v>768</c:v>
                </c:pt>
                <c:pt idx="9">
                  <c:v>1280</c:v>
                </c:pt>
                <c:pt idx="10">
                  <c:v>1220</c:v>
                </c:pt>
                <c:pt idx="11">
                  <c:v>1137</c:v>
                </c:pt>
                <c:pt idx="12">
                  <c:v>1368</c:v>
                </c:pt>
                <c:pt idx="13">
                  <c:v>1367</c:v>
                </c:pt>
                <c:pt idx="14">
                  <c:v>1026</c:v>
                </c:pt>
                <c:pt idx="15">
                  <c:v>953</c:v>
                </c:pt>
                <c:pt idx="16">
                  <c:v>883</c:v>
                </c:pt>
                <c:pt idx="17">
                  <c:v>674</c:v>
                </c:pt>
                <c:pt idx="18">
                  <c:v>1572</c:v>
                </c:pt>
                <c:pt idx="19">
                  <c:v>1844</c:v>
                </c:pt>
                <c:pt idx="20">
                  <c:v>1468</c:v>
                </c:pt>
                <c:pt idx="21">
                  <c:v>888</c:v>
                </c:pt>
                <c:pt idx="22">
                  <c:v>836</c:v>
                </c:pt>
                <c:pt idx="23">
                  <c:v>1330</c:v>
                </c:pt>
                <c:pt idx="24">
                  <c:v>1799</c:v>
                </c:pt>
                <c:pt idx="25">
                  <c:v>472</c:v>
                </c:pt>
                <c:pt idx="26">
                  <c:v>416</c:v>
                </c:pt>
                <c:pt idx="27">
                  <c:v>1129</c:v>
                </c:pt>
                <c:pt idx="28">
                  <c:v>975</c:v>
                </c:pt>
                <c:pt idx="29">
                  <c:v>956</c:v>
                </c:pt>
                <c:pt idx="30">
                  <c:v>1459</c:v>
                </c:pt>
                <c:pt idx="31">
                  <c:v>1313</c:v>
                </c:pt>
                <c:pt idx="32">
                  <c:v>1454</c:v>
                </c:pt>
                <c:pt idx="33">
                  <c:v>1489</c:v>
                </c:pt>
                <c:pt idx="34">
                  <c:v>1620</c:v>
                </c:pt>
                <c:pt idx="35">
                  <c:v>905</c:v>
                </c:pt>
                <c:pt idx="36">
                  <c:v>1269</c:v>
                </c:pt>
                <c:pt idx="37">
                  <c:v>1592</c:v>
                </c:pt>
                <c:pt idx="38">
                  <c:v>1466</c:v>
                </c:pt>
                <c:pt idx="39">
                  <c:v>1552</c:v>
                </c:pt>
                <c:pt idx="40">
                  <c:v>1491</c:v>
                </c:pt>
                <c:pt idx="41">
                  <c:v>1597</c:v>
                </c:pt>
                <c:pt idx="42">
                  <c:v>1184</c:v>
                </c:pt>
                <c:pt idx="43">
                  <c:v>1192</c:v>
                </c:pt>
                <c:pt idx="44">
                  <c:v>1705</c:v>
                </c:pt>
                <c:pt idx="45">
                  <c:v>1675</c:v>
                </c:pt>
                <c:pt idx="46">
                  <c:v>1897</c:v>
                </c:pt>
                <c:pt idx="47">
                  <c:v>2216</c:v>
                </c:pt>
                <c:pt idx="48">
                  <c:v>2348</c:v>
                </c:pt>
                <c:pt idx="49">
                  <c:v>1103</c:v>
                </c:pt>
                <c:pt idx="50">
                  <c:v>1173</c:v>
                </c:pt>
                <c:pt idx="51">
                  <c:v>912</c:v>
                </c:pt>
                <c:pt idx="52">
                  <c:v>1376</c:v>
                </c:pt>
                <c:pt idx="53">
                  <c:v>1778</c:v>
                </c:pt>
                <c:pt idx="54">
                  <c:v>1707</c:v>
                </c:pt>
                <c:pt idx="55">
                  <c:v>1341</c:v>
                </c:pt>
                <c:pt idx="56">
                  <c:v>1545</c:v>
                </c:pt>
                <c:pt idx="57">
                  <c:v>1708</c:v>
                </c:pt>
                <c:pt idx="58">
                  <c:v>1365</c:v>
                </c:pt>
                <c:pt idx="59">
                  <c:v>1714</c:v>
                </c:pt>
                <c:pt idx="60">
                  <c:v>1903</c:v>
                </c:pt>
                <c:pt idx="61">
                  <c:v>1562</c:v>
                </c:pt>
                <c:pt idx="62">
                  <c:v>1730</c:v>
                </c:pt>
                <c:pt idx="63">
                  <c:v>1437</c:v>
                </c:pt>
                <c:pt idx="64">
                  <c:v>491</c:v>
                </c:pt>
                <c:pt idx="65">
                  <c:v>1628</c:v>
                </c:pt>
                <c:pt idx="66">
                  <c:v>1817</c:v>
                </c:pt>
                <c:pt idx="67">
                  <c:v>1700</c:v>
                </c:pt>
                <c:pt idx="68">
                  <c:v>577</c:v>
                </c:pt>
                <c:pt idx="69">
                  <c:v>1730</c:v>
                </c:pt>
                <c:pt idx="70">
                  <c:v>1408</c:v>
                </c:pt>
                <c:pt idx="71">
                  <c:v>1435</c:v>
                </c:pt>
                <c:pt idx="72">
                  <c:v>1687</c:v>
                </c:pt>
                <c:pt idx="73">
                  <c:v>1767</c:v>
                </c:pt>
                <c:pt idx="74">
                  <c:v>1871</c:v>
                </c:pt>
                <c:pt idx="75">
                  <c:v>2320</c:v>
                </c:pt>
                <c:pt idx="76">
                  <c:v>2355</c:v>
                </c:pt>
                <c:pt idx="77">
                  <c:v>1693</c:v>
                </c:pt>
                <c:pt idx="78">
                  <c:v>1424</c:v>
                </c:pt>
                <c:pt idx="79">
                  <c:v>1676</c:v>
                </c:pt>
                <c:pt idx="80">
                  <c:v>2243</c:v>
                </c:pt>
                <c:pt idx="81">
                  <c:v>1918</c:v>
                </c:pt>
                <c:pt idx="82">
                  <c:v>1699</c:v>
                </c:pt>
                <c:pt idx="83">
                  <c:v>1910</c:v>
                </c:pt>
                <c:pt idx="84">
                  <c:v>1515</c:v>
                </c:pt>
                <c:pt idx="85">
                  <c:v>1221</c:v>
                </c:pt>
                <c:pt idx="86">
                  <c:v>1806</c:v>
                </c:pt>
                <c:pt idx="87">
                  <c:v>2108</c:v>
                </c:pt>
                <c:pt idx="88">
                  <c:v>1368</c:v>
                </c:pt>
                <c:pt idx="89">
                  <c:v>1506</c:v>
                </c:pt>
                <c:pt idx="90">
                  <c:v>1920</c:v>
                </c:pt>
                <c:pt idx="91">
                  <c:v>1354</c:v>
                </c:pt>
                <c:pt idx="92">
                  <c:v>1598</c:v>
                </c:pt>
                <c:pt idx="93">
                  <c:v>2381</c:v>
                </c:pt>
                <c:pt idx="94">
                  <c:v>1628</c:v>
                </c:pt>
                <c:pt idx="95">
                  <c:v>2395</c:v>
                </c:pt>
                <c:pt idx="96">
                  <c:v>2570</c:v>
                </c:pt>
                <c:pt idx="97">
                  <c:v>1299</c:v>
                </c:pt>
                <c:pt idx="98">
                  <c:v>1576</c:v>
                </c:pt>
                <c:pt idx="99">
                  <c:v>1707</c:v>
                </c:pt>
                <c:pt idx="100">
                  <c:v>2493</c:v>
                </c:pt>
                <c:pt idx="101">
                  <c:v>1777</c:v>
                </c:pt>
                <c:pt idx="102">
                  <c:v>1953</c:v>
                </c:pt>
                <c:pt idx="103">
                  <c:v>2738</c:v>
                </c:pt>
                <c:pt idx="104">
                  <c:v>2484</c:v>
                </c:pt>
                <c:pt idx="105">
                  <c:v>674</c:v>
                </c:pt>
                <c:pt idx="106">
                  <c:v>2186</c:v>
                </c:pt>
                <c:pt idx="107">
                  <c:v>2760</c:v>
                </c:pt>
                <c:pt idx="108">
                  <c:v>2795</c:v>
                </c:pt>
                <c:pt idx="109">
                  <c:v>3331</c:v>
                </c:pt>
                <c:pt idx="110">
                  <c:v>3444</c:v>
                </c:pt>
                <c:pt idx="111">
                  <c:v>1506</c:v>
                </c:pt>
                <c:pt idx="112">
                  <c:v>2574</c:v>
                </c:pt>
                <c:pt idx="113">
                  <c:v>2481</c:v>
                </c:pt>
                <c:pt idx="114">
                  <c:v>3300</c:v>
                </c:pt>
                <c:pt idx="115">
                  <c:v>3722</c:v>
                </c:pt>
                <c:pt idx="116">
                  <c:v>3325</c:v>
                </c:pt>
                <c:pt idx="117">
                  <c:v>3489</c:v>
                </c:pt>
                <c:pt idx="118">
                  <c:v>3717</c:v>
                </c:pt>
                <c:pt idx="119">
                  <c:v>3347</c:v>
                </c:pt>
                <c:pt idx="120">
                  <c:v>2213</c:v>
                </c:pt>
                <c:pt idx="121">
                  <c:v>3554</c:v>
                </c:pt>
                <c:pt idx="122">
                  <c:v>3848</c:v>
                </c:pt>
                <c:pt idx="123">
                  <c:v>2378</c:v>
                </c:pt>
                <c:pt idx="124">
                  <c:v>3819</c:v>
                </c:pt>
                <c:pt idx="125">
                  <c:v>3714</c:v>
                </c:pt>
                <c:pt idx="126">
                  <c:v>3102</c:v>
                </c:pt>
                <c:pt idx="127">
                  <c:v>2932</c:v>
                </c:pt>
                <c:pt idx="128">
                  <c:v>3698</c:v>
                </c:pt>
                <c:pt idx="129">
                  <c:v>4109</c:v>
                </c:pt>
                <c:pt idx="130">
                  <c:v>3632</c:v>
                </c:pt>
                <c:pt idx="131">
                  <c:v>4169</c:v>
                </c:pt>
                <c:pt idx="132">
                  <c:v>3413</c:v>
                </c:pt>
                <c:pt idx="133">
                  <c:v>2507</c:v>
                </c:pt>
                <c:pt idx="134">
                  <c:v>2971</c:v>
                </c:pt>
                <c:pt idx="135">
                  <c:v>3185</c:v>
                </c:pt>
                <c:pt idx="136">
                  <c:v>3445</c:v>
                </c:pt>
                <c:pt idx="137">
                  <c:v>3319</c:v>
                </c:pt>
                <c:pt idx="138">
                  <c:v>3840</c:v>
                </c:pt>
                <c:pt idx="139">
                  <c:v>4008</c:v>
                </c:pt>
                <c:pt idx="140">
                  <c:v>3547</c:v>
                </c:pt>
                <c:pt idx="141">
                  <c:v>3084</c:v>
                </c:pt>
                <c:pt idx="142">
                  <c:v>3438</c:v>
                </c:pt>
                <c:pt idx="143">
                  <c:v>3833</c:v>
                </c:pt>
                <c:pt idx="144">
                  <c:v>4238</c:v>
                </c:pt>
                <c:pt idx="145">
                  <c:v>3919</c:v>
                </c:pt>
                <c:pt idx="146">
                  <c:v>3808</c:v>
                </c:pt>
                <c:pt idx="147">
                  <c:v>2757</c:v>
                </c:pt>
                <c:pt idx="148">
                  <c:v>2433</c:v>
                </c:pt>
                <c:pt idx="149">
                  <c:v>2549</c:v>
                </c:pt>
                <c:pt idx="150">
                  <c:v>3309</c:v>
                </c:pt>
                <c:pt idx="151">
                  <c:v>3461</c:v>
                </c:pt>
                <c:pt idx="152">
                  <c:v>4232</c:v>
                </c:pt>
                <c:pt idx="153">
                  <c:v>4414</c:v>
                </c:pt>
                <c:pt idx="154">
                  <c:v>3473</c:v>
                </c:pt>
                <c:pt idx="155">
                  <c:v>3221</c:v>
                </c:pt>
                <c:pt idx="156">
                  <c:v>3875</c:v>
                </c:pt>
                <c:pt idx="157">
                  <c:v>4070</c:v>
                </c:pt>
                <c:pt idx="158">
                  <c:v>3725</c:v>
                </c:pt>
                <c:pt idx="159">
                  <c:v>3352</c:v>
                </c:pt>
                <c:pt idx="160">
                  <c:v>3771</c:v>
                </c:pt>
                <c:pt idx="161">
                  <c:v>3237</c:v>
                </c:pt>
                <c:pt idx="162">
                  <c:v>2993</c:v>
                </c:pt>
                <c:pt idx="163">
                  <c:v>4157</c:v>
                </c:pt>
                <c:pt idx="164">
                  <c:v>4164</c:v>
                </c:pt>
                <c:pt idx="165">
                  <c:v>4411</c:v>
                </c:pt>
                <c:pt idx="166">
                  <c:v>3222</c:v>
                </c:pt>
                <c:pt idx="167">
                  <c:v>3981</c:v>
                </c:pt>
                <c:pt idx="168">
                  <c:v>3312</c:v>
                </c:pt>
                <c:pt idx="169">
                  <c:v>3105</c:v>
                </c:pt>
                <c:pt idx="170">
                  <c:v>3311</c:v>
                </c:pt>
                <c:pt idx="171">
                  <c:v>4061</c:v>
                </c:pt>
                <c:pt idx="172">
                  <c:v>3846</c:v>
                </c:pt>
                <c:pt idx="173">
                  <c:v>4044</c:v>
                </c:pt>
                <c:pt idx="174">
                  <c:v>4022</c:v>
                </c:pt>
                <c:pt idx="175">
                  <c:v>3420</c:v>
                </c:pt>
                <c:pt idx="176">
                  <c:v>3385</c:v>
                </c:pt>
                <c:pt idx="177">
                  <c:v>3854</c:v>
                </c:pt>
                <c:pt idx="178">
                  <c:v>3916</c:v>
                </c:pt>
                <c:pt idx="179">
                  <c:v>4377</c:v>
                </c:pt>
                <c:pt idx="180">
                  <c:v>4488</c:v>
                </c:pt>
                <c:pt idx="181">
                  <c:v>4116</c:v>
                </c:pt>
                <c:pt idx="182">
                  <c:v>2915</c:v>
                </c:pt>
                <c:pt idx="183">
                  <c:v>2367</c:v>
                </c:pt>
                <c:pt idx="184">
                  <c:v>2978</c:v>
                </c:pt>
                <c:pt idx="185">
                  <c:v>3634</c:v>
                </c:pt>
                <c:pt idx="186">
                  <c:v>3845</c:v>
                </c:pt>
                <c:pt idx="187">
                  <c:v>3838</c:v>
                </c:pt>
                <c:pt idx="188">
                  <c:v>3348</c:v>
                </c:pt>
                <c:pt idx="189">
                  <c:v>3348</c:v>
                </c:pt>
                <c:pt idx="190">
                  <c:v>3138</c:v>
                </c:pt>
                <c:pt idx="191">
                  <c:v>3363</c:v>
                </c:pt>
                <c:pt idx="192">
                  <c:v>3596</c:v>
                </c:pt>
                <c:pt idx="193">
                  <c:v>3594</c:v>
                </c:pt>
                <c:pt idx="194">
                  <c:v>4196</c:v>
                </c:pt>
                <c:pt idx="195">
                  <c:v>4220</c:v>
                </c:pt>
                <c:pt idx="196">
                  <c:v>3505</c:v>
                </c:pt>
                <c:pt idx="197">
                  <c:v>3296</c:v>
                </c:pt>
                <c:pt idx="198">
                  <c:v>3617</c:v>
                </c:pt>
                <c:pt idx="199">
                  <c:v>3789</c:v>
                </c:pt>
                <c:pt idx="200">
                  <c:v>3688</c:v>
                </c:pt>
                <c:pt idx="201">
                  <c:v>3152</c:v>
                </c:pt>
                <c:pt idx="202">
                  <c:v>2825</c:v>
                </c:pt>
                <c:pt idx="203">
                  <c:v>2298</c:v>
                </c:pt>
                <c:pt idx="204">
                  <c:v>2556</c:v>
                </c:pt>
                <c:pt idx="205">
                  <c:v>3272</c:v>
                </c:pt>
                <c:pt idx="206">
                  <c:v>3840</c:v>
                </c:pt>
                <c:pt idx="207">
                  <c:v>3901</c:v>
                </c:pt>
                <c:pt idx="208">
                  <c:v>3784</c:v>
                </c:pt>
                <c:pt idx="209">
                  <c:v>3176</c:v>
                </c:pt>
                <c:pt idx="210">
                  <c:v>2916</c:v>
                </c:pt>
                <c:pt idx="211">
                  <c:v>2778</c:v>
                </c:pt>
                <c:pt idx="212">
                  <c:v>3537</c:v>
                </c:pt>
                <c:pt idx="213">
                  <c:v>4044</c:v>
                </c:pt>
                <c:pt idx="214">
                  <c:v>3107</c:v>
                </c:pt>
                <c:pt idx="215">
                  <c:v>3777</c:v>
                </c:pt>
                <c:pt idx="216">
                  <c:v>3843</c:v>
                </c:pt>
                <c:pt idx="217">
                  <c:v>2773</c:v>
                </c:pt>
                <c:pt idx="218">
                  <c:v>2487</c:v>
                </c:pt>
                <c:pt idx="219">
                  <c:v>3480</c:v>
                </c:pt>
                <c:pt idx="220">
                  <c:v>3695</c:v>
                </c:pt>
                <c:pt idx="221">
                  <c:v>3896</c:v>
                </c:pt>
                <c:pt idx="222">
                  <c:v>3980</c:v>
                </c:pt>
                <c:pt idx="223">
                  <c:v>3854</c:v>
                </c:pt>
                <c:pt idx="224">
                  <c:v>2646</c:v>
                </c:pt>
                <c:pt idx="225">
                  <c:v>2482</c:v>
                </c:pt>
                <c:pt idx="226">
                  <c:v>3563</c:v>
                </c:pt>
                <c:pt idx="227">
                  <c:v>4004</c:v>
                </c:pt>
                <c:pt idx="228">
                  <c:v>4026</c:v>
                </c:pt>
                <c:pt idx="229">
                  <c:v>3166</c:v>
                </c:pt>
                <c:pt idx="230">
                  <c:v>3356</c:v>
                </c:pt>
                <c:pt idx="231">
                  <c:v>3277</c:v>
                </c:pt>
                <c:pt idx="232">
                  <c:v>2624</c:v>
                </c:pt>
                <c:pt idx="233">
                  <c:v>3925</c:v>
                </c:pt>
                <c:pt idx="234">
                  <c:v>4614</c:v>
                </c:pt>
                <c:pt idx="235">
                  <c:v>4181</c:v>
                </c:pt>
                <c:pt idx="236">
                  <c:v>3107</c:v>
                </c:pt>
                <c:pt idx="237">
                  <c:v>3893</c:v>
                </c:pt>
                <c:pt idx="238">
                  <c:v>889</c:v>
                </c:pt>
                <c:pt idx="239">
                  <c:v>2919</c:v>
                </c:pt>
                <c:pt idx="240">
                  <c:v>3905</c:v>
                </c:pt>
                <c:pt idx="241">
                  <c:v>4429</c:v>
                </c:pt>
                <c:pt idx="242">
                  <c:v>4370</c:v>
                </c:pt>
                <c:pt idx="243">
                  <c:v>4332</c:v>
                </c:pt>
                <c:pt idx="244">
                  <c:v>3852</c:v>
                </c:pt>
                <c:pt idx="245">
                  <c:v>2549</c:v>
                </c:pt>
                <c:pt idx="246">
                  <c:v>2419</c:v>
                </c:pt>
                <c:pt idx="247">
                  <c:v>2115</c:v>
                </c:pt>
                <c:pt idx="248">
                  <c:v>2506</c:v>
                </c:pt>
                <c:pt idx="249">
                  <c:v>1878</c:v>
                </c:pt>
                <c:pt idx="250">
                  <c:v>1689</c:v>
                </c:pt>
                <c:pt idx="251">
                  <c:v>3127</c:v>
                </c:pt>
                <c:pt idx="252">
                  <c:v>3595</c:v>
                </c:pt>
                <c:pt idx="253">
                  <c:v>3413</c:v>
                </c:pt>
                <c:pt idx="254">
                  <c:v>4023</c:v>
                </c:pt>
                <c:pt idx="255">
                  <c:v>4062</c:v>
                </c:pt>
                <c:pt idx="256">
                  <c:v>4138</c:v>
                </c:pt>
                <c:pt idx="257">
                  <c:v>3231</c:v>
                </c:pt>
                <c:pt idx="258">
                  <c:v>4018</c:v>
                </c:pt>
                <c:pt idx="259">
                  <c:v>3077</c:v>
                </c:pt>
                <c:pt idx="260">
                  <c:v>2921</c:v>
                </c:pt>
                <c:pt idx="261">
                  <c:v>3848</c:v>
                </c:pt>
                <c:pt idx="262">
                  <c:v>3203</c:v>
                </c:pt>
                <c:pt idx="263">
                  <c:v>3813</c:v>
                </c:pt>
                <c:pt idx="264">
                  <c:v>4240</c:v>
                </c:pt>
                <c:pt idx="265">
                  <c:v>2137</c:v>
                </c:pt>
                <c:pt idx="266">
                  <c:v>3647</c:v>
                </c:pt>
                <c:pt idx="267">
                  <c:v>3466</c:v>
                </c:pt>
                <c:pt idx="268">
                  <c:v>3946</c:v>
                </c:pt>
                <c:pt idx="269">
                  <c:v>3643</c:v>
                </c:pt>
                <c:pt idx="270">
                  <c:v>3427</c:v>
                </c:pt>
                <c:pt idx="271">
                  <c:v>4186</c:v>
                </c:pt>
                <c:pt idx="272">
                  <c:v>4372</c:v>
                </c:pt>
                <c:pt idx="273">
                  <c:v>1949</c:v>
                </c:pt>
                <c:pt idx="274">
                  <c:v>2302</c:v>
                </c:pt>
                <c:pt idx="275">
                  <c:v>3240</c:v>
                </c:pt>
                <c:pt idx="276">
                  <c:v>3970</c:v>
                </c:pt>
                <c:pt idx="277">
                  <c:v>4267</c:v>
                </c:pt>
                <c:pt idx="278">
                  <c:v>4126</c:v>
                </c:pt>
                <c:pt idx="279">
                  <c:v>4036</c:v>
                </c:pt>
                <c:pt idx="280">
                  <c:v>3174</c:v>
                </c:pt>
                <c:pt idx="281">
                  <c:v>3114</c:v>
                </c:pt>
                <c:pt idx="282">
                  <c:v>3603</c:v>
                </c:pt>
                <c:pt idx="283">
                  <c:v>3896</c:v>
                </c:pt>
                <c:pt idx="284">
                  <c:v>2199</c:v>
                </c:pt>
                <c:pt idx="285">
                  <c:v>2623</c:v>
                </c:pt>
                <c:pt idx="286">
                  <c:v>3115</c:v>
                </c:pt>
                <c:pt idx="287">
                  <c:v>3318</c:v>
                </c:pt>
                <c:pt idx="288">
                  <c:v>3293</c:v>
                </c:pt>
                <c:pt idx="289">
                  <c:v>3857</c:v>
                </c:pt>
                <c:pt idx="290">
                  <c:v>4111</c:v>
                </c:pt>
                <c:pt idx="291">
                  <c:v>2170</c:v>
                </c:pt>
                <c:pt idx="292">
                  <c:v>3724</c:v>
                </c:pt>
                <c:pt idx="293">
                  <c:v>3628</c:v>
                </c:pt>
                <c:pt idx="294">
                  <c:v>2809</c:v>
                </c:pt>
                <c:pt idx="295">
                  <c:v>2762</c:v>
                </c:pt>
                <c:pt idx="296">
                  <c:v>3488</c:v>
                </c:pt>
                <c:pt idx="297">
                  <c:v>3992</c:v>
                </c:pt>
                <c:pt idx="298">
                  <c:v>3490</c:v>
                </c:pt>
                <c:pt idx="299">
                  <c:v>2419</c:v>
                </c:pt>
                <c:pt idx="300">
                  <c:v>3291</c:v>
                </c:pt>
                <c:pt idx="301">
                  <c:v>570</c:v>
                </c:pt>
                <c:pt idx="302">
                  <c:v>2446</c:v>
                </c:pt>
                <c:pt idx="303">
                  <c:v>3307</c:v>
                </c:pt>
                <c:pt idx="304">
                  <c:v>3658</c:v>
                </c:pt>
                <c:pt idx="305">
                  <c:v>3816</c:v>
                </c:pt>
                <c:pt idx="306">
                  <c:v>3656</c:v>
                </c:pt>
                <c:pt idx="307">
                  <c:v>3576</c:v>
                </c:pt>
                <c:pt idx="308">
                  <c:v>2770</c:v>
                </c:pt>
                <c:pt idx="309">
                  <c:v>2697</c:v>
                </c:pt>
                <c:pt idx="310">
                  <c:v>3662</c:v>
                </c:pt>
                <c:pt idx="311">
                  <c:v>3829</c:v>
                </c:pt>
                <c:pt idx="312">
                  <c:v>3804</c:v>
                </c:pt>
                <c:pt idx="313">
                  <c:v>2743</c:v>
                </c:pt>
                <c:pt idx="314">
                  <c:v>2928</c:v>
                </c:pt>
                <c:pt idx="315">
                  <c:v>2792</c:v>
                </c:pt>
                <c:pt idx="316">
                  <c:v>2713</c:v>
                </c:pt>
                <c:pt idx="317">
                  <c:v>3891</c:v>
                </c:pt>
                <c:pt idx="318">
                  <c:v>3746</c:v>
                </c:pt>
                <c:pt idx="319">
                  <c:v>1672</c:v>
                </c:pt>
                <c:pt idx="320">
                  <c:v>2914</c:v>
                </c:pt>
                <c:pt idx="321">
                  <c:v>3147</c:v>
                </c:pt>
                <c:pt idx="322">
                  <c:v>2720</c:v>
                </c:pt>
                <c:pt idx="323">
                  <c:v>2733</c:v>
                </c:pt>
                <c:pt idx="324">
                  <c:v>2545</c:v>
                </c:pt>
                <c:pt idx="325">
                  <c:v>1538</c:v>
                </c:pt>
                <c:pt idx="326">
                  <c:v>2454</c:v>
                </c:pt>
                <c:pt idx="327">
                  <c:v>935</c:v>
                </c:pt>
                <c:pt idx="328">
                  <c:v>1697</c:v>
                </c:pt>
                <c:pt idx="329">
                  <c:v>1819</c:v>
                </c:pt>
                <c:pt idx="330">
                  <c:v>2261</c:v>
                </c:pt>
                <c:pt idx="331">
                  <c:v>3614</c:v>
                </c:pt>
                <c:pt idx="332">
                  <c:v>2818</c:v>
                </c:pt>
                <c:pt idx="333">
                  <c:v>3425</c:v>
                </c:pt>
                <c:pt idx="334">
                  <c:v>3545</c:v>
                </c:pt>
                <c:pt idx="335">
                  <c:v>3672</c:v>
                </c:pt>
                <c:pt idx="336">
                  <c:v>2908</c:v>
                </c:pt>
                <c:pt idx="337">
                  <c:v>2851</c:v>
                </c:pt>
                <c:pt idx="338">
                  <c:v>3578</c:v>
                </c:pt>
                <c:pt idx="339">
                  <c:v>2468</c:v>
                </c:pt>
                <c:pt idx="340">
                  <c:v>655</c:v>
                </c:pt>
                <c:pt idx="341">
                  <c:v>3172</c:v>
                </c:pt>
                <c:pt idx="342">
                  <c:v>3359</c:v>
                </c:pt>
                <c:pt idx="343">
                  <c:v>2688</c:v>
                </c:pt>
                <c:pt idx="344">
                  <c:v>2366</c:v>
                </c:pt>
                <c:pt idx="345">
                  <c:v>3167</c:v>
                </c:pt>
                <c:pt idx="346">
                  <c:v>3368</c:v>
                </c:pt>
                <c:pt idx="347">
                  <c:v>3562</c:v>
                </c:pt>
                <c:pt idx="348">
                  <c:v>3528</c:v>
                </c:pt>
                <c:pt idx="349">
                  <c:v>3399</c:v>
                </c:pt>
                <c:pt idx="350">
                  <c:v>2464</c:v>
                </c:pt>
                <c:pt idx="351">
                  <c:v>2211</c:v>
                </c:pt>
                <c:pt idx="352">
                  <c:v>3143</c:v>
                </c:pt>
                <c:pt idx="353">
                  <c:v>3534</c:v>
                </c:pt>
                <c:pt idx="354">
                  <c:v>2553</c:v>
                </c:pt>
                <c:pt idx="355">
                  <c:v>2841</c:v>
                </c:pt>
                <c:pt idx="356">
                  <c:v>2046</c:v>
                </c:pt>
                <c:pt idx="357">
                  <c:v>856</c:v>
                </c:pt>
                <c:pt idx="358">
                  <c:v>451</c:v>
                </c:pt>
                <c:pt idx="359">
                  <c:v>887</c:v>
                </c:pt>
                <c:pt idx="360">
                  <c:v>1059</c:v>
                </c:pt>
                <c:pt idx="361">
                  <c:v>2047</c:v>
                </c:pt>
                <c:pt idx="362">
                  <c:v>2169</c:v>
                </c:pt>
                <c:pt idx="363">
                  <c:v>2508</c:v>
                </c:pt>
                <c:pt idx="364">
                  <c:v>1820</c:v>
                </c:pt>
                <c:pt idx="365">
                  <c:v>1608</c:v>
                </c:pt>
                <c:pt idx="366">
                  <c:v>1707</c:v>
                </c:pt>
                <c:pt idx="367">
                  <c:v>2147</c:v>
                </c:pt>
                <c:pt idx="368">
                  <c:v>2273</c:v>
                </c:pt>
                <c:pt idx="369">
                  <c:v>3132</c:v>
                </c:pt>
                <c:pt idx="370">
                  <c:v>3791</c:v>
                </c:pt>
                <c:pt idx="371">
                  <c:v>3451</c:v>
                </c:pt>
                <c:pt idx="372">
                  <c:v>2826</c:v>
                </c:pt>
                <c:pt idx="373">
                  <c:v>2270</c:v>
                </c:pt>
                <c:pt idx="374">
                  <c:v>3425</c:v>
                </c:pt>
                <c:pt idx="375">
                  <c:v>2085</c:v>
                </c:pt>
                <c:pt idx="376">
                  <c:v>3828</c:v>
                </c:pt>
                <c:pt idx="377">
                  <c:v>3040</c:v>
                </c:pt>
                <c:pt idx="378">
                  <c:v>2160</c:v>
                </c:pt>
                <c:pt idx="379">
                  <c:v>2027</c:v>
                </c:pt>
                <c:pt idx="380">
                  <c:v>2081</c:v>
                </c:pt>
                <c:pt idx="381">
                  <c:v>2808</c:v>
                </c:pt>
                <c:pt idx="382">
                  <c:v>3267</c:v>
                </c:pt>
                <c:pt idx="383">
                  <c:v>3162</c:v>
                </c:pt>
                <c:pt idx="384">
                  <c:v>3048</c:v>
                </c:pt>
                <c:pt idx="385">
                  <c:v>1234</c:v>
                </c:pt>
                <c:pt idx="386">
                  <c:v>1781</c:v>
                </c:pt>
                <c:pt idx="387">
                  <c:v>2287</c:v>
                </c:pt>
                <c:pt idx="388">
                  <c:v>3900</c:v>
                </c:pt>
                <c:pt idx="389">
                  <c:v>3803</c:v>
                </c:pt>
                <c:pt idx="390">
                  <c:v>3831</c:v>
                </c:pt>
                <c:pt idx="391">
                  <c:v>3187</c:v>
                </c:pt>
                <c:pt idx="392">
                  <c:v>3248</c:v>
                </c:pt>
                <c:pt idx="393">
                  <c:v>2685</c:v>
                </c:pt>
                <c:pt idx="394">
                  <c:v>3498</c:v>
                </c:pt>
                <c:pt idx="395">
                  <c:v>4185</c:v>
                </c:pt>
                <c:pt idx="396">
                  <c:v>4275</c:v>
                </c:pt>
                <c:pt idx="397">
                  <c:v>3571</c:v>
                </c:pt>
                <c:pt idx="398">
                  <c:v>3841</c:v>
                </c:pt>
                <c:pt idx="399">
                  <c:v>2448</c:v>
                </c:pt>
                <c:pt idx="400">
                  <c:v>2629</c:v>
                </c:pt>
                <c:pt idx="401">
                  <c:v>3578</c:v>
                </c:pt>
                <c:pt idx="402">
                  <c:v>4176</c:v>
                </c:pt>
                <c:pt idx="403">
                  <c:v>2693</c:v>
                </c:pt>
                <c:pt idx="404">
                  <c:v>3667</c:v>
                </c:pt>
                <c:pt idx="405">
                  <c:v>3604</c:v>
                </c:pt>
                <c:pt idx="406">
                  <c:v>1977</c:v>
                </c:pt>
                <c:pt idx="407">
                  <c:v>1456</c:v>
                </c:pt>
                <c:pt idx="408">
                  <c:v>3328</c:v>
                </c:pt>
                <c:pt idx="409">
                  <c:v>3787</c:v>
                </c:pt>
                <c:pt idx="410">
                  <c:v>4028</c:v>
                </c:pt>
                <c:pt idx="411">
                  <c:v>2931</c:v>
                </c:pt>
                <c:pt idx="412">
                  <c:v>3805</c:v>
                </c:pt>
                <c:pt idx="413">
                  <c:v>2883</c:v>
                </c:pt>
                <c:pt idx="414">
                  <c:v>2071</c:v>
                </c:pt>
                <c:pt idx="415">
                  <c:v>2627</c:v>
                </c:pt>
                <c:pt idx="416">
                  <c:v>3614</c:v>
                </c:pt>
                <c:pt idx="417">
                  <c:v>4379</c:v>
                </c:pt>
                <c:pt idx="418">
                  <c:v>4546</c:v>
                </c:pt>
                <c:pt idx="419">
                  <c:v>3241</c:v>
                </c:pt>
                <c:pt idx="420">
                  <c:v>2415</c:v>
                </c:pt>
                <c:pt idx="421">
                  <c:v>2874</c:v>
                </c:pt>
                <c:pt idx="422">
                  <c:v>4069</c:v>
                </c:pt>
                <c:pt idx="423">
                  <c:v>4134</c:v>
                </c:pt>
                <c:pt idx="424">
                  <c:v>1769</c:v>
                </c:pt>
                <c:pt idx="425">
                  <c:v>4665</c:v>
                </c:pt>
                <c:pt idx="426">
                  <c:v>2948</c:v>
                </c:pt>
                <c:pt idx="427">
                  <c:v>3110</c:v>
                </c:pt>
                <c:pt idx="428">
                  <c:v>2713</c:v>
                </c:pt>
                <c:pt idx="429">
                  <c:v>3130</c:v>
                </c:pt>
                <c:pt idx="430">
                  <c:v>3735</c:v>
                </c:pt>
                <c:pt idx="431">
                  <c:v>4484</c:v>
                </c:pt>
                <c:pt idx="432">
                  <c:v>4896</c:v>
                </c:pt>
                <c:pt idx="433">
                  <c:v>4122</c:v>
                </c:pt>
                <c:pt idx="434">
                  <c:v>3150</c:v>
                </c:pt>
                <c:pt idx="435">
                  <c:v>3253</c:v>
                </c:pt>
                <c:pt idx="436">
                  <c:v>4460</c:v>
                </c:pt>
                <c:pt idx="437">
                  <c:v>5085</c:v>
                </c:pt>
                <c:pt idx="438">
                  <c:v>5315</c:v>
                </c:pt>
                <c:pt idx="439">
                  <c:v>5187</c:v>
                </c:pt>
                <c:pt idx="440">
                  <c:v>3830</c:v>
                </c:pt>
                <c:pt idx="441">
                  <c:v>4681</c:v>
                </c:pt>
                <c:pt idx="442">
                  <c:v>3685</c:v>
                </c:pt>
                <c:pt idx="443">
                  <c:v>5171</c:v>
                </c:pt>
                <c:pt idx="444">
                  <c:v>5042</c:v>
                </c:pt>
                <c:pt idx="445">
                  <c:v>5108</c:v>
                </c:pt>
                <c:pt idx="446">
                  <c:v>5537</c:v>
                </c:pt>
                <c:pt idx="447">
                  <c:v>5893</c:v>
                </c:pt>
                <c:pt idx="448">
                  <c:v>2339</c:v>
                </c:pt>
                <c:pt idx="449">
                  <c:v>3464</c:v>
                </c:pt>
                <c:pt idx="450">
                  <c:v>4763</c:v>
                </c:pt>
                <c:pt idx="451">
                  <c:v>4571</c:v>
                </c:pt>
                <c:pt idx="452">
                  <c:v>5024</c:v>
                </c:pt>
                <c:pt idx="453">
                  <c:v>5299</c:v>
                </c:pt>
                <c:pt idx="454">
                  <c:v>4663</c:v>
                </c:pt>
                <c:pt idx="455">
                  <c:v>3934</c:v>
                </c:pt>
                <c:pt idx="456">
                  <c:v>3694</c:v>
                </c:pt>
                <c:pt idx="457">
                  <c:v>4728</c:v>
                </c:pt>
                <c:pt idx="458">
                  <c:v>5424</c:v>
                </c:pt>
                <c:pt idx="459">
                  <c:v>5378</c:v>
                </c:pt>
                <c:pt idx="460">
                  <c:v>5265</c:v>
                </c:pt>
                <c:pt idx="461">
                  <c:v>4653</c:v>
                </c:pt>
                <c:pt idx="462">
                  <c:v>3605</c:v>
                </c:pt>
                <c:pt idx="463">
                  <c:v>2939</c:v>
                </c:pt>
                <c:pt idx="464">
                  <c:v>4680</c:v>
                </c:pt>
                <c:pt idx="465">
                  <c:v>5099</c:v>
                </c:pt>
                <c:pt idx="466">
                  <c:v>4380</c:v>
                </c:pt>
                <c:pt idx="467">
                  <c:v>4746</c:v>
                </c:pt>
                <c:pt idx="468">
                  <c:v>5146</c:v>
                </c:pt>
                <c:pt idx="469">
                  <c:v>4665</c:v>
                </c:pt>
                <c:pt idx="470">
                  <c:v>4286</c:v>
                </c:pt>
                <c:pt idx="471">
                  <c:v>5172</c:v>
                </c:pt>
                <c:pt idx="472">
                  <c:v>5702</c:v>
                </c:pt>
                <c:pt idx="473">
                  <c:v>4020</c:v>
                </c:pt>
                <c:pt idx="474">
                  <c:v>5719</c:v>
                </c:pt>
                <c:pt idx="475">
                  <c:v>5950</c:v>
                </c:pt>
                <c:pt idx="476">
                  <c:v>4083</c:v>
                </c:pt>
                <c:pt idx="477">
                  <c:v>907</c:v>
                </c:pt>
                <c:pt idx="478">
                  <c:v>3019</c:v>
                </c:pt>
                <c:pt idx="479">
                  <c:v>5115</c:v>
                </c:pt>
                <c:pt idx="480">
                  <c:v>5541</c:v>
                </c:pt>
                <c:pt idx="481">
                  <c:v>4551</c:v>
                </c:pt>
                <c:pt idx="482">
                  <c:v>5219</c:v>
                </c:pt>
                <c:pt idx="483">
                  <c:v>3100</c:v>
                </c:pt>
                <c:pt idx="484">
                  <c:v>4075</c:v>
                </c:pt>
                <c:pt idx="485">
                  <c:v>4907</c:v>
                </c:pt>
                <c:pt idx="486">
                  <c:v>5087</c:v>
                </c:pt>
                <c:pt idx="487">
                  <c:v>5502</c:v>
                </c:pt>
                <c:pt idx="488">
                  <c:v>5657</c:v>
                </c:pt>
                <c:pt idx="489">
                  <c:v>5227</c:v>
                </c:pt>
                <c:pt idx="490">
                  <c:v>4387</c:v>
                </c:pt>
                <c:pt idx="491">
                  <c:v>4224</c:v>
                </c:pt>
                <c:pt idx="492">
                  <c:v>5265</c:v>
                </c:pt>
                <c:pt idx="493">
                  <c:v>4990</c:v>
                </c:pt>
                <c:pt idx="494">
                  <c:v>4097</c:v>
                </c:pt>
                <c:pt idx="495">
                  <c:v>5546</c:v>
                </c:pt>
                <c:pt idx="496">
                  <c:v>5711</c:v>
                </c:pt>
                <c:pt idx="497">
                  <c:v>4807</c:v>
                </c:pt>
                <c:pt idx="498">
                  <c:v>3946</c:v>
                </c:pt>
                <c:pt idx="499">
                  <c:v>2501</c:v>
                </c:pt>
                <c:pt idx="500">
                  <c:v>4490</c:v>
                </c:pt>
                <c:pt idx="501">
                  <c:v>6433</c:v>
                </c:pt>
                <c:pt idx="502">
                  <c:v>6142</c:v>
                </c:pt>
                <c:pt idx="503">
                  <c:v>6118</c:v>
                </c:pt>
                <c:pt idx="504">
                  <c:v>4884</c:v>
                </c:pt>
                <c:pt idx="505">
                  <c:v>4425</c:v>
                </c:pt>
                <c:pt idx="506">
                  <c:v>3729</c:v>
                </c:pt>
                <c:pt idx="507">
                  <c:v>5254</c:v>
                </c:pt>
                <c:pt idx="508">
                  <c:v>4494</c:v>
                </c:pt>
                <c:pt idx="509">
                  <c:v>5711</c:v>
                </c:pt>
                <c:pt idx="510">
                  <c:v>5317</c:v>
                </c:pt>
                <c:pt idx="511">
                  <c:v>3681</c:v>
                </c:pt>
                <c:pt idx="512">
                  <c:v>3308</c:v>
                </c:pt>
                <c:pt idx="513">
                  <c:v>3486</c:v>
                </c:pt>
                <c:pt idx="514">
                  <c:v>4863</c:v>
                </c:pt>
                <c:pt idx="515">
                  <c:v>6110</c:v>
                </c:pt>
                <c:pt idx="516">
                  <c:v>6238</c:v>
                </c:pt>
                <c:pt idx="517">
                  <c:v>3594</c:v>
                </c:pt>
                <c:pt idx="518">
                  <c:v>5325</c:v>
                </c:pt>
                <c:pt idx="519">
                  <c:v>5147</c:v>
                </c:pt>
                <c:pt idx="520">
                  <c:v>5927</c:v>
                </c:pt>
                <c:pt idx="521">
                  <c:v>6033</c:v>
                </c:pt>
                <c:pt idx="522">
                  <c:v>6028</c:v>
                </c:pt>
                <c:pt idx="523">
                  <c:v>6456</c:v>
                </c:pt>
                <c:pt idx="524">
                  <c:v>6248</c:v>
                </c:pt>
                <c:pt idx="525">
                  <c:v>4790</c:v>
                </c:pt>
                <c:pt idx="526">
                  <c:v>4374</c:v>
                </c:pt>
                <c:pt idx="527">
                  <c:v>5647</c:v>
                </c:pt>
                <c:pt idx="528">
                  <c:v>4495</c:v>
                </c:pt>
                <c:pt idx="529">
                  <c:v>6248</c:v>
                </c:pt>
                <c:pt idx="530">
                  <c:v>6183</c:v>
                </c:pt>
                <c:pt idx="531">
                  <c:v>6102</c:v>
                </c:pt>
                <c:pt idx="532">
                  <c:v>4739</c:v>
                </c:pt>
                <c:pt idx="533">
                  <c:v>4344</c:v>
                </c:pt>
                <c:pt idx="534">
                  <c:v>4446</c:v>
                </c:pt>
                <c:pt idx="535">
                  <c:v>5857</c:v>
                </c:pt>
                <c:pt idx="536">
                  <c:v>5339</c:v>
                </c:pt>
                <c:pt idx="537">
                  <c:v>5127</c:v>
                </c:pt>
                <c:pt idx="538">
                  <c:v>4859</c:v>
                </c:pt>
                <c:pt idx="539">
                  <c:v>4801</c:v>
                </c:pt>
                <c:pt idx="540">
                  <c:v>4340</c:v>
                </c:pt>
                <c:pt idx="541">
                  <c:v>5640</c:v>
                </c:pt>
                <c:pt idx="542">
                  <c:v>6365</c:v>
                </c:pt>
                <c:pt idx="543">
                  <c:v>6258</c:v>
                </c:pt>
                <c:pt idx="544">
                  <c:v>5958</c:v>
                </c:pt>
                <c:pt idx="545">
                  <c:v>4634</c:v>
                </c:pt>
                <c:pt idx="546">
                  <c:v>4232</c:v>
                </c:pt>
                <c:pt idx="547">
                  <c:v>4110</c:v>
                </c:pt>
                <c:pt idx="548">
                  <c:v>5323</c:v>
                </c:pt>
                <c:pt idx="549">
                  <c:v>5608</c:v>
                </c:pt>
                <c:pt idx="550">
                  <c:v>4841</c:v>
                </c:pt>
                <c:pt idx="551">
                  <c:v>4836</c:v>
                </c:pt>
                <c:pt idx="552">
                  <c:v>4841</c:v>
                </c:pt>
                <c:pt idx="553">
                  <c:v>3392</c:v>
                </c:pt>
                <c:pt idx="554">
                  <c:v>3469</c:v>
                </c:pt>
                <c:pt idx="555">
                  <c:v>5571</c:v>
                </c:pt>
                <c:pt idx="556">
                  <c:v>5336</c:v>
                </c:pt>
                <c:pt idx="557">
                  <c:v>6289</c:v>
                </c:pt>
                <c:pt idx="558">
                  <c:v>6414</c:v>
                </c:pt>
                <c:pt idx="559">
                  <c:v>5988</c:v>
                </c:pt>
                <c:pt idx="560">
                  <c:v>4614</c:v>
                </c:pt>
                <c:pt idx="561">
                  <c:v>4111</c:v>
                </c:pt>
                <c:pt idx="562">
                  <c:v>5742</c:v>
                </c:pt>
                <c:pt idx="563">
                  <c:v>5865</c:v>
                </c:pt>
                <c:pt idx="564">
                  <c:v>4914</c:v>
                </c:pt>
                <c:pt idx="565">
                  <c:v>5703</c:v>
                </c:pt>
                <c:pt idx="566">
                  <c:v>5123</c:v>
                </c:pt>
                <c:pt idx="567">
                  <c:v>3195</c:v>
                </c:pt>
                <c:pt idx="568">
                  <c:v>4866</c:v>
                </c:pt>
                <c:pt idx="569">
                  <c:v>5831</c:v>
                </c:pt>
                <c:pt idx="570">
                  <c:v>6452</c:v>
                </c:pt>
                <c:pt idx="571">
                  <c:v>6790</c:v>
                </c:pt>
                <c:pt idx="572">
                  <c:v>5825</c:v>
                </c:pt>
                <c:pt idx="573">
                  <c:v>5645</c:v>
                </c:pt>
                <c:pt idx="574">
                  <c:v>4451</c:v>
                </c:pt>
                <c:pt idx="575">
                  <c:v>4444</c:v>
                </c:pt>
                <c:pt idx="576">
                  <c:v>6065</c:v>
                </c:pt>
                <c:pt idx="577">
                  <c:v>6248</c:v>
                </c:pt>
                <c:pt idx="578">
                  <c:v>6506</c:v>
                </c:pt>
                <c:pt idx="579">
                  <c:v>6278</c:v>
                </c:pt>
                <c:pt idx="580">
                  <c:v>5847</c:v>
                </c:pt>
                <c:pt idx="581">
                  <c:v>4479</c:v>
                </c:pt>
                <c:pt idx="582">
                  <c:v>3757</c:v>
                </c:pt>
                <c:pt idx="583">
                  <c:v>5780</c:v>
                </c:pt>
                <c:pt idx="584">
                  <c:v>5995</c:v>
                </c:pt>
                <c:pt idx="585">
                  <c:v>6271</c:v>
                </c:pt>
                <c:pt idx="586">
                  <c:v>6090</c:v>
                </c:pt>
                <c:pt idx="587">
                  <c:v>4721</c:v>
                </c:pt>
                <c:pt idx="588">
                  <c:v>4052</c:v>
                </c:pt>
                <c:pt idx="589">
                  <c:v>4362</c:v>
                </c:pt>
                <c:pt idx="590">
                  <c:v>5676</c:v>
                </c:pt>
                <c:pt idx="591">
                  <c:v>5656</c:v>
                </c:pt>
                <c:pt idx="592">
                  <c:v>6149</c:v>
                </c:pt>
                <c:pt idx="593">
                  <c:v>6267</c:v>
                </c:pt>
                <c:pt idx="594">
                  <c:v>5665</c:v>
                </c:pt>
                <c:pt idx="595">
                  <c:v>5038</c:v>
                </c:pt>
                <c:pt idx="596">
                  <c:v>3341</c:v>
                </c:pt>
                <c:pt idx="597">
                  <c:v>5504</c:v>
                </c:pt>
                <c:pt idx="598">
                  <c:v>5925</c:v>
                </c:pt>
                <c:pt idx="599">
                  <c:v>6281</c:v>
                </c:pt>
                <c:pt idx="600">
                  <c:v>6402</c:v>
                </c:pt>
                <c:pt idx="601">
                  <c:v>6257</c:v>
                </c:pt>
                <c:pt idx="602">
                  <c:v>4224</c:v>
                </c:pt>
                <c:pt idx="603">
                  <c:v>3772</c:v>
                </c:pt>
                <c:pt idx="604">
                  <c:v>5928</c:v>
                </c:pt>
                <c:pt idx="605">
                  <c:v>6105</c:v>
                </c:pt>
                <c:pt idx="606">
                  <c:v>6520</c:v>
                </c:pt>
                <c:pt idx="607">
                  <c:v>6541</c:v>
                </c:pt>
                <c:pt idx="608">
                  <c:v>5917</c:v>
                </c:pt>
                <c:pt idx="609">
                  <c:v>3788</c:v>
                </c:pt>
                <c:pt idx="610">
                  <c:v>3197</c:v>
                </c:pt>
                <c:pt idx="611">
                  <c:v>4069</c:v>
                </c:pt>
                <c:pt idx="612">
                  <c:v>5997</c:v>
                </c:pt>
                <c:pt idx="613">
                  <c:v>6280</c:v>
                </c:pt>
                <c:pt idx="614">
                  <c:v>5592</c:v>
                </c:pt>
                <c:pt idx="615">
                  <c:v>6459</c:v>
                </c:pt>
                <c:pt idx="616">
                  <c:v>4419</c:v>
                </c:pt>
                <c:pt idx="617">
                  <c:v>5657</c:v>
                </c:pt>
                <c:pt idx="618">
                  <c:v>6407</c:v>
                </c:pt>
                <c:pt idx="619">
                  <c:v>6697</c:v>
                </c:pt>
                <c:pt idx="620">
                  <c:v>6820</c:v>
                </c:pt>
                <c:pt idx="621">
                  <c:v>6750</c:v>
                </c:pt>
                <c:pt idx="622">
                  <c:v>6630</c:v>
                </c:pt>
                <c:pt idx="623">
                  <c:v>5554</c:v>
                </c:pt>
                <c:pt idx="624">
                  <c:v>5167</c:v>
                </c:pt>
                <c:pt idx="625">
                  <c:v>5847</c:v>
                </c:pt>
                <c:pt idx="626">
                  <c:v>3702</c:v>
                </c:pt>
                <c:pt idx="627">
                  <c:v>6803</c:v>
                </c:pt>
                <c:pt idx="628">
                  <c:v>6781</c:v>
                </c:pt>
                <c:pt idx="629">
                  <c:v>6917</c:v>
                </c:pt>
                <c:pt idx="630">
                  <c:v>5883</c:v>
                </c:pt>
                <c:pt idx="631">
                  <c:v>5453</c:v>
                </c:pt>
                <c:pt idx="632">
                  <c:v>6435</c:v>
                </c:pt>
                <c:pt idx="633">
                  <c:v>6693</c:v>
                </c:pt>
                <c:pt idx="634">
                  <c:v>6946</c:v>
                </c:pt>
                <c:pt idx="635">
                  <c:v>6642</c:v>
                </c:pt>
                <c:pt idx="636">
                  <c:v>6370</c:v>
                </c:pt>
                <c:pt idx="637">
                  <c:v>5966</c:v>
                </c:pt>
                <c:pt idx="638">
                  <c:v>4874</c:v>
                </c:pt>
                <c:pt idx="639">
                  <c:v>6015</c:v>
                </c:pt>
                <c:pt idx="640">
                  <c:v>4324</c:v>
                </c:pt>
                <c:pt idx="641">
                  <c:v>6844</c:v>
                </c:pt>
                <c:pt idx="642">
                  <c:v>6437</c:v>
                </c:pt>
                <c:pt idx="643">
                  <c:v>6640</c:v>
                </c:pt>
                <c:pt idx="644">
                  <c:v>4934</c:v>
                </c:pt>
                <c:pt idx="645">
                  <c:v>2729</c:v>
                </c:pt>
                <c:pt idx="646">
                  <c:v>4604</c:v>
                </c:pt>
                <c:pt idx="647">
                  <c:v>5791</c:v>
                </c:pt>
                <c:pt idx="648">
                  <c:v>6911</c:v>
                </c:pt>
                <c:pt idx="649">
                  <c:v>6736</c:v>
                </c:pt>
                <c:pt idx="650">
                  <c:v>6222</c:v>
                </c:pt>
                <c:pt idx="651">
                  <c:v>4857</c:v>
                </c:pt>
                <c:pt idx="652">
                  <c:v>4559</c:v>
                </c:pt>
                <c:pt idx="653">
                  <c:v>5115</c:v>
                </c:pt>
                <c:pt idx="654">
                  <c:v>6612</c:v>
                </c:pt>
                <c:pt idx="655">
                  <c:v>6482</c:v>
                </c:pt>
                <c:pt idx="656">
                  <c:v>6501</c:v>
                </c:pt>
                <c:pt idx="657">
                  <c:v>4671</c:v>
                </c:pt>
                <c:pt idx="658">
                  <c:v>5284</c:v>
                </c:pt>
                <c:pt idx="659">
                  <c:v>4692</c:v>
                </c:pt>
                <c:pt idx="660">
                  <c:v>6228</c:v>
                </c:pt>
                <c:pt idx="661">
                  <c:v>6625</c:v>
                </c:pt>
                <c:pt idx="662">
                  <c:v>6898</c:v>
                </c:pt>
                <c:pt idx="663">
                  <c:v>6484</c:v>
                </c:pt>
                <c:pt idx="664">
                  <c:v>6262</c:v>
                </c:pt>
                <c:pt idx="665">
                  <c:v>5209</c:v>
                </c:pt>
                <c:pt idx="666">
                  <c:v>3461</c:v>
                </c:pt>
                <c:pt idx="667">
                  <c:v>20</c:v>
                </c:pt>
                <c:pt idx="668">
                  <c:v>1009</c:v>
                </c:pt>
                <c:pt idx="669">
                  <c:v>5147</c:v>
                </c:pt>
                <c:pt idx="670">
                  <c:v>5520</c:v>
                </c:pt>
                <c:pt idx="671">
                  <c:v>5229</c:v>
                </c:pt>
                <c:pt idx="672">
                  <c:v>4109</c:v>
                </c:pt>
                <c:pt idx="673">
                  <c:v>3906</c:v>
                </c:pt>
                <c:pt idx="674">
                  <c:v>4881</c:v>
                </c:pt>
                <c:pt idx="675">
                  <c:v>5220</c:v>
                </c:pt>
                <c:pt idx="676">
                  <c:v>4709</c:v>
                </c:pt>
                <c:pt idx="677">
                  <c:v>4975</c:v>
                </c:pt>
                <c:pt idx="678">
                  <c:v>5283</c:v>
                </c:pt>
                <c:pt idx="679">
                  <c:v>4446</c:v>
                </c:pt>
                <c:pt idx="680">
                  <c:v>4562</c:v>
                </c:pt>
                <c:pt idx="681">
                  <c:v>5172</c:v>
                </c:pt>
                <c:pt idx="682">
                  <c:v>3767</c:v>
                </c:pt>
                <c:pt idx="683">
                  <c:v>5122</c:v>
                </c:pt>
                <c:pt idx="684">
                  <c:v>5125</c:v>
                </c:pt>
                <c:pt idx="685">
                  <c:v>5214</c:v>
                </c:pt>
                <c:pt idx="686">
                  <c:v>4316</c:v>
                </c:pt>
                <c:pt idx="687">
                  <c:v>3747</c:v>
                </c:pt>
                <c:pt idx="688">
                  <c:v>5050</c:v>
                </c:pt>
                <c:pt idx="689">
                  <c:v>5100</c:v>
                </c:pt>
                <c:pt idx="690">
                  <c:v>4531</c:v>
                </c:pt>
                <c:pt idx="691">
                  <c:v>1470</c:v>
                </c:pt>
                <c:pt idx="692">
                  <c:v>2307</c:v>
                </c:pt>
                <c:pt idx="693">
                  <c:v>1745</c:v>
                </c:pt>
                <c:pt idx="694">
                  <c:v>2115</c:v>
                </c:pt>
                <c:pt idx="695">
                  <c:v>4750</c:v>
                </c:pt>
                <c:pt idx="696">
                  <c:v>3836</c:v>
                </c:pt>
                <c:pt idx="697">
                  <c:v>5062</c:v>
                </c:pt>
                <c:pt idx="698">
                  <c:v>5080</c:v>
                </c:pt>
                <c:pt idx="699">
                  <c:v>5306</c:v>
                </c:pt>
                <c:pt idx="700">
                  <c:v>4240</c:v>
                </c:pt>
                <c:pt idx="701">
                  <c:v>3757</c:v>
                </c:pt>
                <c:pt idx="702">
                  <c:v>5679</c:v>
                </c:pt>
                <c:pt idx="703">
                  <c:v>6055</c:v>
                </c:pt>
                <c:pt idx="704">
                  <c:v>5398</c:v>
                </c:pt>
                <c:pt idx="705">
                  <c:v>5035</c:v>
                </c:pt>
                <c:pt idx="706">
                  <c:v>4659</c:v>
                </c:pt>
                <c:pt idx="707">
                  <c:v>4429</c:v>
                </c:pt>
                <c:pt idx="708">
                  <c:v>2787</c:v>
                </c:pt>
                <c:pt idx="709">
                  <c:v>4841</c:v>
                </c:pt>
                <c:pt idx="710">
                  <c:v>5219</c:v>
                </c:pt>
                <c:pt idx="711">
                  <c:v>5009</c:v>
                </c:pt>
                <c:pt idx="712">
                  <c:v>5107</c:v>
                </c:pt>
                <c:pt idx="713">
                  <c:v>5182</c:v>
                </c:pt>
                <c:pt idx="714">
                  <c:v>4280</c:v>
                </c:pt>
                <c:pt idx="715">
                  <c:v>3248</c:v>
                </c:pt>
                <c:pt idx="716">
                  <c:v>4373</c:v>
                </c:pt>
                <c:pt idx="717">
                  <c:v>5124</c:v>
                </c:pt>
                <c:pt idx="718">
                  <c:v>4934</c:v>
                </c:pt>
                <c:pt idx="719">
                  <c:v>3814</c:v>
                </c:pt>
                <c:pt idx="720">
                  <c:v>3402</c:v>
                </c:pt>
                <c:pt idx="721">
                  <c:v>1544</c:v>
                </c:pt>
                <c:pt idx="722">
                  <c:v>1379</c:v>
                </c:pt>
                <c:pt idx="723">
                  <c:v>746</c:v>
                </c:pt>
                <c:pt idx="724">
                  <c:v>573</c:v>
                </c:pt>
                <c:pt idx="725">
                  <c:v>432</c:v>
                </c:pt>
                <c:pt idx="726">
                  <c:v>1867</c:v>
                </c:pt>
                <c:pt idx="727">
                  <c:v>2451</c:v>
                </c:pt>
                <c:pt idx="728">
                  <c:v>1182</c:v>
                </c:pt>
                <c:pt idx="729">
                  <c:v>1432</c:v>
                </c:pt>
                <c:pt idx="730">
                  <c:v>2290</c:v>
                </c:pt>
              </c:numCache>
            </c:numRef>
          </c:val>
          <c:smooth val="0"/>
          <c:extLst>
            <c:ext xmlns:c16="http://schemas.microsoft.com/office/drawing/2014/chart" uri="{C3380CC4-5D6E-409C-BE32-E72D297353CC}">
              <c16:uniqueId val="{00000000-148A-9544-B91A-E0DB511AECFE}"/>
            </c:ext>
          </c:extLst>
        </c:ser>
        <c:dLbls>
          <c:showLegendKey val="0"/>
          <c:showVal val="0"/>
          <c:showCatName val="0"/>
          <c:showSerName val="0"/>
          <c:showPercent val="0"/>
          <c:showBubbleSize val="0"/>
        </c:dLbls>
        <c:smooth val="0"/>
        <c:axId val="970750560"/>
        <c:axId val="1648943632"/>
      </c:lineChart>
      <c:catAx>
        <c:axId val="9707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943632"/>
        <c:crosses val="autoZero"/>
        <c:auto val="1"/>
        <c:lblAlgn val="ctr"/>
        <c:lblOffset val="100"/>
        <c:noMultiLvlLbl val="0"/>
      </c:catAx>
      <c:valAx>
        <c:axId val="164894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75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daily_bike_data!$N$1</c:f>
              <c:strCache>
                <c:ptCount val="1"/>
                <c:pt idx="0">
                  <c:v>registered</c:v>
                </c:pt>
              </c:strCache>
            </c:strRef>
          </c:tx>
          <c:spPr>
            <a:ln w="28575" cap="rnd">
              <a:solidFill>
                <a:schemeClr val="accent1"/>
              </a:solidFill>
              <a:round/>
            </a:ln>
            <a:effectLst/>
          </c:spPr>
          <c:marker>
            <c:symbol val="none"/>
          </c:marker>
          <c:cat>
            <c:strRef>
              <c:f>daily_bike_data!$A$1:$A$732</c:f>
              <c:strCache>
                <c:ptCount val="732"/>
                <c:pt idx="0">
                  <c:v>dteday</c:v>
                </c:pt>
                <c:pt idx="1">
                  <c:v>1/1/11</c:v>
                </c:pt>
                <c:pt idx="2">
                  <c:v>1/2/11</c:v>
                </c:pt>
                <c:pt idx="3">
                  <c:v>1/3/11</c:v>
                </c:pt>
                <c:pt idx="4">
                  <c:v>1/4/11</c:v>
                </c:pt>
                <c:pt idx="5">
                  <c:v>1/5/11</c:v>
                </c:pt>
                <c:pt idx="6">
                  <c:v>1/6/11</c:v>
                </c:pt>
                <c:pt idx="7">
                  <c:v>1/7/11</c:v>
                </c:pt>
                <c:pt idx="8">
                  <c:v>1/8/11</c:v>
                </c:pt>
                <c:pt idx="9">
                  <c:v>1/9/11</c:v>
                </c:pt>
                <c:pt idx="10">
                  <c:v>1/10/11</c:v>
                </c:pt>
                <c:pt idx="11">
                  <c:v>1/11/11</c:v>
                </c:pt>
                <c:pt idx="12">
                  <c:v>1/12/11</c:v>
                </c:pt>
                <c:pt idx="13">
                  <c:v>1/13/11</c:v>
                </c:pt>
                <c:pt idx="14">
                  <c:v>1/14/11</c:v>
                </c:pt>
                <c:pt idx="15">
                  <c:v>1/15/11</c:v>
                </c:pt>
                <c:pt idx="16">
                  <c:v>1/16/11</c:v>
                </c:pt>
                <c:pt idx="17">
                  <c:v>1/17/11</c:v>
                </c:pt>
                <c:pt idx="18">
                  <c:v>1/18/11</c:v>
                </c:pt>
                <c:pt idx="19">
                  <c:v>1/19/11</c:v>
                </c:pt>
                <c:pt idx="20">
                  <c:v>1/20/11</c:v>
                </c:pt>
                <c:pt idx="21">
                  <c:v>1/21/11</c:v>
                </c:pt>
                <c:pt idx="22">
                  <c:v>1/22/11</c:v>
                </c:pt>
                <c:pt idx="23">
                  <c:v>1/23/11</c:v>
                </c:pt>
                <c:pt idx="24">
                  <c:v>1/24/11</c:v>
                </c:pt>
                <c:pt idx="25">
                  <c:v>1/25/11</c:v>
                </c:pt>
                <c:pt idx="26">
                  <c:v>1/26/11</c:v>
                </c:pt>
                <c:pt idx="27">
                  <c:v>1/27/11</c:v>
                </c:pt>
                <c:pt idx="28">
                  <c:v>1/28/11</c:v>
                </c:pt>
                <c:pt idx="29">
                  <c:v>1/29/11</c:v>
                </c:pt>
                <c:pt idx="30">
                  <c:v>1/30/11</c:v>
                </c:pt>
                <c:pt idx="31">
                  <c:v>1/31/11</c:v>
                </c:pt>
                <c:pt idx="32">
                  <c:v>2/1/11</c:v>
                </c:pt>
                <c:pt idx="33">
                  <c:v>2/2/11</c:v>
                </c:pt>
                <c:pt idx="34">
                  <c:v>2/3/11</c:v>
                </c:pt>
                <c:pt idx="35">
                  <c:v>2/4/11</c:v>
                </c:pt>
                <c:pt idx="36">
                  <c:v>2/5/11</c:v>
                </c:pt>
                <c:pt idx="37">
                  <c:v>2/6/11</c:v>
                </c:pt>
                <c:pt idx="38">
                  <c:v>2/7/11</c:v>
                </c:pt>
                <c:pt idx="39">
                  <c:v>2/8/11</c:v>
                </c:pt>
                <c:pt idx="40">
                  <c:v>2/9/11</c:v>
                </c:pt>
                <c:pt idx="41">
                  <c:v>2/10/11</c:v>
                </c:pt>
                <c:pt idx="42">
                  <c:v>2/11/11</c:v>
                </c:pt>
                <c:pt idx="43">
                  <c:v>2/12/11</c:v>
                </c:pt>
                <c:pt idx="44">
                  <c:v>2/13/11</c:v>
                </c:pt>
                <c:pt idx="45">
                  <c:v>2/14/11</c:v>
                </c:pt>
                <c:pt idx="46">
                  <c:v>2/15/11</c:v>
                </c:pt>
                <c:pt idx="47">
                  <c:v>2/16/11</c:v>
                </c:pt>
                <c:pt idx="48">
                  <c:v>2/17/11</c:v>
                </c:pt>
                <c:pt idx="49">
                  <c:v>2/18/11</c:v>
                </c:pt>
                <c:pt idx="50">
                  <c:v>2/19/11</c:v>
                </c:pt>
                <c:pt idx="51">
                  <c:v>2/20/11</c:v>
                </c:pt>
                <c:pt idx="52">
                  <c:v>2/21/11</c:v>
                </c:pt>
                <c:pt idx="53">
                  <c:v>2/22/11</c:v>
                </c:pt>
                <c:pt idx="54">
                  <c:v>2/23/11</c:v>
                </c:pt>
                <c:pt idx="55">
                  <c:v>2/24/11</c:v>
                </c:pt>
                <c:pt idx="56">
                  <c:v>2/25/11</c:v>
                </c:pt>
                <c:pt idx="57">
                  <c:v>2/26/11</c:v>
                </c:pt>
                <c:pt idx="58">
                  <c:v>2/27/11</c:v>
                </c:pt>
                <c:pt idx="59">
                  <c:v>2/28/11</c:v>
                </c:pt>
                <c:pt idx="60">
                  <c:v>3/1/11</c:v>
                </c:pt>
                <c:pt idx="61">
                  <c:v>3/2/11</c:v>
                </c:pt>
                <c:pt idx="62">
                  <c:v>3/3/11</c:v>
                </c:pt>
                <c:pt idx="63">
                  <c:v>3/4/11</c:v>
                </c:pt>
                <c:pt idx="64">
                  <c:v>3/5/11</c:v>
                </c:pt>
                <c:pt idx="65">
                  <c:v>3/6/11</c:v>
                </c:pt>
                <c:pt idx="66">
                  <c:v>3/7/11</c:v>
                </c:pt>
                <c:pt idx="67">
                  <c:v>3/8/11</c:v>
                </c:pt>
                <c:pt idx="68">
                  <c:v>3/9/11</c:v>
                </c:pt>
                <c:pt idx="69">
                  <c:v>3/10/11</c:v>
                </c:pt>
                <c:pt idx="70">
                  <c:v>3/11/11</c:v>
                </c:pt>
                <c:pt idx="71">
                  <c:v>3/12/11</c:v>
                </c:pt>
                <c:pt idx="72">
                  <c:v>3/13/11</c:v>
                </c:pt>
                <c:pt idx="73">
                  <c:v>3/14/11</c:v>
                </c:pt>
                <c:pt idx="74">
                  <c:v>3/15/11</c:v>
                </c:pt>
                <c:pt idx="75">
                  <c:v>3/16/11</c:v>
                </c:pt>
                <c:pt idx="76">
                  <c:v>3/17/11</c:v>
                </c:pt>
                <c:pt idx="77">
                  <c:v>3/18/11</c:v>
                </c:pt>
                <c:pt idx="78">
                  <c:v>3/19/11</c:v>
                </c:pt>
                <c:pt idx="79">
                  <c:v>3/20/11</c:v>
                </c:pt>
                <c:pt idx="80">
                  <c:v>3/21/11</c:v>
                </c:pt>
                <c:pt idx="81">
                  <c:v>3/22/11</c:v>
                </c:pt>
                <c:pt idx="82">
                  <c:v>3/23/11</c:v>
                </c:pt>
                <c:pt idx="83">
                  <c:v>3/24/11</c:v>
                </c:pt>
                <c:pt idx="84">
                  <c:v>3/25/11</c:v>
                </c:pt>
                <c:pt idx="85">
                  <c:v>3/26/11</c:v>
                </c:pt>
                <c:pt idx="86">
                  <c:v>3/27/11</c:v>
                </c:pt>
                <c:pt idx="87">
                  <c:v>3/28/11</c:v>
                </c:pt>
                <c:pt idx="88">
                  <c:v>3/29/11</c:v>
                </c:pt>
                <c:pt idx="89">
                  <c:v>3/30/11</c:v>
                </c:pt>
                <c:pt idx="90">
                  <c:v>3/31/11</c:v>
                </c:pt>
                <c:pt idx="91">
                  <c:v>4/1/11</c:v>
                </c:pt>
                <c:pt idx="92">
                  <c:v>4/2/11</c:v>
                </c:pt>
                <c:pt idx="93">
                  <c:v>4/3/11</c:v>
                </c:pt>
                <c:pt idx="94">
                  <c:v>4/4/11</c:v>
                </c:pt>
                <c:pt idx="95">
                  <c:v>4/5/11</c:v>
                </c:pt>
                <c:pt idx="96">
                  <c:v>4/6/11</c:v>
                </c:pt>
                <c:pt idx="97">
                  <c:v>4/7/11</c:v>
                </c:pt>
                <c:pt idx="98">
                  <c:v>4/8/11</c:v>
                </c:pt>
                <c:pt idx="99">
                  <c:v>4/9/11</c:v>
                </c:pt>
                <c:pt idx="100">
                  <c:v>4/10/11</c:v>
                </c:pt>
                <c:pt idx="101">
                  <c:v>4/11/11</c:v>
                </c:pt>
                <c:pt idx="102">
                  <c:v>4/12/11</c:v>
                </c:pt>
                <c:pt idx="103">
                  <c:v>4/13/11</c:v>
                </c:pt>
                <c:pt idx="104">
                  <c:v>4/14/11</c:v>
                </c:pt>
                <c:pt idx="105">
                  <c:v>4/15/11</c:v>
                </c:pt>
                <c:pt idx="106">
                  <c:v>4/16/11</c:v>
                </c:pt>
                <c:pt idx="107">
                  <c:v>4/17/11</c:v>
                </c:pt>
                <c:pt idx="108">
                  <c:v>4/18/11</c:v>
                </c:pt>
                <c:pt idx="109">
                  <c:v>4/19/11</c:v>
                </c:pt>
                <c:pt idx="110">
                  <c:v>4/20/11</c:v>
                </c:pt>
                <c:pt idx="111">
                  <c:v>4/21/11</c:v>
                </c:pt>
                <c:pt idx="112">
                  <c:v>4/22/11</c:v>
                </c:pt>
                <c:pt idx="113">
                  <c:v>4/23/11</c:v>
                </c:pt>
                <c:pt idx="114">
                  <c:v>4/24/11</c:v>
                </c:pt>
                <c:pt idx="115">
                  <c:v>4/25/11</c:v>
                </c:pt>
                <c:pt idx="116">
                  <c:v>4/26/11</c:v>
                </c:pt>
                <c:pt idx="117">
                  <c:v>4/27/11</c:v>
                </c:pt>
                <c:pt idx="118">
                  <c:v>4/28/11</c:v>
                </c:pt>
                <c:pt idx="119">
                  <c:v>4/29/11</c:v>
                </c:pt>
                <c:pt idx="120">
                  <c:v>4/30/11</c:v>
                </c:pt>
                <c:pt idx="121">
                  <c:v>5/1/11</c:v>
                </c:pt>
                <c:pt idx="122">
                  <c:v>5/2/11</c:v>
                </c:pt>
                <c:pt idx="123">
                  <c:v>5/3/11</c:v>
                </c:pt>
                <c:pt idx="124">
                  <c:v>5/4/11</c:v>
                </c:pt>
                <c:pt idx="125">
                  <c:v>5/5/11</c:v>
                </c:pt>
                <c:pt idx="126">
                  <c:v>5/6/11</c:v>
                </c:pt>
                <c:pt idx="127">
                  <c:v>5/7/11</c:v>
                </c:pt>
                <c:pt idx="128">
                  <c:v>5/8/11</c:v>
                </c:pt>
                <c:pt idx="129">
                  <c:v>5/9/11</c:v>
                </c:pt>
                <c:pt idx="130">
                  <c:v>5/10/11</c:v>
                </c:pt>
                <c:pt idx="131">
                  <c:v>5/11/11</c:v>
                </c:pt>
                <c:pt idx="132">
                  <c:v>5/12/11</c:v>
                </c:pt>
                <c:pt idx="133">
                  <c:v>5/13/11</c:v>
                </c:pt>
                <c:pt idx="134">
                  <c:v>5/14/11</c:v>
                </c:pt>
                <c:pt idx="135">
                  <c:v>5/15/11</c:v>
                </c:pt>
                <c:pt idx="136">
                  <c:v>5/16/11</c:v>
                </c:pt>
                <c:pt idx="137">
                  <c:v>5/17/11</c:v>
                </c:pt>
                <c:pt idx="138">
                  <c:v>5/18/11</c:v>
                </c:pt>
                <c:pt idx="139">
                  <c:v>5/19/11</c:v>
                </c:pt>
                <c:pt idx="140">
                  <c:v>5/20/11</c:v>
                </c:pt>
                <c:pt idx="141">
                  <c:v>5/21/11</c:v>
                </c:pt>
                <c:pt idx="142">
                  <c:v>5/22/11</c:v>
                </c:pt>
                <c:pt idx="143">
                  <c:v>5/23/11</c:v>
                </c:pt>
                <c:pt idx="144">
                  <c:v>5/24/11</c:v>
                </c:pt>
                <c:pt idx="145">
                  <c:v>5/25/11</c:v>
                </c:pt>
                <c:pt idx="146">
                  <c:v>5/26/11</c:v>
                </c:pt>
                <c:pt idx="147">
                  <c:v>5/27/11</c:v>
                </c:pt>
                <c:pt idx="148">
                  <c:v>5/28/11</c:v>
                </c:pt>
                <c:pt idx="149">
                  <c:v>5/29/11</c:v>
                </c:pt>
                <c:pt idx="150">
                  <c:v>5/30/11</c:v>
                </c:pt>
                <c:pt idx="151">
                  <c:v>5/31/11</c:v>
                </c:pt>
                <c:pt idx="152">
                  <c:v>6/1/11</c:v>
                </c:pt>
                <c:pt idx="153">
                  <c:v>6/2/11</c:v>
                </c:pt>
                <c:pt idx="154">
                  <c:v>6/3/11</c:v>
                </c:pt>
                <c:pt idx="155">
                  <c:v>6/4/11</c:v>
                </c:pt>
                <c:pt idx="156">
                  <c:v>6/5/11</c:v>
                </c:pt>
                <c:pt idx="157">
                  <c:v>6/6/11</c:v>
                </c:pt>
                <c:pt idx="158">
                  <c:v>6/7/11</c:v>
                </c:pt>
                <c:pt idx="159">
                  <c:v>6/8/11</c:v>
                </c:pt>
                <c:pt idx="160">
                  <c:v>6/9/11</c:v>
                </c:pt>
                <c:pt idx="161">
                  <c:v>6/10/11</c:v>
                </c:pt>
                <c:pt idx="162">
                  <c:v>6/11/11</c:v>
                </c:pt>
                <c:pt idx="163">
                  <c:v>6/12/11</c:v>
                </c:pt>
                <c:pt idx="164">
                  <c:v>6/13/11</c:v>
                </c:pt>
                <c:pt idx="165">
                  <c:v>6/14/11</c:v>
                </c:pt>
                <c:pt idx="166">
                  <c:v>6/15/11</c:v>
                </c:pt>
                <c:pt idx="167">
                  <c:v>6/16/11</c:v>
                </c:pt>
                <c:pt idx="168">
                  <c:v>6/17/11</c:v>
                </c:pt>
                <c:pt idx="169">
                  <c:v>6/18/11</c:v>
                </c:pt>
                <c:pt idx="170">
                  <c:v>6/19/11</c:v>
                </c:pt>
                <c:pt idx="171">
                  <c:v>6/20/11</c:v>
                </c:pt>
                <c:pt idx="172">
                  <c:v>6/21/11</c:v>
                </c:pt>
                <c:pt idx="173">
                  <c:v>6/22/11</c:v>
                </c:pt>
                <c:pt idx="174">
                  <c:v>6/23/11</c:v>
                </c:pt>
                <c:pt idx="175">
                  <c:v>6/24/11</c:v>
                </c:pt>
                <c:pt idx="176">
                  <c:v>6/25/11</c:v>
                </c:pt>
                <c:pt idx="177">
                  <c:v>6/26/11</c:v>
                </c:pt>
                <c:pt idx="178">
                  <c:v>6/27/11</c:v>
                </c:pt>
                <c:pt idx="179">
                  <c:v>6/28/11</c:v>
                </c:pt>
                <c:pt idx="180">
                  <c:v>6/29/11</c:v>
                </c:pt>
                <c:pt idx="181">
                  <c:v>6/30/11</c:v>
                </c:pt>
                <c:pt idx="182">
                  <c:v>7/1/11</c:v>
                </c:pt>
                <c:pt idx="183">
                  <c:v>7/2/11</c:v>
                </c:pt>
                <c:pt idx="184">
                  <c:v>7/3/11</c:v>
                </c:pt>
                <c:pt idx="185">
                  <c:v>7/4/11</c:v>
                </c:pt>
                <c:pt idx="186">
                  <c:v>7/5/11</c:v>
                </c:pt>
                <c:pt idx="187">
                  <c:v>7/6/11</c:v>
                </c:pt>
                <c:pt idx="188">
                  <c:v>7/7/11</c:v>
                </c:pt>
                <c:pt idx="189">
                  <c:v>7/8/11</c:v>
                </c:pt>
                <c:pt idx="190">
                  <c:v>7/9/11</c:v>
                </c:pt>
                <c:pt idx="191">
                  <c:v>7/10/11</c:v>
                </c:pt>
                <c:pt idx="192">
                  <c:v>7/11/11</c:v>
                </c:pt>
                <c:pt idx="193">
                  <c:v>7/12/11</c:v>
                </c:pt>
                <c:pt idx="194">
                  <c:v>7/13/11</c:v>
                </c:pt>
                <c:pt idx="195">
                  <c:v>7/14/11</c:v>
                </c:pt>
                <c:pt idx="196">
                  <c:v>7/15/11</c:v>
                </c:pt>
                <c:pt idx="197">
                  <c:v>7/16/11</c:v>
                </c:pt>
                <c:pt idx="198">
                  <c:v>7/17/11</c:v>
                </c:pt>
                <c:pt idx="199">
                  <c:v>7/18/11</c:v>
                </c:pt>
                <c:pt idx="200">
                  <c:v>7/19/11</c:v>
                </c:pt>
                <c:pt idx="201">
                  <c:v>7/20/11</c:v>
                </c:pt>
                <c:pt idx="202">
                  <c:v>7/21/11</c:v>
                </c:pt>
                <c:pt idx="203">
                  <c:v>7/22/11</c:v>
                </c:pt>
                <c:pt idx="204">
                  <c:v>7/23/11</c:v>
                </c:pt>
                <c:pt idx="205">
                  <c:v>7/24/11</c:v>
                </c:pt>
                <c:pt idx="206">
                  <c:v>7/25/11</c:v>
                </c:pt>
                <c:pt idx="207">
                  <c:v>7/26/11</c:v>
                </c:pt>
                <c:pt idx="208">
                  <c:v>7/27/11</c:v>
                </c:pt>
                <c:pt idx="209">
                  <c:v>7/28/11</c:v>
                </c:pt>
                <c:pt idx="210">
                  <c:v>7/29/11</c:v>
                </c:pt>
                <c:pt idx="211">
                  <c:v>7/30/11</c:v>
                </c:pt>
                <c:pt idx="212">
                  <c:v>7/31/11</c:v>
                </c:pt>
                <c:pt idx="213">
                  <c:v>8/1/11</c:v>
                </c:pt>
                <c:pt idx="214">
                  <c:v>8/2/11</c:v>
                </c:pt>
                <c:pt idx="215">
                  <c:v>8/3/11</c:v>
                </c:pt>
                <c:pt idx="216">
                  <c:v>8/4/11</c:v>
                </c:pt>
                <c:pt idx="217">
                  <c:v>8/5/11</c:v>
                </c:pt>
                <c:pt idx="218">
                  <c:v>8/6/11</c:v>
                </c:pt>
                <c:pt idx="219">
                  <c:v>8/7/11</c:v>
                </c:pt>
                <c:pt idx="220">
                  <c:v>8/8/11</c:v>
                </c:pt>
                <c:pt idx="221">
                  <c:v>8/9/11</c:v>
                </c:pt>
                <c:pt idx="222">
                  <c:v>8/10/11</c:v>
                </c:pt>
                <c:pt idx="223">
                  <c:v>8/11/11</c:v>
                </c:pt>
                <c:pt idx="224">
                  <c:v>8/12/11</c:v>
                </c:pt>
                <c:pt idx="225">
                  <c:v>8/13/11</c:v>
                </c:pt>
                <c:pt idx="226">
                  <c:v>8/14/11</c:v>
                </c:pt>
                <c:pt idx="227">
                  <c:v>8/15/11</c:v>
                </c:pt>
                <c:pt idx="228">
                  <c:v>8/16/11</c:v>
                </c:pt>
                <c:pt idx="229">
                  <c:v>8/17/11</c:v>
                </c:pt>
                <c:pt idx="230">
                  <c:v>8/18/11</c:v>
                </c:pt>
                <c:pt idx="231">
                  <c:v>8/19/11</c:v>
                </c:pt>
                <c:pt idx="232">
                  <c:v>8/20/11</c:v>
                </c:pt>
                <c:pt idx="233">
                  <c:v>8/21/11</c:v>
                </c:pt>
                <c:pt idx="234">
                  <c:v>8/22/11</c:v>
                </c:pt>
                <c:pt idx="235">
                  <c:v>8/23/11</c:v>
                </c:pt>
                <c:pt idx="236">
                  <c:v>8/24/11</c:v>
                </c:pt>
                <c:pt idx="237">
                  <c:v>8/25/11</c:v>
                </c:pt>
                <c:pt idx="238">
                  <c:v>8/26/11</c:v>
                </c:pt>
                <c:pt idx="239">
                  <c:v>8/27/11</c:v>
                </c:pt>
                <c:pt idx="240">
                  <c:v>8/28/11</c:v>
                </c:pt>
                <c:pt idx="241">
                  <c:v>8/29/11</c:v>
                </c:pt>
                <c:pt idx="242">
                  <c:v>8/30/11</c:v>
                </c:pt>
                <c:pt idx="243">
                  <c:v>8/31/11</c:v>
                </c:pt>
                <c:pt idx="244">
                  <c:v>9/1/11</c:v>
                </c:pt>
                <c:pt idx="245">
                  <c:v>9/2/11</c:v>
                </c:pt>
                <c:pt idx="246">
                  <c:v>9/3/11</c:v>
                </c:pt>
                <c:pt idx="247">
                  <c:v>9/4/11</c:v>
                </c:pt>
                <c:pt idx="248">
                  <c:v>9/5/11</c:v>
                </c:pt>
                <c:pt idx="249">
                  <c:v>9/6/11</c:v>
                </c:pt>
                <c:pt idx="250">
                  <c:v>9/7/11</c:v>
                </c:pt>
                <c:pt idx="251">
                  <c:v>9/8/11</c:v>
                </c:pt>
                <c:pt idx="252">
                  <c:v>9/9/11</c:v>
                </c:pt>
                <c:pt idx="253">
                  <c:v>9/10/11</c:v>
                </c:pt>
                <c:pt idx="254">
                  <c:v>9/11/11</c:v>
                </c:pt>
                <c:pt idx="255">
                  <c:v>9/12/11</c:v>
                </c:pt>
                <c:pt idx="256">
                  <c:v>9/13/11</c:v>
                </c:pt>
                <c:pt idx="257">
                  <c:v>9/14/11</c:v>
                </c:pt>
                <c:pt idx="258">
                  <c:v>9/15/11</c:v>
                </c:pt>
                <c:pt idx="259">
                  <c:v>9/16/11</c:v>
                </c:pt>
                <c:pt idx="260">
                  <c:v>9/17/11</c:v>
                </c:pt>
                <c:pt idx="261">
                  <c:v>9/18/11</c:v>
                </c:pt>
                <c:pt idx="262">
                  <c:v>9/19/11</c:v>
                </c:pt>
                <c:pt idx="263">
                  <c:v>9/20/11</c:v>
                </c:pt>
                <c:pt idx="264">
                  <c:v>9/21/11</c:v>
                </c:pt>
                <c:pt idx="265">
                  <c:v>9/22/11</c:v>
                </c:pt>
                <c:pt idx="266">
                  <c:v>9/23/11</c:v>
                </c:pt>
                <c:pt idx="267">
                  <c:v>9/24/11</c:v>
                </c:pt>
                <c:pt idx="268">
                  <c:v>9/25/11</c:v>
                </c:pt>
                <c:pt idx="269">
                  <c:v>9/26/11</c:v>
                </c:pt>
                <c:pt idx="270">
                  <c:v>9/27/11</c:v>
                </c:pt>
                <c:pt idx="271">
                  <c:v>9/28/11</c:v>
                </c:pt>
                <c:pt idx="272">
                  <c:v>9/29/11</c:v>
                </c:pt>
                <c:pt idx="273">
                  <c:v>9/30/11</c:v>
                </c:pt>
                <c:pt idx="274">
                  <c:v>10/1/11</c:v>
                </c:pt>
                <c:pt idx="275">
                  <c:v>10/2/11</c:v>
                </c:pt>
                <c:pt idx="276">
                  <c:v>10/3/11</c:v>
                </c:pt>
                <c:pt idx="277">
                  <c:v>10/4/11</c:v>
                </c:pt>
                <c:pt idx="278">
                  <c:v>10/5/11</c:v>
                </c:pt>
                <c:pt idx="279">
                  <c:v>10/6/11</c:v>
                </c:pt>
                <c:pt idx="280">
                  <c:v>10/7/11</c:v>
                </c:pt>
                <c:pt idx="281">
                  <c:v>10/8/11</c:v>
                </c:pt>
                <c:pt idx="282">
                  <c:v>10/9/11</c:v>
                </c:pt>
                <c:pt idx="283">
                  <c:v>10/10/11</c:v>
                </c:pt>
                <c:pt idx="284">
                  <c:v>10/11/11</c:v>
                </c:pt>
                <c:pt idx="285">
                  <c:v>10/12/11</c:v>
                </c:pt>
                <c:pt idx="286">
                  <c:v>10/13/11</c:v>
                </c:pt>
                <c:pt idx="287">
                  <c:v>10/14/11</c:v>
                </c:pt>
                <c:pt idx="288">
                  <c:v>10/15/11</c:v>
                </c:pt>
                <c:pt idx="289">
                  <c:v>10/16/11</c:v>
                </c:pt>
                <c:pt idx="290">
                  <c:v>10/17/11</c:v>
                </c:pt>
                <c:pt idx="291">
                  <c:v>10/18/11</c:v>
                </c:pt>
                <c:pt idx="292">
                  <c:v>10/19/11</c:v>
                </c:pt>
                <c:pt idx="293">
                  <c:v>10/20/11</c:v>
                </c:pt>
                <c:pt idx="294">
                  <c:v>10/21/11</c:v>
                </c:pt>
                <c:pt idx="295">
                  <c:v>10/22/11</c:v>
                </c:pt>
                <c:pt idx="296">
                  <c:v>10/23/11</c:v>
                </c:pt>
                <c:pt idx="297">
                  <c:v>10/24/11</c:v>
                </c:pt>
                <c:pt idx="298">
                  <c:v>10/25/11</c:v>
                </c:pt>
                <c:pt idx="299">
                  <c:v>10/26/11</c:v>
                </c:pt>
                <c:pt idx="300">
                  <c:v>10/27/11</c:v>
                </c:pt>
                <c:pt idx="301">
                  <c:v>10/28/11</c:v>
                </c:pt>
                <c:pt idx="302">
                  <c:v>10/29/11</c:v>
                </c:pt>
                <c:pt idx="303">
                  <c:v>10/30/11</c:v>
                </c:pt>
                <c:pt idx="304">
                  <c:v>10/31/11</c:v>
                </c:pt>
                <c:pt idx="305">
                  <c:v>11/1/11</c:v>
                </c:pt>
                <c:pt idx="306">
                  <c:v>11/2/11</c:v>
                </c:pt>
                <c:pt idx="307">
                  <c:v>11/3/11</c:v>
                </c:pt>
                <c:pt idx="308">
                  <c:v>11/4/11</c:v>
                </c:pt>
                <c:pt idx="309">
                  <c:v>11/5/11</c:v>
                </c:pt>
                <c:pt idx="310">
                  <c:v>11/6/11</c:v>
                </c:pt>
                <c:pt idx="311">
                  <c:v>11/7/11</c:v>
                </c:pt>
                <c:pt idx="312">
                  <c:v>11/8/11</c:v>
                </c:pt>
                <c:pt idx="313">
                  <c:v>11/9/11</c:v>
                </c:pt>
                <c:pt idx="314">
                  <c:v>11/10/11</c:v>
                </c:pt>
                <c:pt idx="315">
                  <c:v>11/11/11</c:v>
                </c:pt>
                <c:pt idx="316">
                  <c:v>11/12/11</c:v>
                </c:pt>
                <c:pt idx="317">
                  <c:v>11/13/11</c:v>
                </c:pt>
                <c:pt idx="318">
                  <c:v>11/14/11</c:v>
                </c:pt>
                <c:pt idx="319">
                  <c:v>11/15/11</c:v>
                </c:pt>
                <c:pt idx="320">
                  <c:v>11/16/11</c:v>
                </c:pt>
                <c:pt idx="321">
                  <c:v>11/17/11</c:v>
                </c:pt>
                <c:pt idx="322">
                  <c:v>11/18/11</c:v>
                </c:pt>
                <c:pt idx="323">
                  <c:v>11/19/11</c:v>
                </c:pt>
                <c:pt idx="324">
                  <c:v>11/20/11</c:v>
                </c:pt>
                <c:pt idx="325">
                  <c:v>11/21/11</c:v>
                </c:pt>
                <c:pt idx="326">
                  <c:v>11/22/11</c:v>
                </c:pt>
                <c:pt idx="327">
                  <c:v>11/23/11</c:v>
                </c:pt>
                <c:pt idx="328">
                  <c:v>11/24/11</c:v>
                </c:pt>
                <c:pt idx="329">
                  <c:v>11/25/11</c:v>
                </c:pt>
                <c:pt idx="330">
                  <c:v>11/26/11</c:v>
                </c:pt>
                <c:pt idx="331">
                  <c:v>11/27/11</c:v>
                </c:pt>
                <c:pt idx="332">
                  <c:v>11/28/11</c:v>
                </c:pt>
                <c:pt idx="333">
                  <c:v>11/29/11</c:v>
                </c:pt>
                <c:pt idx="334">
                  <c:v>11/30/11</c:v>
                </c:pt>
                <c:pt idx="335">
                  <c:v>12/1/11</c:v>
                </c:pt>
                <c:pt idx="336">
                  <c:v>12/2/11</c:v>
                </c:pt>
                <c:pt idx="337">
                  <c:v>12/3/11</c:v>
                </c:pt>
                <c:pt idx="338">
                  <c:v>12/4/11</c:v>
                </c:pt>
                <c:pt idx="339">
                  <c:v>12/5/11</c:v>
                </c:pt>
                <c:pt idx="340">
                  <c:v>12/6/11</c:v>
                </c:pt>
                <c:pt idx="341">
                  <c:v>12/7/11</c:v>
                </c:pt>
                <c:pt idx="342">
                  <c:v>12/8/11</c:v>
                </c:pt>
                <c:pt idx="343">
                  <c:v>12/9/11</c:v>
                </c:pt>
                <c:pt idx="344">
                  <c:v>12/10/11</c:v>
                </c:pt>
                <c:pt idx="345">
                  <c:v>12/11/11</c:v>
                </c:pt>
                <c:pt idx="346">
                  <c:v>12/12/11</c:v>
                </c:pt>
                <c:pt idx="347">
                  <c:v>12/13/11</c:v>
                </c:pt>
                <c:pt idx="348">
                  <c:v>12/14/11</c:v>
                </c:pt>
                <c:pt idx="349">
                  <c:v>12/15/11</c:v>
                </c:pt>
                <c:pt idx="350">
                  <c:v>12/16/11</c:v>
                </c:pt>
                <c:pt idx="351">
                  <c:v>12/17/11</c:v>
                </c:pt>
                <c:pt idx="352">
                  <c:v>12/18/11</c:v>
                </c:pt>
                <c:pt idx="353">
                  <c:v>12/19/11</c:v>
                </c:pt>
                <c:pt idx="354">
                  <c:v>12/20/11</c:v>
                </c:pt>
                <c:pt idx="355">
                  <c:v>12/21/11</c:v>
                </c:pt>
                <c:pt idx="356">
                  <c:v>12/22/11</c:v>
                </c:pt>
                <c:pt idx="357">
                  <c:v>12/23/11</c:v>
                </c:pt>
                <c:pt idx="358">
                  <c:v>12/24/11</c:v>
                </c:pt>
                <c:pt idx="359">
                  <c:v>12/25/11</c:v>
                </c:pt>
                <c:pt idx="360">
                  <c:v>12/26/11</c:v>
                </c:pt>
                <c:pt idx="361">
                  <c:v>12/27/11</c:v>
                </c:pt>
                <c:pt idx="362">
                  <c:v>12/28/11</c:v>
                </c:pt>
                <c:pt idx="363">
                  <c:v>12/29/11</c:v>
                </c:pt>
                <c:pt idx="364">
                  <c:v>12/30/11</c:v>
                </c:pt>
                <c:pt idx="365">
                  <c:v>12/31/11</c:v>
                </c:pt>
                <c:pt idx="366">
                  <c:v>1/1/12</c:v>
                </c:pt>
                <c:pt idx="367">
                  <c:v>1/2/12</c:v>
                </c:pt>
                <c:pt idx="368">
                  <c:v>1/3/12</c:v>
                </c:pt>
                <c:pt idx="369">
                  <c:v>1/4/12</c:v>
                </c:pt>
                <c:pt idx="370">
                  <c:v>1/5/12</c:v>
                </c:pt>
                <c:pt idx="371">
                  <c:v>1/6/12</c:v>
                </c:pt>
                <c:pt idx="372">
                  <c:v>1/7/12</c:v>
                </c:pt>
                <c:pt idx="373">
                  <c:v>1/8/12</c:v>
                </c:pt>
                <c:pt idx="374">
                  <c:v>1/9/12</c:v>
                </c:pt>
                <c:pt idx="375">
                  <c:v>1/10/12</c:v>
                </c:pt>
                <c:pt idx="376">
                  <c:v>1/11/12</c:v>
                </c:pt>
                <c:pt idx="377">
                  <c:v>1/12/12</c:v>
                </c:pt>
                <c:pt idx="378">
                  <c:v>1/13/12</c:v>
                </c:pt>
                <c:pt idx="379">
                  <c:v>1/14/12</c:v>
                </c:pt>
                <c:pt idx="380">
                  <c:v>1/15/12</c:v>
                </c:pt>
                <c:pt idx="381">
                  <c:v>1/16/12</c:v>
                </c:pt>
                <c:pt idx="382">
                  <c:v>1/17/12</c:v>
                </c:pt>
                <c:pt idx="383">
                  <c:v>1/18/12</c:v>
                </c:pt>
                <c:pt idx="384">
                  <c:v>1/19/12</c:v>
                </c:pt>
                <c:pt idx="385">
                  <c:v>1/20/12</c:v>
                </c:pt>
                <c:pt idx="386">
                  <c:v>1/21/12</c:v>
                </c:pt>
                <c:pt idx="387">
                  <c:v>1/22/12</c:v>
                </c:pt>
                <c:pt idx="388">
                  <c:v>1/23/12</c:v>
                </c:pt>
                <c:pt idx="389">
                  <c:v>1/24/12</c:v>
                </c:pt>
                <c:pt idx="390">
                  <c:v>1/25/12</c:v>
                </c:pt>
                <c:pt idx="391">
                  <c:v>1/26/12</c:v>
                </c:pt>
                <c:pt idx="392">
                  <c:v>1/27/12</c:v>
                </c:pt>
                <c:pt idx="393">
                  <c:v>1/28/12</c:v>
                </c:pt>
                <c:pt idx="394">
                  <c:v>1/29/12</c:v>
                </c:pt>
                <c:pt idx="395">
                  <c:v>1/30/12</c:v>
                </c:pt>
                <c:pt idx="396">
                  <c:v>1/31/12</c:v>
                </c:pt>
                <c:pt idx="397">
                  <c:v>2/1/12</c:v>
                </c:pt>
                <c:pt idx="398">
                  <c:v>2/2/12</c:v>
                </c:pt>
                <c:pt idx="399">
                  <c:v>2/3/12</c:v>
                </c:pt>
                <c:pt idx="400">
                  <c:v>2/4/12</c:v>
                </c:pt>
                <c:pt idx="401">
                  <c:v>2/5/12</c:v>
                </c:pt>
                <c:pt idx="402">
                  <c:v>2/6/12</c:v>
                </c:pt>
                <c:pt idx="403">
                  <c:v>2/7/12</c:v>
                </c:pt>
                <c:pt idx="404">
                  <c:v>2/8/12</c:v>
                </c:pt>
                <c:pt idx="405">
                  <c:v>2/9/12</c:v>
                </c:pt>
                <c:pt idx="406">
                  <c:v>2/10/12</c:v>
                </c:pt>
                <c:pt idx="407">
                  <c:v>2/11/12</c:v>
                </c:pt>
                <c:pt idx="408">
                  <c:v>2/12/12</c:v>
                </c:pt>
                <c:pt idx="409">
                  <c:v>2/13/12</c:v>
                </c:pt>
                <c:pt idx="410">
                  <c:v>2/14/12</c:v>
                </c:pt>
                <c:pt idx="411">
                  <c:v>2/15/12</c:v>
                </c:pt>
                <c:pt idx="412">
                  <c:v>2/16/12</c:v>
                </c:pt>
                <c:pt idx="413">
                  <c:v>2/17/12</c:v>
                </c:pt>
                <c:pt idx="414">
                  <c:v>2/18/12</c:v>
                </c:pt>
                <c:pt idx="415">
                  <c:v>2/19/12</c:v>
                </c:pt>
                <c:pt idx="416">
                  <c:v>2/20/12</c:v>
                </c:pt>
                <c:pt idx="417">
                  <c:v>2/21/12</c:v>
                </c:pt>
                <c:pt idx="418">
                  <c:v>2/22/12</c:v>
                </c:pt>
                <c:pt idx="419">
                  <c:v>2/23/12</c:v>
                </c:pt>
                <c:pt idx="420">
                  <c:v>2/24/12</c:v>
                </c:pt>
                <c:pt idx="421">
                  <c:v>2/25/12</c:v>
                </c:pt>
                <c:pt idx="422">
                  <c:v>2/26/12</c:v>
                </c:pt>
                <c:pt idx="423">
                  <c:v>2/27/12</c:v>
                </c:pt>
                <c:pt idx="424">
                  <c:v>2/28/12</c:v>
                </c:pt>
                <c:pt idx="425">
                  <c:v>2/29/12</c:v>
                </c:pt>
                <c:pt idx="426">
                  <c:v>3/1/12</c:v>
                </c:pt>
                <c:pt idx="427">
                  <c:v>3/2/12</c:v>
                </c:pt>
                <c:pt idx="428">
                  <c:v>3/3/12</c:v>
                </c:pt>
                <c:pt idx="429">
                  <c:v>3/4/12</c:v>
                </c:pt>
                <c:pt idx="430">
                  <c:v>3/5/12</c:v>
                </c:pt>
                <c:pt idx="431">
                  <c:v>3/6/12</c:v>
                </c:pt>
                <c:pt idx="432">
                  <c:v>3/7/12</c:v>
                </c:pt>
                <c:pt idx="433">
                  <c:v>3/8/12</c:v>
                </c:pt>
                <c:pt idx="434">
                  <c:v>3/9/12</c:v>
                </c:pt>
                <c:pt idx="435">
                  <c:v>3/10/12</c:v>
                </c:pt>
                <c:pt idx="436">
                  <c:v>3/11/12</c:v>
                </c:pt>
                <c:pt idx="437">
                  <c:v>3/12/12</c:v>
                </c:pt>
                <c:pt idx="438">
                  <c:v>3/13/12</c:v>
                </c:pt>
                <c:pt idx="439">
                  <c:v>3/14/12</c:v>
                </c:pt>
                <c:pt idx="440">
                  <c:v>3/15/12</c:v>
                </c:pt>
                <c:pt idx="441">
                  <c:v>3/16/12</c:v>
                </c:pt>
                <c:pt idx="442">
                  <c:v>3/17/12</c:v>
                </c:pt>
                <c:pt idx="443">
                  <c:v>3/18/12</c:v>
                </c:pt>
                <c:pt idx="444">
                  <c:v>3/19/12</c:v>
                </c:pt>
                <c:pt idx="445">
                  <c:v>3/20/12</c:v>
                </c:pt>
                <c:pt idx="446">
                  <c:v>3/21/12</c:v>
                </c:pt>
                <c:pt idx="447">
                  <c:v>3/22/12</c:v>
                </c:pt>
                <c:pt idx="448">
                  <c:v>3/23/12</c:v>
                </c:pt>
                <c:pt idx="449">
                  <c:v>3/24/12</c:v>
                </c:pt>
                <c:pt idx="450">
                  <c:v>3/25/12</c:v>
                </c:pt>
                <c:pt idx="451">
                  <c:v>3/26/12</c:v>
                </c:pt>
                <c:pt idx="452">
                  <c:v>3/27/12</c:v>
                </c:pt>
                <c:pt idx="453">
                  <c:v>3/28/12</c:v>
                </c:pt>
                <c:pt idx="454">
                  <c:v>3/29/12</c:v>
                </c:pt>
                <c:pt idx="455">
                  <c:v>3/30/12</c:v>
                </c:pt>
                <c:pt idx="456">
                  <c:v>3/31/12</c:v>
                </c:pt>
                <c:pt idx="457">
                  <c:v>4/1/12</c:v>
                </c:pt>
                <c:pt idx="458">
                  <c:v>4/2/12</c:v>
                </c:pt>
                <c:pt idx="459">
                  <c:v>4/3/12</c:v>
                </c:pt>
                <c:pt idx="460">
                  <c:v>4/4/12</c:v>
                </c:pt>
                <c:pt idx="461">
                  <c:v>4/5/12</c:v>
                </c:pt>
                <c:pt idx="462">
                  <c:v>4/6/12</c:v>
                </c:pt>
                <c:pt idx="463">
                  <c:v>4/7/12</c:v>
                </c:pt>
                <c:pt idx="464">
                  <c:v>4/8/12</c:v>
                </c:pt>
                <c:pt idx="465">
                  <c:v>4/9/12</c:v>
                </c:pt>
                <c:pt idx="466">
                  <c:v>4/10/12</c:v>
                </c:pt>
                <c:pt idx="467">
                  <c:v>4/11/12</c:v>
                </c:pt>
                <c:pt idx="468">
                  <c:v>4/12/12</c:v>
                </c:pt>
                <c:pt idx="469">
                  <c:v>4/13/12</c:v>
                </c:pt>
                <c:pt idx="470">
                  <c:v>4/14/12</c:v>
                </c:pt>
                <c:pt idx="471">
                  <c:v>4/15/12</c:v>
                </c:pt>
                <c:pt idx="472">
                  <c:v>4/16/12</c:v>
                </c:pt>
                <c:pt idx="473">
                  <c:v>4/17/12</c:v>
                </c:pt>
                <c:pt idx="474">
                  <c:v>4/18/12</c:v>
                </c:pt>
                <c:pt idx="475">
                  <c:v>4/19/12</c:v>
                </c:pt>
                <c:pt idx="476">
                  <c:v>4/20/12</c:v>
                </c:pt>
                <c:pt idx="477">
                  <c:v>4/21/12</c:v>
                </c:pt>
                <c:pt idx="478">
                  <c:v>4/22/12</c:v>
                </c:pt>
                <c:pt idx="479">
                  <c:v>4/23/12</c:v>
                </c:pt>
                <c:pt idx="480">
                  <c:v>4/24/12</c:v>
                </c:pt>
                <c:pt idx="481">
                  <c:v>4/25/12</c:v>
                </c:pt>
                <c:pt idx="482">
                  <c:v>4/26/12</c:v>
                </c:pt>
                <c:pt idx="483">
                  <c:v>4/27/12</c:v>
                </c:pt>
                <c:pt idx="484">
                  <c:v>4/28/12</c:v>
                </c:pt>
                <c:pt idx="485">
                  <c:v>4/29/12</c:v>
                </c:pt>
                <c:pt idx="486">
                  <c:v>4/30/12</c:v>
                </c:pt>
                <c:pt idx="487">
                  <c:v>5/1/12</c:v>
                </c:pt>
                <c:pt idx="488">
                  <c:v>5/2/12</c:v>
                </c:pt>
                <c:pt idx="489">
                  <c:v>5/3/12</c:v>
                </c:pt>
                <c:pt idx="490">
                  <c:v>5/4/12</c:v>
                </c:pt>
                <c:pt idx="491">
                  <c:v>5/5/12</c:v>
                </c:pt>
                <c:pt idx="492">
                  <c:v>5/6/12</c:v>
                </c:pt>
                <c:pt idx="493">
                  <c:v>5/7/12</c:v>
                </c:pt>
                <c:pt idx="494">
                  <c:v>5/8/12</c:v>
                </c:pt>
                <c:pt idx="495">
                  <c:v>5/9/12</c:v>
                </c:pt>
                <c:pt idx="496">
                  <c:v>5/10/12</c:v>
                </c:pt>
                <c:pt idx="497">
                  <c:v>5/11/12</c:v>
                </c:pt>
                <c:pt idx="498">
                  <c:v>5/12/12</c:v>
                </c:pt>
                <c:pt idx="499">
                  <c:v>5/13/12</c:v>
                </c:pt>
                <c:pt idx="500">
                  <c:v>5/14/12</c:v>
                </c:pt>
                <c:pt idx="501">
                  <c:v>5/15/12</c:v>
                </c:pt>
                <c:pt idx="502">
                  <c:v>5/16/12</c:v>
                </c:pt>
                <c:pt idx="503">
                  <c:v>5/17/12</c:v>
                </c:pt>
                <c:pt idx="504">
                  <c:v>5/18/12</c:v>
                </c:pt>
                <c:pt idx="505">
                  <c:v>5/19/12</c:v>
                </c:pt>
                <c:pt idx="506">
                  <c:v>5/20/12</c:v>
                </c:pt>
                <c:pt idx="507">
                  <c:v>5/21/12</c:v>
                </c:pt>
                <c:pt idx="508">
                  <c:v>5/22/12</c:v>
                </c:pt>
                <c:pt idx="509">
                  <c:v>5/23/12</c:v>
                </c:pt>
                <c:pt idx="510">
                  <c:v>5/24/12</c:v>
                </c:pt>
                <c:pt idx="511">
                  <c:v>5/25/12</c:v>
                </c:pt>
                <c:pt idx="512">
                  <c:v>5/26/12</c:v>
                </c:pt>
                <c:pt idx="513">
                  <c:v>5/27/12</c:v>
                </c:pt>
                <c:pt idx="514">
                  <c:v>5/28/12</c:v>
                </c:pt>
                <c:pt idx="515">
                  <c:v>5/29/12</c:v>
                </c:pt>
                <c:pt idx="516">
                  <c:v>5/30/12</c:v>
                </c:pt>
                <c:pt idx="517">
                  <c:v>5/31/12</c:v>
                </c:pt>
                <c:pt idx="518">
                  <c:v>6/1/12</c:v>
                </c:pt>
                <c:pt idx="519">
                  <c:v>6/2/12</c:v>
                </c:pt>
                <c:pt idx="520">
                  <c:v>6/3/12</c:v>
                </c:pt>
                <c:pt idx="521">
                  <c:v>6/4/12</c:v>
                </c:pt>
                <c:pt idx="522">
                  <c:v>6/5/12</c:v>
                </c:pt>
                <c:pt idx="523">
                  <c:v>6/6/12</c:v>
                </c:pt>
                <c:pt idx="524">
                  <c:v>6/7/12</c:v>
                </c:pt>
                <c:pt idx="525">
                  <c:v>6/8/12</c:v>
                </c:pt>
                <c:pt idx="526">
                  <c:v>6/9/12</c:v>
                </c:pt>
                <c:pt idx="527">
                  <c:v>6/10/12</c:v>
                </c:pt>
                <c:pt idx="528">
                  <c:v>6/11/12</c:v>
                </c:pt>
                <c:pt idx="529">
                  <c:v>6/12/12</c:v>
                </c:pt>
                <c:pt idx="530">
                  <c:v>6/13/12</c:v>
                </c:pt>
                <c:pt idx="531">
                  <c:v>6/14/12</c:v>
                </c:pt>
                <c:pt idx="532">
                  <c:v>6/15/12</c:v>
                </c:pt>
                <c:pt idx="533">
                  <c:v>6/16/12</c:v>
                </c:pt>
                <c:pt idx="534">
                  <c:v>6/17/12</c:v>
                </c:pt>
                <c:pt idx="535">
                  <c:v>6/18/12</c:v>
                </c:pt>
                <c:pt idx="536">
                  <c:v>6/19/12</c:v>
                </c:pt>
                <c:pt idx="537">
                  <c:v>6/20/12</c:v>
                </c:pt>
                <c:pt idx="538">
                  <c:v>6/21/12</c:v>
                </c:pt>
                <c:pt idx="539">
                  <c:v>6/22/12</c:v>
                </c:pt>
                <c:pt idx="540">
                  <c:v>6/23/12</c:v>
                </c:pt>
                <c:pt idx="541">
                  <c:v>6/24/12</c:v>
                </c:pt>
                <c:pt idx="542">
                  <c:v>6/25/12</c:v>
                </c:pt>
                <c:pt idx="543">
                  <c:v>6/26/12</c:v>
                </c:pt>
                <c:pt idx="544">
                  <c:v>6/27/12</c:v>
                </c:pt>
                <c:pt idx="545">
                  <c:v>6/28/12</c:v>
                </c:pt>
                <c:pt idx="546">
                  <c:v>6/29/12</c:v>
                </c:pt>
                <c:pt idx="547">
                  <c:v>6/30/12</c:v>
                </c:pt>
                <c:pt idx="548">
                  <c:v>7/1/12</c:v>
                </c:pt>
                <c:pt idx="549">
                  <c:v>7/2/12</c:v>
                </c:pt>
                <c:pt idx="550">
                  <c:v>7/3/12</c:v>
                </c:pt>
                <c:pt idx="551">
                  <c:v>7/4/12</c:v>
                </c:pt>
                <c:pt idx="552">
                  <c:v>7/5/12</c:v>
                </c:pt>
                <c:pt idx="553">
                  <c:v>7/6/12</c:v>
                </c:pt>
                <c:pt idx="554">
                  <c:v>7/7/12</c:v>
                </c:pt>
                <c:pt idx="555">
                  <c:v>7/8/12</c:v>
                </c:pt>
                <c:pt idx="556">
                  <c:v>7/9/12</c:v>
                </c:pt>
                <c:pt idx="557">
                  <c:v>7/10/12</c:v>
                </c:pt>
                <c:pt idx="558">
                  <c:v>7/11/12</c:v>
                </c:pt>
                <c:pt idx="559">
                  <c:v>7/12/12</c:v>
                </c:pt>
                <c:pt idx="560">
                  <c:v>7/13/12</c:v>
                </c:pt>
                <c:pt idx="561">
                  <c:v>7/14/12</c:v>
                </c:pt>
                <c:pt idx="562">
                  <c:v>7/15/12</c:v>
                </c:pt>
                <c:pt idx="563">
                  <c:v>7/16/12</c:v>
                </c:pt>
                <c:pt idx="564">
                  <c:v>7/17/12</c:v>
                </c:pt>
                <c:pt idx="565">
                  <c:v>7/18/12</c:v>
                </c:pt>
                <c:pt idx="566">
                  <c:v>7/19/12</c:v>
                </c:pt>
                <c:pt idx="567">
                  <c:v>7/20/12</c:v>
                </c:pt>
                <c:pt idx="568">
                  <c:v>7/21/12</c:v>
                </c:pt>
                <c:pt idx="569">
                  <c:v>7/22/12</c:v>
                </c:pt>
                <c:pt idx="570">
                  <c:v>7/23/12</c:v>
                </c:pt>
                <c:pt idx="571">
                  <c:v>7/24/12</c:v>
                </c:pt>
                <c:pt idx="572">
                  <c:v>7/25/12</c:v>
                </c:pt>
                <c:pt idx="573">
                  <c:v>7/26/12</c:v>
                </c:pt>
                <c:pt idx="574">
                  <c:v>7/27/12</c:v>
                </c:pt>
                <c:pt idx="575">
                  <c:v>7/28/12</c:v>
                </c:pt>
                <c:pt idx="576">
                  <c:v>7/29/12</c:v>
                </c:pt>
                <c:pt idx="577">
                  <c:v>7/30/12</c:v>
                </c:pt>
                <c:pt idx="578">
                  <c:v>7/31/12</c:v>
                </c:pt>
                <c:pt idx="579">
                  <c:v>8/1/12</c:v>
                </c:pt>
                <c:pt idx="580">
                  <c:v>8/2/12</c:v>
                </c:pt>
                <c:pt idx="581">
                  <c:v>8/3/12</c:v>
                </c:pt>
                <c:pt idx="582">
                  <c:v>8/4/12</c:v>
                </c:pt>
                <c:pt idx="583">
                  <c:v>8/5/12</c:v>
                </c:pt>
                <c:pt idx="584">
                  <c:v>8/6/12</c:v>
                </c:pt>
                <c:pt idx="585">
                  <c:v>8/7/12</c:v>
                </c:pt>
                <c:pt idx="586">
                  <c:v>8/8/12</c:v>
                </c:pt>
                <c:pt idx="587">
                  <c:v>8/9/12</c:v>
                </c:pt>
                <c:pt idx="588">
                  <c:v>8/10/12</c:v>
                </c:pt>
                <c:pt idx="589">
                  <c:v>8/11/12</c:v>
                </c:pt>
                <c:pt idx="590">
                  <c:v>8/12/12</c:v>
                </c:pt>
                <c:pt idx="591">
                  <c:v>8/13/12</c:v>
                </c:pt>
                <c:pt idx="592">
                  <c:v>8/14/12</c:v>
                </c:pt>
                <c:pt idx="593">
                  <c:v>8/15/12</c:v>
                </c:pt>
                <c:pt idx="594">
                  <c:v>8/16/12</c:v>
                </c:pt>
                <c:pt idx="595">
                  <c:v>8/17/12</c:v>
                </c:pt>
                <c:pt idx="596">
                  <c:v>8/18/12</c:v>
                </c:pt>
                <c:pt idx="597">
                  <c:v>8/19/12</c:v>
                </c:pt>
                <c:pt idx="598">
                  <c:v>8/20/12</c:v>
                </c:pt>
                <c:pt idx="599">
                  <c:v>8/21/12</c:v>
                </c:pt>
                <c:pt idx="600">
                  <c:v>8/22/12</c:v>
                </c:pt>
                <c:pt idx="601">
                  <c:v>8/23/12</c:v>
                </c:pt>
                <c:pt idx="602">
                  <c:v>8/24/12</c:v>
                </c:pt>
                <c:pt idx="603">
                  <c:v>8/25/12</c:v>
                </c:pt>
                <c:pt idx="604">
                  <c:v>8/26/12</c:v>
                </c:pt>
                <c:pt idx="605">
                  <c:v>8/27/12</c:v>
                </c:pt>
                <c:pt idx="606">
                  <c:v>8/28/12</c:v>
                </c:pt>
                <c:pt idx="607">
                  <c:v>8/29/12</c:v>
                </c:pt>
                <c:pt idx="608">
                  <c:v>8/30/12</c:v>
                </c:pt>
                <c:pt idx="609">
                  <c:v>8/31/12</c:v>
                </c:pt>
                <c:pt idx="610">
                  <c:v>9/1/12</c:v>
                </c:pt>
                <c:pt idx="611">
                  <c:v>9/2/12</c:v>
                </c:pt>
                <c:pt idx="612">
                  <c:v>9/3/12</c:v>
                </c:pt>
                <c:pt idx="613">
                  <c:v>9/4/12</c:v>
                </c:pt>
                <c:pt idx="614">
                  <c:v>9/5/12</c:v>
                </c:pt>
                <c:pt idx="615">
                  <c:v>9/6/12</c:v>
                </c:pt>
                <c:pt idx="616">
                  <c:v>9/7/12</c:v>
                </c:pt>
                <c:pt idx="617">
                  <c:v>9/8/12</c:v>
                </c:pt>
                <c:pt idx="618">
                  <c:v>9/9/12</c:v>
                </c:pt>
                <c:pt idx="619">
                  <c:v>9/10/12</c:v>
                </c:pt>
                <c:pt idx="620">
                  <c:v>9/11/12</c:v>
                </c:pt>
                <c:pt idx="621">
                  <c:v>9/12/12</c:v>
                </c:pt>
                <c:pt idx="622">
                  <c:v>9/13/12</c:v>
                </c:pt>
                <c:pt idx="623">
                  <c:v>9/14/12</c:v>
                </c:pt>
                <c:pt idx="624">
                  <c:v>9/15/12</c:v>
                </c:pt>
                <c:pt idx="625">
                  <c:v>9/16/12</c:v>
                </c:pt>
                <c:pt idx="626">
                  <c:v>9/17/12</c:v>
                </c:pt>
                <c:pt idx="627">
                  <c:v>9/18/12</c:v>
                </c:pt>
                <c:pt idx="628">
                  <c:v>9/19/12</c:v>
                </c:pt>
                <c:pt idx="629">
                  <c:v>9/20/12</c:v>
                </c:pt>
                <c:pt idx="630">
                  <c:v>9/21/12</c:v>
                </c:pt>
                <c:pt idx="631">
                  <c:v>9/22/12</c:v>
                </c:pt>
                <c:pt idx="632">
                  <c:v>9/23/12</c:v>
                </c:pt>
                <c:pt idx="633">
                  <c:v>9/24/12</c:v>
                </c:pt>
                <c:pt idx="634">
                  <c:v>9/25/12</c:v>
                </c:pt>
                <c:pt idx="635">
                  <c:v>9/26/12</c:v>
                </c:pt>
                <c:pt idx="636">
                  <c:v>9/27/12</c:v>
                </c:pt>
                <c:pt idx="637">
                  <c:v>9/28/12</c:v>
                </c:pt>
                <c:pt idx="638">
                  <c:v>9/29/12</c:v>
                </c:pt>
                <c:pt idx="639">
                  <c:v>9/30/12</c:v>
                </c:pt>
                <c:pt idx="640">
                  <c:v>10/1/12</c:v>
                </c:pt>
                <c:pt idx="641">
                  <c:v>10/2/12</c:v>
                </c:pt>
                <c:pt idx="642">
                  <c:v>10/3/12</c:v>
                </c:pt>
                <c:pt idx="643">
                  <c:v>10/4/12</c:v>
                </c:pt>
                <c:pt idx="644">
                  <c:v>10/5/12</c:v>
                </c:pt>
                <c:pt idx="645">
                  <c:v>10/6/12</c:v>
                </c:pt>
                <c:pt idx="646">
                  <c:v>10/7/12</c:v>
                </c:pt>
                <c:pt idx="647">
                  <c:v>10/8/12</c:v>
                </c:pt>
                <c:pt idx="648">
                  <c:v>10/9/12</c:v>
                </c:pt>
                <c:pt idx="649">
                  <c:v>10/10/12</c:v>
                </c:pt>
                <c:pt idx="650">
                  <c:v>10/11/12</c:v>
                </c:pt>
                <c:pt idx="651">
                  <c:v>10/12/12</c:v>
                </c:pt>
                <c:pt idx="652">
                  <c:v>10/13/12</c:v>
                </c:pt>
                <c:pt idx="653">
                  <c:v>10/14/12</c:v>
                </c:pt>
                <c:pt idx="654">
                  <c:v>10/15/12</c:v>
                </c:pt>
                <c:pt idx="655">
                  <c:v>10/16/12</c:v>
                </c:pt>
                <c:pt idx="656">
                  <c:v>10/17/12</c:v>
                </c:pt>
                <c:pt idx="657">
                  <c:v>10/18/12</c:v>
                </c:pt>
                <c:pt idx="658">
                  <c:v>10/19/12</c:v>
                </c:pt>
                <c:pt idx="659">
                  <c:v>10/20/12</c:v>
                </c:pt>
                <c:pt idx="660">
                  <c:v>10/21/12</c:v>
                </c:pt>
                <c:pt idx="661">
                  <c:v>10/22/12</c:v>
                </c:pt>
                <c:pt idx="662">
                  <c:v>10/23/12</c:v>
                </c:pt>
                <c:pt idx="663">
                  <c:v>10/24/12</c:v>
                </c:pt>
                <c:pt idx="664">
                  <c:v>10/25/12</c:v>
                </c:pt>
                <c:pt idx="665">
                  <c:v>10/26/12</c:v>
                </c:pt>
                <c:pt idx="666">
                  <c:v>10/27/12</c:v>
                </c:pt>
                <c:pt idx="667">
                  <c:v>10/28/12</c:v>
                </c:pt>
                <c:pt idx="668">
                  <c:v>10/29/12</c:v>
                </c:pt>
                <c:pt idx="669">
                  <c:v>10/30/12</c:v>
                </c:pt>
                <c:pt idx="670">
                  <c:v>10/31/12</c:v>
                </c:pt>
                <c:pt idx="671">
                  <c:v>11/1/12</c:v>
                </c:pt>
                <c:pt idx="672">
                  <c:v>11/2/12</c:v>
                </c:pt>
                <c:pt idx="673">
                  <c:v>11/3/12</c:v>
                </c:pt>
                <c:pt idx="674">
                  <c:v>11/4/12</c:v>
                </c:pt>
                <c:pt idx="675">
                  <c:v>11/5/12</c:v>
                </c:pt>
                <c:pt idx="676">
                  <c:v>11/6/12</c:v>
                </c:pt>
                <c:pt idx="677">
                  <c:v>11/7/12</c:v>
                </c:pt>
                <c:pt idx="678">
                  <c:v>11/8/12</c:v>
                </c:pt>
                <c:pt idx="679">
                  <c:v>11/9/12</c:v>
                </c:pt>
                <c:pt idx="680">
                  <c:v>11/10/12</c:v>
                </c:pt>
                <c:pt idx="681">
                  <c:v>11/11/12</c:v>
                </c:pt>
                <c:pt idx="682">
                  <c:v>11/12/12</c:v>
                </c:pt>
                <c:pt idx="683">
                  <c:v>11/13/12</c:v>
                </c:pt>
                <c:pt idx="684">
                  <c:v>11/14/12</c:v>
                </c:pt>
                <c:pt idx="685">
                  <c:v>11/15/12</c:v>
                </c:pt>
                <c:pt idx="686">
                  <c:v>11/16/12</c:v>
                </c:pt>
                <c:pt idx="687">
                  <c:v>11/17/12</c:v>
                </c:pt>
                <c:pt idx="688">
                  <c:v>11/18/12</c:v>
                </c:pt>
                <c:pt idx="689">
                  <c:v>11/19/12</c:v>
                </c:pt>
                <c:pt idx="690">
                  <c:v>11/20/12</c:v>
                </c:pt>
                <c:pt idx="691">
                  <c:v>11/21/12</c:v>
                </c:pt>
                <c:pt idx="692">
                  <c:v>11/22/12</c:v>
                </c:pt>
                <c:pt idx="693">
                  <c:v>11/23/12</c:v>
                </c:pt>
                <c:pt idx="694">
                  <c:v>11/24/12</c:v>
                </c:pt>
                <c:pt idx="695">
                  <c:v>11/25/12</c:v>
                </c:pt>
                <c:pt idx="696">
                  <c:v>11/26/12</c:v>
                </c:pt>
                <c:pt idx="697">
                  <c:v>11/27/12</c:v>
                </c:pt>
                <c:pt idx="698">
                  <c:v>11/28/12</c:v>
                </c:pt>
                <c:pt idx="699">
                  <c:v>11/29/12</c:v>
                </c:pt>
                <c:pt idx="700">
                  <c:v>11/30/12</c:v>
                </c:pt>
                <c:pt idx="701">
                  <c:v>12/1/12</c:v>
                </c:pt>
                <c:pt idx="702">
                  <c:v>12/2/12</c:v>
                </c:pt>
                <c:pt idx="703">
                  <c:v>12/3/12</c:v>
                </c:pt>
                <c:pt idx="704">
                  <c:v>12/4/12</c:v>
                </c:pt>
                <c:pt idx="705">
                  <c:v>12/5/12</c:v>
                </c:pt>
                <c:pt idx="706">
                  <c:v>12/6/12</c:v>
                </c:pt>
                <c:pt idx="707">
                  <c:v>12/7/12</c:v>
                </c:pt>
                <c:pt idx="708">
                  <c:v>12/8/12</c:v>
                </c:pt>
                <c:pt idx="709">
                  <c:v>12/9/12</c:v>
                </c:pt>
                <c:pt idx="710">
                  <c:v>12/10/12</c:v>
                </c:pt>
                <c:pt idx="711">
                  <c:v>12/11/12</c:v>
                </c:pt>
                <c:pt idx="712">
                  <c:v>12/12/12</c:v>
                </c:pt>
                <c:pt idx="713">
                  <c:v>12/13/12</c:v>
                </c:pt>
                <c:pt idx="714">
                  <c:v>12/14/12</c:v>
                </c:pt>
                <c:pt idx="715">
                  <c:v>12/15/12</c:v>
                </c:pt>
                <c:pt idx="716">
                  <c:v>12/16/12</c:v>
                </c:pt>
                <c:pt idx="717">
                  <c:v>12/17/12</c:v>
                </c:pt>
                <c:pt idx="718">
                  <c:v>12/18/12</c:v>
                </c:pt>
                <c:pt idx="719">
                  <c:v>12/19/12</c:v>
                </c:pt>
                <c:pt idx="720">
                  <c:v>12/20/12</c:v>
                </c:pt>
                <c:pt idx="721">
                  <c:v>12/21/12</c:v>
                </c:pt>
                <c:pt idx="722">
                  <c:v>12/22/12</c:v>
                </c:pt>
                <c:pt idx="723">
                  <c:v>12/23/12</c:v>
                </c:pt>
                <c:pt idx="724">
                  <c:v>12/24/12</c:v>
                </c:pt>
                <c:pt idx="725">
                  <c:v>12/25/12</c:v>
                </c:pt>
                <c:pt idx="726">
                  <c:v>12/26/12</c:v>
                </c:pt>
                <c:pt idx="727">
                  <c:v>12/27/12</c:v>
                </c:pt>
                <c:pt idx="728">
                  <c:v>12/28/12</c:v>
                </c:pt>
                <c:pt idx="729">
                  <c:v>12/29/12</c:v>
                </c:pt>
                <c:pt idx="730">
                  <c:v>12/30/12</c:v>
                </c:pt>
                <c:pt idx="731">
                  <c:v>12/31/12</c:v>
                </c:pt>
              </c:strCache>
            </c:strRef>
          </c:cat>
          <c:val>
            <c:numRef>
              <c:f>daily_bike_data!$N$2:$N$732</c:f>
              <c:numCache>
                <c:formatCode>General</c:formatCode>
                <c:ptCount val="731"/>
                <c:pt idx="0">
                  <c:v>654</c:v>
                </c:pt>
                <c:pt idx="1">
                  <c:v>670</c:v>
                </c:pt>
                <c:pt idx="2">
                  <c:v>1229</c:v>
                </c:pt>
                <c:pt idx="3">
                  <c:v>1454</c:v>
                </c:pt>
                <c:pt idx="4">
                  <c:v>1518</c:v>
                </c:pt>
                <c:pt idx="5">
                  <c:v>1518</c:v>
                </c:pt>
                <c:pt idx="6">
                  <c:v>1362</c:v>
                </c:pt>
                <c:pt idx="7">
                  <c:v>891</c:v>
                </c:pt>
                <c:pt idx="8">
                  <c:v>768</c:v>
                </c:pt>
                <c:pt idx="9">
                  <c:v>1280</c:v>
                </c:pt>
                <c:pt idx="10">
                  <c:v>1220</c:v>
                </c:pt>
                <c:pt idx="11">
                  <c:v>1137</c:v>
                </c:pt>
                <c:pt idx="12">
                  <c:v>1368</c:v>
                </c:pt>
                <c:pt idx="13">
                  <c:v>1367</c:v>
                </c:pt>
                <c:pt idx="14">
                  <c:v>1026</c:v>
                </c:pt>
                <c:pt idx="15">
                  <c:v>953</c:v>
                </c:pt>
                <c:pt idx="16">
                  <c:v>883</c:v>
                </c:pt>
                <c:pt idx="17">
                  <c:v>674</c:v>
                </c:pt>
                <c:pt idx="18">
                  <c:v>1572</c:v>
                </c:pt>
                <c:pt idx="19">
                  <c:v>1844</c:v>
                </c:pt>
                <c:pt idx="20">
                  <c:v>1468</c:v>
                </c:pt>
                <c:pt idx="21">
                  <c:v>888</c:v>
                </c:pt>
                <c:pt idx="22">
                  <c:v>836</c:v>
                </c:pt>
                <c:pt idx="23">
                  <c:v>1330</c:v>
                </c:pt>
                <c:pt idx="24">
                  <c:v>1799</c:v>
                </c:pt>
                <c:pt idx="25">
                  <c:v>472</c:v>
                </c:pt>
                <c:pt idx="26">
                  <c:v>416</c:v>
                </c:pt>
                <c:pt idx="27">
                  <c:v>1129</c:v>
                </c:pt>
                <c:pt idx="28">
                  <c:v>975</c:v>
                </c:pt>
                <c:pt idx="29">
                  <c:v>956</c:v>
                </c:pt>
                <c:pt idx="30">
                  <c:v>1459</c:v>
                </c:pt>
                <c:pt idx="31">
                  <c:v>1313</c:v>
                </c:pt>
                <c:pt idx="32">
                  <c:v>1454</c:v>
                </c:pt>
                <c:pt idx="33">
                  <c:v>1489</c:v>
                </c:pt>
                <c:pt idx="34">
                  <c:v>1620</c:v>
                </c:pt>
                <c:pt idx="35">
                  <c:v>905</c:v>
                </c:pt>
                <c:pt idx="36">
                  <c:v>1269</c:v>
                </c:pt>
                <c:pt idx="37">
                  <c:v>1592</c:v>
                </c:pt>
                <c:pt idx="38">
                  <c:v>1466</c:v>
                </c:pt>
                <c:pt idx="39">
                  <c:v>1552</c:v>
                </c:pt>
                <c:pt idx="40">
                  <c:v>1491</c:v>
                </c:pt>
                <c:pt idx="41">
                  <c:v>1597</c:v>
                </c:pt>
                <c:pt idx="42">
                  <c:v>1184</c:v>
                </c:pt>
                <c:pt idx="43">
                  <c:v>1192</c:v>
                </c:pt>
                <c:pt idx="44">
                  <c:v>1705</c:v>
                </c:pt>
                <c:pt idx="45">
                  <c:v>1675</c:v>
                </c:pt>
                <c:pt idx="46">
                  <c:v>1897</c:v>
                </c:pt>
                <c:pt idx="47">
                  <c:v>2216</c:v>
                </c:pt>
                <c:pt idx="48">
                  <c:v>2348</c:v>
                </c:pt>
                <c:pt idx="49">
                  <c:v>1103</c:v>
                </c:pt>
                <c:pt idx="50">
                  <c:v>1173</c:v>
                </c:pt>
                <c:pt idx="51">
                  <c:v>912</c:v>
                </c:pt>
                <c:pt idx="52">
                  <c:v>1376</c:v>
                </c:pt>
                <c:pt idx="53">
                  <c:v>1778</c:v>
                </c:pt>
                <c:pt idx="54">
                  <c:v>1707</c:v>
                </c:pt>
                <c:pt idx="55">
                  <c:v>1341</c:v>
                </c:pt>
                <c:pt idx="56">
                  <c:v>1545</c:v>
                </c:pt>
                <c:pt idx="57">
                  <c:v>1708</c:v>
                </c:pt>
                <c:pt idx="58">
                  <c:v>1365</c:v>
                </c:pt>
                <c:pt idx="59">
                  <c:v>1714</c:v>
                </c:pt>
                <c:pt idx="60">
                  <c:v>1903</c:v>
                </c:pt>
                <c:pt idx="61">
                  <c:v>1562</c:v>
                </c:pt>
                <c:pt idx="62">
                  <c:v>1730</c:v>
                </c:pt>
                <c:pt idx="63">
                  <c:v>1437</c:v>
                </c:pt>
                <c:pt idx="64">
                  <c:v>491</c:v>
                </c:pt>
                <c:pt idx="65">
                  <c:v>1628</c:v>
                </c:pt>
                <c:pt idx="66">
                  <c:v>1817</c:v>
                </c:pt>
                <c:pt idx="67">
                  <c:v>1700</c:v>
                </c:pt>
                <c:pt idx="68">
                  <c:v>577</c:v>
                </c:pt>
                <c:pt idx="69">
                  <c:v>1730</c:v>
                </c:pt>
                <c:pt idx="70">
                  <c:v>1408</c:v>
                </c:pt>
                <c:pt idx="71">
                  <c:v>1435</c:v>
                </c:pt>
                <c:pt idx="72">
                  <c:v>1687</c:v>
                </c:pt>
                <c:pt idx="73">
                  <c:v>1767</c:v>
                </c:pt>
                <c:pt idx="74">
                  <c:v>1871</c:v>
                </c:pt>
                <c:pt idx="75">
                  <c:v>2320</c:v>
                </c:pt>
                <c:pt idx="76">
                  <c:v>2355</c:v>
                </c:pt>
                <c:pt idx="77">
                  <c:v>1693</c:v>
                </c:pt>
                <c:pt idx="78">
                  <c:v>1424</c:v>
                </c:pt>
                <c:pt idx="79">
                  <c:v>1676</c:v>
                </c:pt>
                <c:pt idx="80">
                  <c:v>2243</c:v>
                </c:pt>
                <c:pt idx="81">
                  <c:v>1918</c:v>
                </c:pt>
                <c:pt idx="82">
                  <c:v>1699</c:v>
                </c:pt>
                <c:pt idx="83">
                  <c:v>1910</c:v>
                </c:pt>
                <c:pt idx="84">
                  <c:v>1515</c:v>
                </c:pt>
                <c:pt idx="85">
                  <c:v>1221</c:v>
                </c:pt>
                <c:pt idx="86">
                  <c:v>1806</c:v>
                </c:pt>
                <c:pt idx="87">
                  <c:v>2108</c:v>
                </c:pt>
                <c:pt idx="88">
                  <c:v>1368</c:v>
                </c:pt>
                <c:pt idx="89">
                  <c:v>1506</c:v>
                </c:pt>
                <c:pt idx="90">
                  <c:v>1920</c:v>
                </c:pt>
                <c:pt idx="91">
                  <c:v>1354</c:v>
                </c:pt>
                <c:pt idx="92">
                  <c:v>1598</c:v>
                </c:pt>
                <c:pt idx="93">
                  <c:v>2381</c:v>
                </c:pt>
                <c:pt idx="94">
                  <c:v>1628</c:v>
                </c:pt>
                <c:pt idx="95">
                  <c:v>2395</c:v>
                </c:pt>
                <c:pt idx="96">
                  <c:v>2570</c:v>
                </c:pt>
                <c:pt idx="97">
                  <c:v>1299</c:v>
                </c:pt>
                <c:pt idx="98">
                  <c:v>1576</c:v>
                </c:pt>
                <c:pt idx="99">
                  <c:v>1707</c:v>
                </c:pt>
                <c:pt idx="100">
                  <c:v>2493</c:v>
                </c:pt>
                <c:pt idx="101">
                  <c:v>1777</c:v>
                </c:pt>
                <c:pt idx="102">
                  <c:v>1953</c:v>
                </c:pt>
                <c:pt idx="103">
                  <c:v>2738</c:v>
                </c:pt>
                <c:pt idx="104">
                  <c:v>2484</c:v>
                </c:pt>
                <c:pt idx="105">
                  <c:v>674</c:v>
                </c:pt>
                <c:pt idx="106">
                  <c:v>2186</c:v>
                </c:pt>
                <c:pt idx="107">
                  <c:v>2760</c:v>
                </c:pt>
                <c:pt idx="108">
                  <c:v>2795</c:v>
                </c:pt>
                <c:pt idx="109">
                  <c:v>3331</c:v>
                </c:pt>
                <c:pt idx="110">
                  <c:v>3444</c:v>
                </c:pt>
                <c:pt idx="111">
                  <c:v>1506</c:v>
                </c:pt>
                <c:pt idx="112">
                  <c:v>2574</c:v>
                </c:pt>
                <c:pt idx="113">
                  <c:v>2481</c:v>
                </c:pt>
                <c:pt idx="114">
                  <c:v>3300</c:v>
                </c:pt>
                <c:pt idx="115">
                  <c:v>3722</c:v>
                </c:pt>
                <c:pt idx="116">
                  <c:v>3325</c:v>
                </c:pt>
                <c:pt idx="117">
                  <c:v>3489</c:v>
                </c:pt>
                <c:pt idx="118">
                  <c:v>3717</c:v>
                </c:pt>
                <c:pt idx="119">
                  <c:v>3347</c:v>
                </c:pt>
                <c:pt idx="120">
                  <c:v>2213</c:v>
                </c:pt>
                <c:pt idx="121">
                  <c:v>3554</c:v>
                </c:pt>
                <c:pt idx="122">
                  <c:v>3848</c:v>
                </c:pt>
                <c:pt idx="123">
                  <c:v>2378</c:v>
                </c:pt>
                <c:pt idx="124">
                  <c:v>3819</c:v>
                </c:pt>
                <c:pt idx="125">
                  <c:v>3714</c:v>
                </c:pt>
                <c:pt idx="126">
                  <c:v>3102</c:v>
                </c:pt>
                <c:pt idx="127">
                  <c:v>2932</c:v>
                </c:pt>
                <c:pt idx="128">
                  <c:v>3698</c:v>
                </c:pt>
                <c:pt idx="129">
                  <c:v>4109</c:v>
                </c:pt>
                <c:pt idx="130">
                  <c:v>3632</c:v>
                </c:pt>
                <c:pt idx="131">
                  <c:v>4169</c:v>
                </c:pt>
                <c:pt idx="132">
                  <c:v>3413</c:v>
                </c:pt>
                <c:pt idx="133">
                  <c:v>2507</c:v>
                </c:pt>
                <c:pt idx="134">
                  <c:v>2971</c:v>
                </c:pt>
                <c:pt idx="135">
                  <c:v>3185</c:v>
                </c:pt>
                <c:pt idx="136">
                  <c:v>3445</c:v>
                </c:pt>
                <c:pt idx="137">
                  <c:v>3319</c:v>
                </c:pt>
                <c:pt idx="138">
                  <c:v>3840</c:v>
                </c:pt>
                <c:pt idx="139">
                  <c:v>4008</c:v>
                </c:pt>
                <c:pt idx="140">
                  <c:v>3547</c:v>
                </c:pt>
                <c:pt idx="141">
                  <c:v>3084</c:v>
                </c:pt>
                <c:pt idx="142">
                  <c:v>3438</c:v>
                </c:pt>
                <c:pt idx="143">
                  <c:v>3833</c:v>
                </c:pt>
                <c:pt idx="144">
                  <c:v>4238</c:v>
                </c:pt>
                <c:pt idx="145">
                  <c:v>3919</c:v>
                </c:pt>
                <c:pt idx="146">
                  <c:v>3808</c:v>
                </c:pt>
                <c:pt idx="147">
                  <c:v>2757</c:v>
                </c:pt>
                <c:pt idx="148">
                  <c:v>2433</c:v>
                </c:pt>
                <c:pt idx="149">
                  <c:v>2549</c:v>
                </c:pt>
                <c:pt idx="150">
                  <c:v>3309</c:v>
                </c:pt>
                <c:pt idx="151">
                  <c:v>3461</c:v>
                </c:pt>
                <c:pt idx="152">
                  <c:v>4232</c:v>
                </c:pt>
                <c:pt idx="153">
                  <c:v>4414</c:v>
                </c:pt>
                <c:pt idx="154">
                  <c:v>3473</c:v>
                </c:pt>
                <c:pt idx="155">
                  <c:v>3221</c:v>
                </c:pt>
                <c:pt idx="156">
                  <c:v>3875</c:v>
                </c:pt>
                <c:pt idx="157">
                  <c:v>4070</c:v>
                </c:pt>
                <c:pt idx="158">
                  <c:v>3725</c:v>
                </c:pt>
                <c:pt idx="159">
                  <c:v>3352</c:v>
                </c:pt>
                <c:pt idx="160">
                  <c:v>3771</c:v>
                </c:pt>
                <c:pt idx="161">
                  <c:v>3237</c:v>
                </c:pt>
                <c:pt idx="162">
                  <c:v>2993</c:v>
                </c:pt>
                <c:pt idx="163">
                  <c:v>4157</c:v>
                </c:pt>
                <c:pt idx="164">
                  <c:v>4164</c:v>
                </c:pt>
                <c:pt idx="165">
                  <c:v>4411</c:v>
                </c:pt>
                <c:pt idx="166">
                  <c:v>3222</c:v>
                </c:pt>
                <c:pt idx="167">
                  <c:v>3981</c:v>
                </c:pt>
                <c:pt idx="168">
                  <c:v>3312</c:v>
                </c:pt>
                <c:pt idx="169">
                  <c:v>3105</c:v>
                </c:pt>
                <c:pt idx="170">
                  <c:v>3311</c:v>
                </c:pt>
                <c:pt idx="171">
                  <c:v>4061</c:v>
                </c:pt>
                <c:pt idx="172">
                  <c:v>3846</c:v>
                </c:pt>
                <c:pt idx="173">
                  <c:v>4044</c:v>
                </c:pt>
                <c:pt idx="174">
                  <c:v>4022</c:v>
                </c:pt>
                <c:pt idx="175">
                  <c:v>3420</c:v>
                </c:pt>
                <c:pt idx="176">
                  <c:v>3385</c:v>
                </c:pt>
                <c:pt idx="177">
                  <c:v>3854</c:v>
                </c:pt>
                <c:pt idx="178">
                  <c:v>3916</c:v>
                </c:pt>
                <c:pt idx="179">
                  <c:v>4377</c:v>
                </c:pt>
                <c:pt idx="180">
                  <c:v>4488</c:v>
                </c:pt>
                <c:pt idx="181">
                  <c:v>4116</c:v>
                </c:pt>
                <c:pt idx="182">
                  <c:v>2915</c:v>
                </c:pt>
                <c:pt idx="183">
                  <c:v>2367</c:v>
                </c:pt>
                <c:pt idx="184">
                  <c:v>2978</c:v>
                </c:pt>
                <c:pt idx="185">
                  <c:v>3634</c:v>
                </c:pt>
                <c:pt idx="186">
                  <c:v>3845</c:v>
                </c:pt>
                <c:pt idx="187">
                  <c:v>3838</c:v>
                </c:pt>
                <c:pt idx="188">
                  <c:v>3348</c:v>
                </c:pt>
                <c:pt idx="189">
                  <c:v>3348</c:v>
                </c:pt>
                <c:pt idx="190">
                  <c:v>3138</c:v>
                </c:pt>
                <c:pt idx="191">
                  <c:v>3363</c:v>
                </c:pt>
                <c:pt idx="192">
                  <c:v>3596</c:v>
                </c:pt>
                <c:pt idx="193">
                  <c:v>3594</c:v>
                </c:pt>
                <c:pt idx="194">
                  <c:v>4196</c:v>
                </c:pt>
                <c:pt idx="195">
                  <c:v>4220</c:v>
                </c:pt>
                <c:pt idx="196">
                  <c:v>3505</c:v>
                </c:pt>
                <c:pt idx="197">
                  <c:v>3296</c:v>
                </c:pt>
                <c:pt idx="198">
                  <c:v>3617</c:v>
                </c:pt>
                <c:pt idx="199">
                  <c:v>3789</c:v>
                </c:pt>
                <c:pt idx="200">
                  <c:v>3688</c:v>
                </c:pt>
                <c:pt idx="201">
                  <c:v>3152</c:v>
                </c:pt>
                <c:pt idx="202">
                  <c:v>2825</c:v>
                </c:pt>
                <c:pt idx="203">
                  <c:v>2298</c:v>
                </c:pt>
                <c:pt idx="204">
                  <c:v>2556</c:v>
                </c:pt>
                <c:pt idx="205">
                  <c:v>3272</c:v>
                </c:pt>
                <c:pt idx="206">
                  <c:v>3840</c:v>
                </c:pt>
                <c:pt idx="207">
                  <c:v>3901</c:v>
                </c:pt>
                <c:pt idx="208">
                  <c:v>3784</c:v>
                </c:pt>
                <c:pt idx="209">
                  <c:v>3176</c:v>
                </c:pt>
                <c:pt idx="210">
                  <c:v>2916</c:v>
                </c:pt>
                <c:pt idx="211">
                  <c:v>2778</c:v>
                </c:pt>
                <c:pt idx="212">
                  <c:v>3537</c:v>
                </c:pt>
                <c:pt idx="213">
                  <c:v>4044</c:v>
                </c:pt>
                <c:pt idx="214">
                  <c:v>3107</c:v>
                </c:pt>
                <c:pt idx="215">
                  <c:v>3777</c:v>
                </c:pt>
                <c:pt idx="216">
                  <c:v>3843</c:v>
                </c:pt>
                <c:pt idx="217">
                  <c:v>2773</c:v>
                </c:pt>
                <c:pt idx="218">
                  <c:v>2487</c:v>
                </c:pt>
                <c:pt idx="219">
                  <c:v>3480</c:v>
                </c:pt>
                <c:pt idx="220">
                  <c:v>3695</c:v>
                </c:pt>
                <c:pt idx="221">
                  <c:v>3896</c:v>
                </c:pt>
                <c:pt idx="222">
                  <c:v>3980</c:v>
                </c:pt>
                <c:pt idx="223">
                  <c:v>3854</c:v>
                </c:pt>
                <c:pt idx="224">
                  <c:v>2646</c:v>
                </c:pt>
                <c:pt idx="225">
                  <c:v>2482</c:v>
                </c:pt>
                <c:pt idx="226">
                  <c:v>3563</c:v>
                </c:pt>
                <c:pt idx="227">
                  <c:v>4004</c:v>
                </c:pt>
                <c:pt idx="228">
                  <c:v>4026</c:v>
                </c:pt>
                <c:pt idx="229">
                  <c:v>3166</c:v>
                </c:pt>
                <c:pt idx="230">
                  <c:v>3356</c:v>
                </c:pt>
                <c:pt idx="231">
                  <c:v>3277</c:v>
                </c:pt>
                <c:pt idx="232">
                  <c:v>2624</c:v>
                </c:pt>
                <c:pt idx="233">
                  <c:v>3925</c:v>
                </c:pt>
                <c:pt idx="234">
                  <c:v>4614</c:v>
                </c:pt>
                <c:pt idx="235">
                  <c:v>4181</c:v>
                </c:pt>
                <c:pt idx="236">
                  <c:v>3107</c:v>
                </c:pt>
                <c:pt idx="237">
                  <c:v>3893</c:v>
                </c:pt>
                <c:pt idx="238">
                  <c:v>889</c:v>
                </c:pt>
                <c:pt idx="239">
                  <c:v>2919</c:v>
                </c:pt>
                <c:pt idx="240">
                  <c:v>3905</c:v>
                </c:pt>
                <c:pt idx="241">
                  <c:v>4429</c:v>
                </c:pt>
                <c:pt idx="242">
                  <c:v>4370</c:v>
                </c:pt>
                <c:pt idx="243">
                  <c:v>4332</c:v>
                </c:pt>
                <c:pt idx="244">
                  <c:v>3852</c:v>
                </c:pt>
                <c:pt idx="245">
                  <c:v>2549</c:v>
                </c:pt>
                <c:pt idx="246">
                  <c:v>2419</c:v>
                </c:pt>
                <c:pt idx="247">
                  <c:v>2115</c:v>
                </c:pt>
                <c:pt idx="248">
                  <c:v>2506</c:v>
                </c:pt>
                <c:pt idx="249">
                  <c:v>1878</c:v>
                </c:pt>
                <c:pt idx="250">
                  <c:v>1689</c:v>
                </c:pt>
                <c:pt idx="251">
                  <c:v>3127</c:v>
                </c:pt>
                <c:pt idx="252">
                  <c:v>3595</c:v>
                </c:pt>
                <c:pt idx="253">
                  <c:v>3413</c:v>
                </c:pt>
                <c:pt idx="254">
                  <c:v>4023</c:v>
                </c:pt>
                <c:pt idx="255">
                  <c:v>4062</c:v>
                </c:pt>
                <c:pt idx="256">
                  <c:v>4138</c:v>
                </c:pt>
                <c:pt idx="257">
                  <c:v>3231</c:v>
                </c:pt>
                <c:pt idx="258">
                  <c:v>4018</c:v>
                </c:pt>
                <c:pt idx="259">
                  <c:v>3077</c:v>
                </c:pt>
                <c:pt idx="260">
                  <c:v>2921</c:v>
                </c:pt>
                <c:pt idx="261">
                  <c:v>3848</c:v>
                </c:pt>
                <c:pt idx="262">
                  <c:v>3203</c:v>
                </c:pt>
                <c:pt idx="263">
                  <c:v>3813</c:v>
                </c:pt>
                <c:pt idx="264">
                  <c:v>4240</c:v>
                </c:pt>
                <c:pt idx="265">
                  <c:v>2137</c:v>
                </c:pt>
                <c:pt idx="266">
                  <c:v>3647</c:v>
                </c:pt>
                <c:pt idx="267">
                  <c:v>3466</c:v>
                </c:pt>
                <c:pt idx="268">
                  <c:v>3946</c:v>
                </c:pt>
                <c:pt idx="269">
                  <c:v>3643</c:v>
                </c:pt>
                <c:pt idx="270">
                  <c:v>3427</c:v>
                </c:pt>
                <c:pt idx="271">
                  <c:v>4186</c:v>
                </c:pt>
                <c:pt idx="272">
                  <c:v>4372</c:v>
                </c:pt>
                <c:pt idx="273">
                  <c:v>1949</c:v>
                </c:pt>
                <c:pt idx="274">
                  <c:v>2302</c:v>
                </c:pt>
                <c:pt idx="275">
                  <c:v>3240</c:v>
                </c:pt>
                <c:pt idx="276">
                  <c:v>3970</c:v>
                </c:pt>
                <c:pt idx="277">
                  <c:v>4267</c:v>
                </c:pt>
                <c:pt idx="278">
                  <c:v>4126</c:v>
                </c:pt>
                <c:pt idx="279">
                  <c:v>4036</c:v>
                </c:pt>
                <c:pt idx="280">
                  <c:v>3174</c:v>
                </c:pt>
                <c:pt idx="281">
                  <c:v>3114</c:v>
                </c:pt>
                <c:pt idx="282">
                  <c:v>3603</c:v>
                </c:pt>
                <c:pt idx="283">
                  <c:v>3896</c:v>
                </c:pt>
                <c:pt idx="284">
                  <c:v>2199</c:v>
                </c:pt>
                <c:pt idx="285">
                  <c:v>2623</c:v>
                </c:pt>
                <c:pt idx="286">
                  <c:v>3115</c:v>
                </c:pt>
                <c:pt idx="287">
                  <c:v>3318</c:v>
                </c:pt>
                <c:pt idx="288">
                  <c:v>3293</c:v>
                </c:pt>
                <c:pt idx="289">
                  <c:v>3857</c:v>
                </c:pt>
                <c:pt idx="290">
                  <c:v>4111</c:v>
                </c:pt>
                <c:pt idx="291">
                  <c:v>2170</c:v>
                </c:pt>
                <c:pt idx="292">
                  <c:v>3724</c:v>
                </c:pt>
                <c:pt idx="293">
                  <c:v>3628</c:v>
                </c:pt>
                <c:pt idx="294">
                  <c:v>2809</c:v>
                </c:pt>
                <c:pt idx="295">
                  <c:v>2762</c:v>
                </c:pt>
                <c:pt idx="296">
                  <c:v>3488</c:v>
                </c:pt>
                <c:pt idx="297">
                  <c:v>3992</c:v>
                </c:pt>
                <c:pt idx="298">
                  <c:v>3490</c:v>
                </c:pt>
                <c:pt idx="299">
                  <c:v>2419</c:v>
                </c:pt>
                <c:pt idx="300">
                  <c:v>3291</c:v>
                </c:pt>
                <c:pt idx="301">
                  <c:v>570</c:v>
                </c:pt>
                <c:pt idx="302">
                  <c:v>2446</c:v>
                </c:pt>
                <c:pt idx="303">
                  <c:v>3307</c:v>
                </c:pt>
                <c:pt idx="304">
                  <c:v>3658</c:v>
                </c:pt>
                <c:pt idx="305">
                  <c:v>3816</c:v>
                </c:pt>
                <c:pt idx="306">
                  <c:v>3656</c:v>
                </c:pt>
                <c:pt idx="307">
                  <c:v>3576</c:v>
                </c:pt>
                <c:pt idx="308">
                  <c:v>2770</c:v>
                </c:pt>
                <c:pt idx="309">
                  <c:v>2697</c:v>
                </c:pt>
                <c:pt idx="310">
                  <c:v>3662</c:v>
                </c:pt>
                <c:pt idx="311">
                  <c:v>3829</c:v>
                </c:pt>
                <c:pt idx="312">
                  <c:v>3804</c:v>
                </c:pt>
                <c:pt idx="313">
                  <c:v>2743</c:v>
                </c:pt>
                <c:pt idx="314">
                  <c:v>2928</c:v>
                </c:pt>
                <c:pt idx="315">
                  <c:v>2792</c:v>
                </c:pt>
                <c:pt idx="316">
                  <c:v>2713</c:v>
                </c:pt>
                <c:pt idx="317">
                  <c:v>3891</c:v>
                </c:pt>
                <c:pt idx="318">
                  <c:v>3746</c:v>
                </c:pt>
                <c:pt idx="319">
                  <c:v>1672</c:v>
                </c:pt>
                <c:pt idx="320">
                  <c:v>2914</c:v>
                </c:pt>
                <c:pt idx="321">
                  <c:v>3147</c:v>
                </c:pt>
                <c:pt idx="322">
                  <c:v>2720</c:v>
                </c:pt>
                <c:pt idx="323">
                  <c:v>2733</c:v>
                </c:pt>
                <c:pt idx="324">
                  <c:v>2545</c:v>
                </c:pt>
                <c:pt idx="325">
                  <c:v>1538</c:v>
                </c:pt>
                <c:pt idx="326">
                  <c:v>2454</c:v>
                </c:pt>
                <c:pt idx="327">
                  <c:v>935</c:v>
                </c:pt>
                <c:pt idx="328">
                  <c:v>1697</c:v>
                </c:pt>
                <c:pt idx="329">
                  <c:v>1819</c:v>
                </c:pt>
                <c:pt idx="330">
                  <c:v>2261</c:v>
                </c:pt>
                <c:pt idx="331">
                  <c:v>3614</c:v>
                </c:pt>
                <c:pt idx="332">
                  <c:v>2818</c:v>
                </c:pt>
                <c:pt idx="333">
                  <c:v>3425</c:v>
                </c:pt>
                <c:pt idx="334">
                  <c:v>3545</c:v>
                </c:pt>
                <c:pt idx="335">
                  <c:v>3672</c:v>
                </c:pt>
                <c:pt idx="336">
                  <c:v>2908</c:v>
                </c:pt>
                <c:pt idx="337">
                  <c:v>2851</c:v>
                </c:pt>
                <c:pt idx="338">
                  <c:v>3578</c:v>
                </c:pt>
                <c:pt idx="339">
                  <c:v>2468</c:v>
                </c:pt>
                <c:pt idx="340">
                  <c:v>655</c:v>
                </c:pt>
                <c:pt idx="341">
                  <c:v>3172</c:v>
                </c:pt>
                <c:pt idx="342">
                  <c:v>3359</c:v>
                </c:pt>
                <c:pt idx="343">
                  <c:v>2688</c:v>
                </c:pt>
                <c:pt idx="344">
                  <c:v>2366</c:v>
                </c:pt>
                <c:pt idx="345">
                  <c:v>3167</c:v>
                </c:pt>
                <c:pt idx="346">
                  <c:v>3368</c:v>
                </c:pt>
                <c:pt idx="347">
                  <c:v>3562</c:v>
                </c:pt>
                <c:pt idx="348">
                  <c:v>3528</c:v>
                </c:pt>
                <c:pt idx="349">
                  <c:v>3399</c:v>
                </c:pt>
                <c:pt idx="350">
                  <c:v>2464</c:v>
                </c:pt>
                <c:pt idx="351">
                  <c:v>2211</c:v>
                </c:pt>
                <c:pt idx="352">
                  <c:v>3143</c:v>
                </c:pt>
                <c:pt idx="353">
                  <c:v>3534</c:v>
                </c:pt>
                <c:pt idx="354">
                  <c:v>2553</c:v>
                </c:pt>
                <c:pt idx="355">
                  <c:v>2841</c:v>
                </c:pt>
                <c:pt idx="356">
                  <c:v>2046</c:v>
                </c:pt>
                <c:pt idx="357">
                  <c:v>856</c:v>
                </c:pt>
                <c:pt idx="358">
                  <c:v>451</c:v>
                </c:pt>
                <c:pt idx="359">
                  <c:v>887</c:v>
                </c:pt>
                <c:pt idx="360">
                  <c:v>1059</c:v>
                </c:pt>
                <c:pt idx="361">
                  <c:v>2047</c:v>
                </c:pt>
                <c:pt idx="362">
                  <c:v>2169</c:v>
                </c:pt>
                <c:pt idx="363">
                  <c:v>2508</c:v>
                </c:pt>
                <c:pt idx="364">
                  <c:v>1820</c:v>
                </c:pt>
                <c:pt idx="365">
                  <c:v>1608</c:v>
                </c:pt>
                <c:pt idx="366">
                  <c:v>1707</c:v>
                </c:pt>
                <c:pt idx="367">
                  <c:v>2147</c:v>
                </c:pt>
                <c:pt idx="368">
                  <c:v>2273</c:v>
                </c:pt>
                <c:pt idx="369">
                  <c:v>3132</c:v>
                </c:pt>
                <c:pt idx="370">
                  <c:v>3791</c:v>
                </c:pt>
                <c:pt idx="371">
                  <c:v>3451</c:v>
                </c:pt>
                <c:pt idx="372">
                  <c:v>2826</c:v>
                </c:pt>
                <c:pt idx="373">
                  <c:v>2270</c:v>
                </c:pt>
                <c:pt idx="374">
                  <c:v>3425</c:v>
                </c:pt>
                <c:pt idx="375">
                  <c:v>2085</c:v>
                </c:pt>
                <c:pt idx="376">
                  <c:v>3828</c:v>
                </c:pt>
                <c:pt idx="377">
                  <c:v>3040</c:v>
                </c:pt>
                <c:pt idx="378">
                  <c:v>2160</c:v>
                </c:pt>
                <c:pt idx="379">
                  <c:v>2027</c:v>
                </c:pt>
                <c:pt idx="380">
                  <c:v>2081</c:v>
                </c:pt>
                <c:pt idx="381">
                  <c:v>2808</c:v>
                </c:pt>
                <c:pt idx="382">
                  <c:v>3267</c:v>
                </c:pt>
                <c:pt idx="383">
                  <c:v>3162</c:v>
                </c:pt>
                <c:pt idx="384">
                  <c:v>3048</c:v>
                </c:pt>
                <c:pt idx="385">
                  <c:v>1234</c:v>
                </c:pt>
                <c:pt idx="386">
                  <c:v>1781</c:v>
                </c:pt>
                <c:pt idx="387">
                  <c:v>2287</c:v>
                </c:pt>
                <c:pt idx="388">
                  <c:v>3900</c:v>
                </c:pt>
                <c:pt idx="389">
                  <c:v>3803</c:v>
                </c:pt>
                <c:pt idx="390">
                  <c:v>3831</c:v>
                </c:pt>
                <c:pt idx="391">
                  <c:v>3187</c:v>
                </c:pt>
                <c:pt idx="392">
                  <c:v>3248</c:v>
                </c:pt>
                <c:pt idx="393">
                  <c:v>2685</c:v>
                </c:pt>
                <c:pt idx="394">
                  <c:v>3498</c:v>
                </c:pt>
                <c:pt idx="395">
                  <c:v>4185</c:v>
                </c:pt>
                <c:pt idx="396">
                  <c:v>4275</c:v>
                </c:pt>
                <c:pt idx="397">
                  <c:v>3571</c:v>
                </c:pt>
                <c:pt idx="398">
                  <c:v>3841</c:v>
                </c:pt>
                <c:pt idx="399">
                  <c:v>2448</c:v>
                </c:pt>
                <c:pt idx="400">
                  <c:v>2629</c:v>
                </c:pt>
                <c:pt idx="401">
                  <c:v>3578</c:v>
                </c:pt>
                <c:pt idx="402">
                  <c:v>4176</c:v>
                </c:pt>
                <c:pt idx="403">
                  <c:v>2693</c:v>
                </c:pt>
                <c:pt idx="404">
                  <c:v>3667</c:v>
                </c:pt>
                <c:pt idx="405">
                  <c:v>3604</c:v>
                </c:pt>
                <c:pt idx="406">
                  <c:v>1977</c:v>
                </c:pt>
                <c:pt idx="407">
                  <c:v>1456</c:v>
                </c:pt>
                <c:pt idx="408">
                  <c:v>3328</c:v>
                </c:pt>
                <c:pt idx="409">
                  <c:v>3787</c:v>
                </c:pt>
                <c:pt idx="410">
                  <c:v>4028</c:v>
                </c:pt>
                <c:pt idx="411">
                  <c:v>2931</c:v>
                </c:pt>
                <c:pt idx="412">
                  <c:v>3805</c:v>
                </c:pt>
                <c:pt idx="413">
                  <c:v>2883</c:v>
                </c:pt>
                <c:pt idx="414">
                  <c:v>2071</c:v>
                </c:pt>
                <c:pt idx="415">
                  <c:v>2627</c:v>
                </c:pt>
                <c:pt idx="416">
                  <c:v>3614</c:v>
                </c:pt>
                <c:pt idx="417">
                  <c:v>4379</c:v>
                </c:pt>
                <c:pt idx="418">
                  <c:v>4546</c:v>
                </c:pt>
                <c:pt idx="419">
                  <c:v>3241</c:v>
                </c:pt>
                <c:pt idx="420">
                  <c:v>2415</c:v>
                </c:pt>
                <c:pt idx="421">
                  <c:v>2874</c:v>
                </c:pt>
                <c:pt idx="422">
                  <c:v>4069</c:v>
                </c:pt>
                <c:pt idx="423">
                  <c:v>4134</c:v>
                </c:pt>
                <c:pt idx="424">
                  <c:v>1769</c:v>
                </c:pt>
                <c:pt idx="425">
                  <c:v>4665</c:v>
                </c:pt>
                <c:pt idx="426">
                  <c:v>2948</c:v>
                </c:pt>
                <c:pt idx="427">
                  <c:v>3110</c:v>
                </c:pt>
                <c:pt idx="428">
                  <c:v>2713</c:v>
                </c:pt>
                <c:pt idx="429">
                  <c:v>3130</c:v>
                </c:pt>
                <c:pt idx="430">
                  <c:v>3735</c:v>
                </c:pt>
                <c:pt idx="431">
                  <c:v>4484</c:v>
                </c:pt>
                <c:pt idx="432">
                  <c:v>4896</c:v>
                </c:pt>
                <c:pt idx="433">
                  <c:v>4122</c:v>
                </c:pt>
                <c:pt idx="434">
                  <c:v>3150</c:v>
                </c:pt>
                <c:pt idx="435">
                  <c:v>3253</c:v>
                </c:pt>
                <c:pt idx="436">
                  <c:v>4460</c:v>
                </c:pt>
                <c:pt idx="437">
                  <c:v>5085</c:v>
                </c:pt>
                <c:pt idx="438">
                  <c:v>5315</c:v>
                </c:pt>
                <c:pt idx="439">
                  <c:v>5187</c:v>
                </c:pt>
                <c:pt idx="440">
                  <c:v>3830</c:v>
                </c:pt>
                <c:pt idx="441">
                  <c:v>4681</c:v>
                </c:pt>
                <c:pt idx="442">
                  <c:v>3685</c:v>
                </c:pt>
                <c:pt idx="443">
                  <c:v>5171</c:v>
                </c:pt>
                <c:pt idx="444">
                  <c:v>5042</c:v>
                </c:pt>
                <c:pt idx="445">
                  <c:v>5108</c:v>
                </c:pt>
                <c:pt idx="446">
                  <c:v>5537</c:v>
                </c:pt>
                <c:pt idx="447">
                  <c:v>5893</c:v>
                </c:pt>
                <c:pt idx="448">
                  <c:v>2339</c:v>
                </c:pt>
                <c:pt idx="449">
                  <c:v>3464</c:v>
                </c:pt>
                <c:pt idx="450">
                  <c:v>4763</c:v>
                </c:pt>
                <c:pt idx="451">
                  <c:v>4571</c:v>
                </c:pt>
                <c:pt idx="452">
                  <c:v>5024</c:v>
                </c:pt>
                <c:pt idx="453">
                  <c:v>5299</c:v>
                </c:pt>
                <c:pt idx="454">
                  <c:v>4663</c:v>
                </c:pt>
                <c:pt idx="455">
                  <c:v>3934</c:v>
                </c:pt>
                <c:pt idx="456">
                  <c:v>3694</c:v>
                </c:pt>
                <c:pt idx="457">
                  <c:v>4728</c:v>
                </c:pt>
                <c:pt idx="458">
                  <c:v>5424</c:v>
                </c:pt>
                <c:pt idx="459">
                  <c:v>5378</c:v>
                </c:pt>
                <c:pt idx="460">
                  <c:v>5265</c:v>
                </c:pt>
                <c:pt idx="461">
                  <c:v>4653</c:v>
                </c:pt>
                <c:pt idx="462">
                  <c:v>3605</c:v>
                </c:pt>
                <c:pt idx="463">
                  <c:v>2939</c:v>
                </c:pt>
                <c:pt idx="464">
                  <c:v>4680</c:v>
                </c:pt>
                <c:pt idx="465">
                  <c:v>5099</c:v>
                </c:pt>
                <c:pt idx="466">
                  <c:v>4380</c:v>
                </c:pt>
                <c:pt idx="467">
                  <c:v>4746</c:v>
                </c:pt>
                <c:pt idx="468">
                  <c:v>5146</c:v>
                </c:pt>
                <c:pt idx="469">
                  <c:v>4665</c:v>
                </c:pt>
                <c:pt idx="470">
                  <c:v>4286</c:v>
                </c:pt>
                <c:pt idx="471">
                  <c:v>5172</c:v>
                </c:pt>
                <c:pt idx="472">
                  <c:v>5702</c:v>
                </c:pt>
                <c:pt idx="473">
                  <c:v>4020</c:v>
                </c:pt>
                <c:pt idx="474">
                  <c:v>5719</c:v>
                </c:pt>
                <c:pt idx="475">
                  <c:v>5950</c:v>
                </c:pt>
                <c:pt idx="476">
                  <c:v>4083</c:v>
                </c:pt>
                <c:pt idx="477">
                  <c:v>907</c:v>
                </c:pt>
                <c:pt idx="478">
                  <c:v>3019</c:v>
                </c:pt>
                <c:pt idx="479">
                  <c:v>5115</c:v>
                </c:pt>
                <c:pt idx="480">
                  <c:v>5541</c:v>
                </c:pt>
                <c:pt idx="481">
                  <c:v>4551</c:v>
                </c:pt>
                <c:pt idx="482">
                  <c:v>5219</c:v>
                </c:pt>
                <c:pt idx="483">
                  <c:v>3100</c:v>
                </c:pt>
                <c:pt idx="484">
                  <c:v>4075</c:v>
                </c:pt>
                <c:pt idx="485">
                  <c:v>4907</c:v>
                </c:pt>
                <c:pt idx="486">
                  <c:v>5087</c:v>
                </c:pt>
                <c:pt idx="487">
                  <c:v>5502</c:v>
                </c:pt>
                <c:pt idx="488">
                  <c:v>5657</c:v>
                </c:pt>
                <c:pt idx="489">
                  <c:v>5227</c:v>
                </c:pt>
                <c:pt idx="490">
                  <c:v>4387</c:v>
                </c:pt>
                <c:pt idx="491">
                  <c:v>4224</c:v>
                </c:pt>
                <c:pt idx="492">
                  <c:v>5265</c:v>
                </c:pt>
                <c:pt idx="493">
                  <c:v>4990</c:v>
                </c:pt>
                <c:pt idx="494">
                  <c:v>4097</c:v>
                </c:pt>
                <c:pt idx="495">
                  <c:v>5546</c:v>
                </c:pt>
                <c:pt idx="496">
                  <c:v>5711</c:v>
                </c:pt>
                <c:pt idx="497">
                  <c:v>4807</c:v>
                </c:pt>
                <c:pt idx="498">
                  <c:v>3946</c:v>
                </c:pt>
                <c:pt idx="499">
                  <c:v>2501</c:v>
                </c:pt>
                <c:pt idx="500">
                  <c:v>4490</c:v>
                </c:pt>
                <c:pt idx="501">
                  <c:v>6433</c:v>
                </c:pt>
                <c:pt idx="502">
                  <c:v>6142</c:v>
                </c:pt>
                <c:pt idx="503">
                  <c:v>6118</c:v>
                </c:pt>
                <c:pt idx="504">
                  <c:v>4884</c:v>
                </c:pt>
                <c:pt idx="505">
                  <c:v>4425</c:v>
                </c:pt>
                <c:pt idx="506">
                  <c:v>3729</c:v>
                </c:pt>
                <c:pt idx="507">
                  <c:v>5254</c:v>
                </c:pt>
                <c:pt idx="508">
                  <c:v>4494</c:v>
                </c:pt>
                <c:pt idx="509">
                  <c:v>5711</c:v>
                </c:pt>
                <c:pt idx="510">
                  <c:v>5317</c:v>
                </c:pt>
                <c:pt idx="511">
                  <c:v>3681</c:v>
                </c:pt>
                <c:pt idx="512">
                  <c:v>3308</c:v>
                </c:pt>
                <c:pt idx="513">
                  <c:v>3486</c:v>
                </c:pt>
                <c:pt idx="514">
                  <c:v>4863</c:v>
                </c:pt>
                <c:pt idx="515">
                  <c:v>6110</c:v>
                </c:pt>
                <c:pt idx="516">
                  <c:v>6238</c:v>
                </c:pt>
                <c:pt idx="517">
                  <c:v>3594</c:v>
                </c:pt>
                <c:pt idx="518">
                  <c:v>5325</c:v>
                </c:pt>
                <c:pt idx="519">
                  <c:v>5147</c:v>
                </c:pt>
                <c:pt idx="520">
                  <c:v>5927</c:v>
                </c:pt>
                <c:pt idx="521">
                  <c:v>6033</c:v>
                </c:pt>
                <c:pt idx="522">
                  <c:v>6028</c:v>
                </c:pt>
                <c:pt idx="523">
                  <c:v>6456</c:v>
                </c:pt>
                <c:pt idx="524">
                  <c:v>6248</c:v>
                </c:pt>
                <c:pt idx="525">
                  <c:v>4790</c:v>
                </c:pt>
                <c:pt idx="526">
                  <c:v>4374</c:v>
                </c:pt>
                <c:pt idx="527">
                  <c:v>5647</c:v>
                </c:pt>
                <c:pt idx="528">
                  <c:v>4495</c:v>
                </c:pt>
                <c:pt idx="529">
                  <c:v>6248</c:v>
                </c:pt>
                <c:pt idx="530">
                  <c:v>6183</c:v>
                </c:pt>
                <c:pt idx="531">
                  <c:v>6102</c:v>
                </c:pt>
                <c:pt idx="532">
                  <c:v>4739</c:v>
                </c:pt>
                <c:pt idx="533">
                  <c:v>4344</c:v>
                </c:pt>
                <c:pt idx="534">
                  <c:v>4446</c:v>
                </c:pt>
                <c:pt idx="535">
                  <c:v>5857</c:v>
                </c:pt>
                <c:pt idx="536">
                  <c:v>5339</c:v>
                </c:pt>
                <c:pt idx="537">
                  <c:v>5127</c:v>
                </c:pt>
                <c:pt idx="538">
                  <c:v>4859</c:v>
                </c:pt>
                <c:pt idx="539">
                  <c:v>4801</c:v>
                </c:pt>
                <c:pt idx="540">
                  <c:v>4340</c:v>
                </c:pt>
                <c:pt idx="541">
                  <c:v>5640</c:v>
                </c:pt>
                <c:pt idx="542">
                  <c:v>6365</c:v>
                </c:pt>
                <c:pt idx="543">
                  <c:v>6258</c:v>
                </c:pt>
                <c:pt idx="544">
                  <c:v>5958</c:v>
                </c:pt>
                <c:pt idx="545">
                  <c:v>4634</c:v>
                </c:pt>
                <c:pt idx="546">
                  <c:v>4232</c:v>
                </c:pt>
                <c:pt idx="547">
                  <c:v>4110</c:v>
                </c:pt>
                <c:pt idx="548">
                  <c:v>5323</c:v>
                </c:pt>
                <c:pt idx="549">
                  <c:v>5608</c:v>
                </c:pt>
                <c:pt idx="550">
                  <c:v>4841</c:v>
                </c:pt>
                <c:pt idx="551">
                  <c:v>4836</c:v>
                </c:pt>
                <c:pt idx="552">
                  <c:v>4841</c:v>
                </c:pt>
                <c:pt idx="553">
                  <c:v>3392</c:v>
                </c:pt>
                <c:pt idx="554">
                  <c:v>3469</c:v>
                </c:pt>
                <c:pt idx="555">
                  <c:v>5571</c:v>
                </c:pt>
                <c:pt idx="556">
                  <c:v>5336</c:v>
                </c:pt>
                <c:pt idx="557">
                  <c:v>6289</c:v>
                </c:pt>
                <c:pt idx="558">
                  <c:v>6414</c:v>
                </c:pt>
                <c:pt idx="559">
                  <c:v>5988</c:v>
                </c:pt>
                <c:pt idx="560">
                  <c:v>4614</c:v>
                </c:pt>
                <c:pt idx="561">
                  <c:v>4111</c:v>
                </c:pt>
                <c:pt idx="562">
                  <c:v>5742</c:v>
                </c:pt>
                <c:pt idx="563">
                  <c:v>5865</c:v>
                </c:pt>
                <c:pt idx="564">
                  <c:v>4914</c:v>
                </c:pt>
                <c:pt idx="565">
                  <c:v>5703</c:v>
                </c:pt>
                <c:pt idx="566">
                  <c:v>5123</c:v>
                </c:pt>
                <c:pt idx="567">
                  <c:v>3195</c:v>
                </c:pt>
                <c:pt idx="568">
                  <c:v>4866</c:v>
                </c:pt>
                <c:pt idx="569">
                  <c:v>5831</c:v>
                </c:pt>
                <c:pt idx="570">
                  <c:v>6452</c:v>
                </c:pt>
                <c:pt idx="571">
                  <c:v>6790</c:v>
                </c:pt>
                <c:pt idx="572">
                  <c:v>5825</c:v>
                </c:pt>
                <c:pt idx="573">
                  <c:v>5645</c:v>
                </c:pt>
                <c:pt idx="574">
                  <c:v>4451</c:v>
                </c:pt>
                <c:pt idx="575">
                  <c:v>4444</c:v>
                </c:pt>
                <c:pt idx="576">
                  <c:v>6065</c:v>
                </c:pt>
                <c:pt idx="577">
                  <c:v>6248</c:v>
                </c:pt>
                <c:pt idx="578">
                  <c:v>6506</c:v>
                </c:pt>
                <c:pt idx="579">
                  <c:v>6278</c:v>
                </c:pt>
                <c:pt idx="580">
                  <c:v>5847</c:v>
                </c:pt>
                <c:pt idx="581">
                  <c:v>4479</c:v>
                </c:pt>
                <c:pt idx="582">
                  <c:v>3757</c:v>
                </c:pt>
                <c:pt idx="583">
                  <c:v>5780</c:v>
                </c:pt>
                <c:pt idx="584">
                  <c:v>5995</c:v>
                </c:pt>
                <c:pt idx="585">
                  <c:v>6271</c:v>
                </c:pt>
                <c:pt idx="586">
                  <c:v>6090</c:v>
                </c:pt>
                <c:pt idx="587">
                  <c:v>4721</c:v>
                </c:pt>
                <c:pt idx="588">
                  <c:v>4052</c:v>
                </c:pt>
                <c:pt idx="589">
                  <c:v>4362</c:v>
                </c:pt>
                <c:pt idx="590">
                  <c:v>5676</c:v>
                </c:pt>
                <c:pt idx="591">
                  <c:v>5656</c:v>
                </c:pt>
                <c:pt idx="592">
                  <c:v>6149</c:v>
                </c:pt>
                <c:pt idx="593">
                  <c:v>6267</c:v>
                </c:pt>
                <c:pt idx="594">
                  <c:v>5665</c:v>
                </c:pt>
                <c:pt idx="595">
                  <c:v>5038</c:v>
                </c:pt>
                <c:pt idx="596">
                  <c:v>3341</c:v>
                </c:pt>
                <c:pt idx="597">
                  <c:v>5504</c:v>
                </c:pt>
                <c:pt idx="598">
                  <c:v>5925</c:v>
                </c:pt>
                <c:pt idx="599">
                  <c:v>6281</c:v>
                </c:pt>
                <c:pt idx="600">
                  <c:v>6402</c:v>
                </c:pt>
                <c:pt idx="601">
                  <c:v>6257</c:v>
                </c:pt>
                <c:pt idx="602">
                  <c:v>4224</c:v>
                </c:pt>
                <c:pt idx="603">
                  <c:v>3772</c:v>
                </c:pt>
                <c:pt idx="604">
                  <c:v>5928</c:v>
                </c:pt>
                <c:pt idx="605">
                  <c:v>6105</c:v>
                </c:pt>
                <c:pt idx="606">
                  <c:v>6520</c:v>
                </c:pt>
                <c:pt idx="607">
                  <c:v>6541</c:v>
                </c:pt>
                <c:pt idx="608">
                  <c:v>5917</c:v>
                </c:pt>
                <c:pt idx="609">
                  <c:v>3788</c:v>
                </c:pt>
                <c:pt idx="610">
                  <c:v>3197</c:v>
                </c:pt>
                <c:pt idx="611">
                  <c:v>4069</c:v>
                </c:pt>
                <c:pt idx="612">
                  <c:v>5997</c:v>
                </c:pt>
                <c:pt idx="613">
                  <c:v>6280</c:v>
                </c:pt>
                <c:pt idx="614">
                  <c:v>5592</c:v>
                </c:pt>
                <c:pt idx="615">
                  <c:v>6459</c:v>
                </c:pt>
                <c:pt idx="616">
                  <c:v>4419</c:v>
                </c:pt>
                <c:pt idx="617">
                  <c:v>5657</c:v>
                </c:pt>
                <c:pt idx="618">
                  <c:v>6407</c:v>
                </c:pt>
                <c:pt idx="619">
                  <c:v>6697</c:v>
                </c:pt>
                <c:pt idx="620">
                  <c:v>6820</c:v>
                </c:pt>
                <c:pt idx="621">
                  <c:v>6750</c:v>
                </c:pt>
                <c:pt idx="622">
                  <c:v>6630</c:v>
                </c:pt>
                <c:pt idx="623">
                  <c:v>5554</c:v>
                </c:pt>
                <c:pt idx="624">
                  <c:v>5167</c:v>
                </c:pt>
                <c:pt idx="625">
                  <c:v>5847</c:v>
                </c:pt>
                <c:pt idx="626">
                  <c:v>3702</c:v>
                </c:pt>
                <c:pt idx="627">
                  <c:v>6803</c:v>
                </c:pt>
                <c:pt idx="628">
                  <c:v>6781</c:v>
                </c:pt>
                <c:pt idx="629">
                  <c:v>6917</c:v>
                </c:pt>
                <c:pt idx="630">
                  <c:v>5883</c:v>
                </c:pt>
                <c:pt idx="631">
                  <c:v>5453</c:v>
                </c:pt>
                <c:pt idx="632">
                  <c:v>6435</c:v>
                </c:pt>
                <c:pt idx="633">
                  <c:v>6693</c:v>
                </c:pt>
                <c:pt idx="634">
                  <c:v>6946</c:v>
                </c:pt>
                <c:pt idx="635">
                  <c:v>6642</c:v>
                </c:pt>
                <c:pt idx="636">
                  <c:v>6370</c:v>
                </c:pt>
                <c:pt idx="637">
                  <c:v>5966</c:v>
                </c:pt>
                <c:pt idx="638">
                  <c:v>4874</c:v>
                </c:pt>
                <c:pt idx="639">
                  <c:v>6015</c:v>
                </c:pt>
                <c:pt idx="640">
                  <c:v>4324</c:v>
                </c:pt>
                <c:pt idx="641">
                  <c:v>6844</c:v>
                </c:pt>
                <c:pt idx="642">
                  <c:v>6437</c:v>
                </c:pt>
                <c:pt idx="643">
                  <c:v>6640</c:v>
                </c:pt>
                <c:pt idx="644">
                  <c:v>4934</c:v>
                </c:pt>
                <c:pt idx="645">
                  <c:v>2729</c:v>
                </c:pt>
                <c:pt idx="646">
                  <c:v>4604</c:v>
                </c:pt>
                <c:pt idx="647">
                  <c:v>5791</c:v>
                </c:pt>
                <c:pt idx="648">
                  <c:v>6911</c:v>
                </c:pt>
                <c:pt idx="649">
                  <c:v>6736</c:v>
                </c:pt>
                <c:pt idx="650">
                  <c:v>6222</c:v>
                </c:pt>
                <c:pt idx="651">
                  <c:v>4857</c:v>
                </c:pt>
                <c:pt idx="652">
                  <c:v>4559</c:v>
                </c:pt>
                <c:pt idx="653">
                  <c:v>5115</c:v>
                </c:pt>
                <c:pt idx="654">
                  <c:v>6612</c:v>
                </c:pt>
                <c:pt idx="655">
                  <c:v>6482</c:v>
                </c:pt>
                <c:pt idx="656">
                  <c:v>6501</c:v>
                </c:pt>
                <c:pt idx="657">
                  <c:v>4671</c:v>
                </c:pt>
                <c:pt idx="658">
                  <c:v>5284</c:v>
                </c:pt>
                <c:pt idx="659">
                  <c:v>4692</c:v>
                </c:pt>
                <c:pt idx="660">
                  <c:v>6228</c:v>
                </c:pt>
                <c:pt idx="661">
                  <c:v>6625</c:v>
                </c:pt>
                <c:pt idx="662">
                  <c:v>6898</c:v>
                </c:pt>
                <c:pt idx="663">
                  <c:v>6484</c:v>
                </c:pt>
                <c:pt idx="664">
                  <c:v>6262</c:v>
                </c:pt>
                <c:pt idx="665">
                  <c:v>5209</c:v>
                </c:pt>
                <c:pt idx="666">
                  <c:v>3461</c:v>
                </c:pt>
                <c:pt idx="667">
                  <c:v>20</c:v>
                </c:pt>
                <c:pt idx="668">
                  <c:v>1009</c:v>
                </c:pt>
                <c:pt idx="669">
                  <c:v>5147</c:v>
                </c:pt>
                <c:pt idx="670">
                  <c:v>5520</c:v>
                </c:pt>
                <c:pt idx="671">
                  <c:v>5229</c:v>
                </c:pt>
                <c:pt idx="672">
                  <c:v>4109</c:v>
                </c:pt>
                <c:pt idx="673">
                  <c:v>3906</c:v>
                </c:pt>
                <c:pt idx="674">
                  <c:v>4881</c:v>
                </c:pt>
                <c:pt idx="675">
                  <c:v>5220</c:v>
                </c:pt>
                <c:pt idx="676">
                  <c:v>4709</c:v>
                </c:pt>
                <c:pt idx="677">
                  <c:v>4975</c:v>
                </c:pt>
                <c:pt idx="678">
                  <c:v>5283</c:v>
                </c:pt>
                <c:pt idx="679">
                  <c:v>4446</c:v>
                </c:pt>
                <c:pt idx="680">
                  <c:v>4562</c:v>
                </c:pt>
                <c:pt idx="681">
                  <c:v>5172</c:v>
                </c:pt>
                <c:pt idx="682">
                  <c:v>3767</c:v>
                </c:pt>
                <c:pt idx="683">
                  <c:v>5122</c:v>
                </c:pt>
                <c:pt idx="684">
                  <c:v>5125</c:v>
                </c:pt>
                <c:pt idx="685">
                  <c:v>5214</c:v>
                </c:pt>
                <c:pt idx="686">
                  <c:v>4316</c:v>
                </c:pt>
                <c:pt idx="687">
                  <c:v>3747</c:v>
                </c:pt>
                <c:pt idx="688">
                  <c:v>5050</c:v>
                </c:pt>
                <c:pt idx="689">
                  <c:v>5100</c:v>
                </c:pt>
                <c:pt idx="690">
                  <c:v>4531</c:v>
                </c:pt>
                <c:pt idx="691">
                  <c:v>1470</c:v>
                </c:pt>
                <c:pt idx="692">
                  <c:v>2307</c:v>
                </c:pt>
                <c:pt idx="693">
                  <c:v>1745</c:v>
                </c:pt>
                <c:pt idx="694">
                  <c:v>2115</c:v>
                </c:pt>
                <c:pt idx="695">
                  <c:v>4750</c:v>
                </c:pt>
                <c:pt idx="696">
                  <c:v>3836</c:v>
                </c:pt>
                <c:pt idx="697">
                  <c:v>5062</c:v>
                </c:pt>
                <c:pt idx="698">
                  <c:v>5080</c:v>
                </c:pt>
                <c:pt idx="699">
                  <c:v>5306</c:v>
                </c:pt>
                <c:pt idx="700">
                  <c:v>4240</c:v>
                </c:pt>
                <c:pt idx="701">
                  <c:v>3757</c:v>
                </c:pt>
                <c:pt idx="702">
                  <c:v>5679</c:v>
                </c:pt>
                <c:pt idx="703">
                  <c:v>6055</c:v>
                </c:pt>
                <c:pt idx="704">
                  <c:v>5398</c:v>
                </c:pt>
                <c:pt idx="705">
                  <c:v>5035</c:v>
                </c:pt>
                <c:pt idx="706">
                  <c:v>4659</c:v>
                </c:pt>
                <c:pt idx="707">
                  <c:v>4429</c:v>
                </c:pt>
                <c:pt idx="708">
                  <c:v>2787</c:v>
                </c:pt>
                <c:pt idx="709">
                  <c:v>4841</c:v>
                </c:pt>
                <c:pt idx="710">
                  <c:v>5219</c:v>
                </c:pt>
                <c:pt idx="711">
                  <c:v>5009</c:v>
                </c:pt>
                <c:pt idx="712">
                  <c:v>5107</c:v>
                </c:pt>
                <c:pt idx="713">
                  <c:v>5182</c:v>
                </c:pt>
                <c:pt idx="714">
                  <c:v>4280</c:v>
                </c:pt>
                <c:pt idx="715">
                  <c:v>3248</c:v>
                </c:pt>
                <c:pt idx="716">
                  <c:v>4373</c:v>
                </c:pt>
                <c:pt idx="717">
                  <c:v>5124</c:v>
                </c:pt>
                <c:pt idx="718">
                  <c:v>4934</c:v>
                </c:pt>
                <c:pt idx="719">
                  <c:v>3814</c:v>
                </c:pt>
                <c:pt idx="720">
                  <c:v>3402</c:v>
                </c:pt>
                <c:pt idx="721">
                  <c:v>1544</c:v>
                </c:pt>
                <c:pt idx="722">
                  <c:v>1379</c:v>
                </c:pt>
                <c:pt idx="723">
                  <c:v>746</c:v>
                </c:pt>
                <c:pt idx="724">
                  <c:v>573</c:v>
                </c:pt>
                <c:pt idx="725">
                  <c:v>432</c:v>
                </c:pt>
                <c:pt idx="726">
                  <c:v>1867</c:v>
                </c:pt>
                <c:pt idx="727">
                  <c:v>2451</c:v>
                </c:pt>
                <c:pt idx="728">
                  <c:v>1182</c:v>
                </c:pt>
                <c:pt idx="729">
                  <c:v>1432</c:v>
                </c:pt>
                <c:pt idx="730">
                  <c:v>2290</c:v>
                </c:pt>
              </c:numCache>
            </c:numRef>
          </c:val>
          <c:smooth val="0"/>
          <c:extLst>
            <c:ext xmlns:c16="http://schemas.microsoft.com/office/drawing/2014/chart" uri="{C3380CC4-5D6E-409C-BE32-E72D297353CC}">
              <c16:uniqueId val="{00000000-148A-9544-B91A-E0DB511AECFE}"/>
            </c:ext>
          </c:extLst>
        </c:ser>
        <c:dLbls>
          <c:showLegendKey val="0"/>
          <c:showVal val="0"/>
          <c:showCatName val="0"/>
          <c:showSerName val="0"/>
          <c:showPercent val="0"/>
          <c:showBubbleSize val="0"/>
        </c:dLbls>
        <c:smooth val="0"/>
        <c:axId val="970750560"/>
        <c:axId val="1648943632"/>
      </c:lineChart>
      <c:catAx>
        <c:axId val="9707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943632"/>
        <c:crosses val="autoZero"/>
        <c:auto val="1"/>
        <c:lblAlgn val="ctr"/>
        <c:lblOffset val="100"/>
        <c:noMultiLvlLbl val="0"/>
      </c:catAx>
      <c:valAx>
        <c:axId val="164894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75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daily_bike_data!$N$1</c:f>
              <c:strCache>
                <c:ptCount val="1"/>
                <c:pt idx="0">
                  <c:v>registered</c:v>
                </c:pt>
              </c:strCache>
            </c:strRef>
          </c:tx>
          <c:spPr>
            <a:ln w="28575" cap="rnd">
              <a:solidFill>
                <a:schemeClr val="accent1"/>
              </a:solidFill>
              <a:round/>
            </a:ln>
            <a:effectLst/>
          </c:spPr>
          <c:marker>
            <c:symbol val="none"/>
          </c:marker>
          <c:cat>
            <c:strRef>
              <c:f>daily_bike_data!$A$1:$A$732</c:f>
              <c:strCache>
                <c:ptCount val="732"/>
                <c:pt idx="0">
                  <c:v>dteday</c:v>
                </c:pt>
                <c:pt idx="1">
                  <c:v>1/1/11</c:v>
                </c:pt>
                <c:pt idx="2">
                  <c:v>1/2/11</c:v>
                </c:pt>
                <c:pt idx="3">
                  <c:v>1/3/11</c:v>
                </c:pt>
                <c:pt idx="4">
                  <c:v>1/4/11</c:v>
                </c:pt>
                <c:pt idx="5">
                  <c:v>1/5/11</c:v>
                </c:pt>
                <c:pt idx="6">
                  <c:v>1/6/11</c:v>
                </c:pt>
                <c:pt idx="7">
                  <c:v>1/7/11</c:v>
                </c:pt>
                <c:pt idx="8">
                  <c:v>1/8/11</c:v>
                </c:pt>
                <c:pt idx="9">
                  <c:v>1/9/11</c:v>
                </c:pt>
                <c:pt idx="10">
                  <c:v>1/10/11</c:v>
                </c:pt>
                <c:pt idx="11">
                  <c:v>1/11/11</c:v>
                </c:pt>
                <c:pt idx="12">
                  <c:v>1/12/11</c:v>
                </c:pt>
                <c:pt idx="13">
                  <c:v>1/13/11</c:v>
                </c:pt>
                <c:pt idx="14">
                  <c:v>1/14/11</c:v>
                </c:pt>
                <c:pt idx="15">
                  <c:v>1/15/11</c:v>
                </c:pt>
                <c:pt idx="16">
                  <c:v>1/16/11</c:v>
                </c:pt>
                <c:pt idx="17">
                  <c:v>1/17/11</c:v>
                </c:pt>
                <c:pt idx="18">
                  <c:v>1/18/11</c:v>
                </c:pt>
                <c:pt idx="19">
                  <c:v>1/19/11</c:v>
                </c:pt>
                <c:pt idx="20">
                  <c:v>1/20/11</c:v>
                </c:pt>
                <c:pt idx="21">
                  <c:v>1/21/11</c:v>
                </c:pt>
                <c:pt idx="22">
                  <c:v>1/22/11</c:v>
                </c:pt>
                <c:pt idx="23">
                  <c:v>1/23/11</c:v>
                </c:pt>
                <c:pt idx="24">
                  <c:v>1/24/11</c:v>
                </c:pt>
                <c:pt idx="25">
                  <c:v>1/25/11</c:v>
                </c:pt>
                <c:pt idx="26">
                  <c:v>1/26/11</c:v>
                </c:pt>
                <c:pt idx="27">
                  <c:v>1/27/11</c:v>
                </c:pt>
                <c:pt idx="28">
                  <c:v>1/28/11</c:v>
                </c:pt>
                <c:pt idx="29">
                  <c:v>1/29/11</c:v>
                </c:pt>
                <c:pt idx="30">
                  <c:v>1/30/11</c:v>
                </c:pt>
                <c:pt idx="31">
                  <c:v>1/31/11</c:v>
                </c:pt>
                <c:pt idx="32">
                  <c:v>2/1/11</c:v>
                </c:pt>
                <c:pt idx="33">
                  <c:v>2/2/11</c:v>
                </c:pt>
                <c:pt idx="34">
                  <c:v>2/3/11</c:v>
                </c:pt>
                <c:pt idx="35">
                  <c:v>2/4/11</c:v>
                </c:pt>
                <c:pt idx="36">
                  <c:v>2/5/11</c:v>
                </c:pt>
                <c:pt idx="37">
                  <c:v>2/6/11</c:v>
                </c:pt>
                <c:pt idx="38">
                  <c:v>2/7/11</c:v>
                </c:pt>
                <c:pt idx="39">
                  <c:v>2/8/11</c:v>
                </c:pt>
                <c:pt idx="40">
                  <c:v>2/9/11</c:v>
                </c:pt>
                <c:pt idx="41">
                  <c:v>2/10/11</c:v>
                </c:pt>
                <c:pt idx="42">
                  <c:v>2/11/11</c:v>
                </c:pt>
                <c:pt idx="43">
                  <c:v>2/12/11</c:v>
                </c:pt>
                <c:pt idx="44">
                  <c:v>2/13/11</c:v>
                </c:pt>
                <c:pt idx="45">
                  <c:v>2/14/11</c:v>
                </c:pt>
                <c:pt idx="46">
                  <c:v>2/15/11</c:v>
                </c:pt>
                <c:pt idx="47">
                  <c:v>2/16/11</c:v>
                </c:pt>
                <c:pt idx="48">
                  <c:v>2/17/11</c:v>
                </c:pt>
                <c:pt idx="49">
                  <c:v>2/18/11</c:v>
                </c:pt>
                <c:pt idx="50">
                  <c:v>2/19/11</c:v>
                </c:pt>
                <c:pt idx="51">
                  <c:v>2/20/11</c:v>
                </c:pt>
                <c:pt idx="52">
                  <c:v>2/21/11</c:v>
                </c:pt>
                <c:pt idx="53">
                  <c:v>2/22/11</c:v>
                </c:pt>
                <c:pt idx="54">
                  <c:v>2/23/11</c:v>
                </c:pt>
                <c:pt idx="55">
                  <c:v>2/24/11</c:v>
                </c:pt>
                <c:pt idx="56">
                  <c:v>2/25/11</c:v>
                </c:pt>
                <c:pt idx="57">
                  <c:v>2/26/11</c:v>
                </c:pt>
                <c:pt idx="58">
                  <c:v>2/27/11</c:v>
                </c:pt>
                <c:pt idx="59">
                  <c:v>2/28/11</c:v>
                </c:pt>
                <c:pt idx="60">
                  <c:v>3/1/11</c:v>
                </c:pt>
                <c:pt idx="61">
                  <c:v>3/2/11</c:v>
                </c:pt>
                <c:pt idx="62">
                  <c:v>3/3/11</c:v>
                </c:pt>
                <c:pt idx="63">
                  <c:v>3/4/11</c:v>
                </c:pt>
                <c:pt idx="64">
                  <c:v>3/5/11</c:v>
                </c:pt>
                <c:pt idx="65">
                  <c:v>3/6/11</c:v>
                </c:pt>
                <c:pt idx="66">
                  <c:v>3/7/11</c:v>
                </c:pt>
                <c:pt idx="67">
                  <c:v>3/8/11</c:v>
                </c:pt>
                <c:pt idx="68">
                  <c:v>3/9/11</c:v>
                </c:pt>
                <c:pt idx="69">
                  <c:v>3/10/11</c:v>
                </c:pt>
                <c:pt idx="70">
                  <c:v>3/11/11</c:v>
                </c:pt>
                <c:pt idx="71">
                  <c:v>3/12/11</c:v>
                </c:pt>
                <c:pt idx="72">
                  <c:v>3/13/11</c:v>
                </c:pt>
                <c:pt idx="73">
                  <c:v>3/14/11</c:v>
                </c:pt>
                <c:pt idx="74">
                  <c:v>3/15/11</c:v>
                </c:pt>
                <c:pt idx="75">
                  <c:v>3/16/11</c:v>
                </c:pt>
                <c:pt idx="76">
                  <c:v>3/17/11</c:v>
                </c:pt>
                <c:pt idx="77">
                  <c:v>3/18/11</c:v>
                </c:pt>
                <c:pt idx="78">
                  <c:v>3/19/11</c:v>
                </c:pt>
                <c:pt idx="79">
                  <c:v>3/20/11</c:v>
                </c:pt>
                <c:pt idx="80">
                  <c:v>3/21/11</c:v>
                </c:pt>
                <c:pt idx="81">
                  <c:v>3/22/11</c:v>
                </c:pt>
                <c:pt idx="82">
                  <c:v>3/23/11</c:v>
                </c:pt>
                <c:pt idx="83">
                  <c:v>3/24/11</c:v>
                </c:pt>
                <c:pt idx="84">
                  <c:v>3/25/11</c:v>
                </c:pt>
                <c:pt idx="85">
                  <c:v>3/26/11</c:v>
                </c:pt>
                <c:pt idx="86">
                  <c:v>3/27/11</c:v>
                </c:pt>
                <c:pt idx="87">
                  <c:v>3/28/11</c:v>
                </c:pt>
                <c:pt idx="88">
                  <c:v>3/29/11</c:v>
                </c:pt>
                <c:pt idx="89">
                  <c:v>3/30/11</c:v>
                </c:pt>
                <c:pt idx="90">
                  <c:v>3/31/11</c:v>
                </c:pt>
                <c:pt idx="91">
                  <c:v>4/1/11</c:v>
                </c:pt>
                <c:pt idx="92">
                  <c:v>4/2/11</c:v>
                </c:pt>
                <c:pt idx="93">
                  <c:v>4/3/11</c:v>
                </c:pt>
                <c:pt idx="94">
                  <c:v>4/4/11</c:v>
                </c:pt>
                <c:pt idx="95">
                  <c:v>4/5/11</c:v>
                </c:pt>
                <c:pt idx="96">
                  <c:v>4/6/11</c:v>
                </c:pt>
                <c:pt idx="97">
                  <c:v>4/7/11</c:v>
                </c:pt>
                <c:pt idx="98">
                  <c:v>4/8/11</c:v>
                </c:pt>
                <c:pt idx="99">
                  <c:v>4/9/11</c:v>
                </c:pt>
                <c:pt idx="100">
                  <c:v>4/10/11</c:v>
                </c:pt>
                <c:pt idx="101">
                  <c:v>4/11/11</c:v>
                </c:pt>
                <c:pt idx="102">
                  <c:v>4/12/11</c:v>
                </c:pt>
                <c:pt idx="103">
                  <c:v>4/13/11</c:v>
                </c:pt>
                <c:pt idx="104">
                  <c:v>4/14/11</c:v>
                </c:pt>
                <c:pt idx="105">
                  <c:v>4/15/11</c:v>
                </c:pt>
                <c:pt idx="106">
                  <c:v>4/16/11</c:v>
                </c:pt>
                <c:pt idx="107">
                  <c:v>4/17/11</c:v>
                </c:pt>
                <c:pt idx="108">
                  <c:v>4/18/11</c:v>
                </c:pt>
                <c:pt idx="109">
                  <c:v>4/19/11</c:v>
                </c:pt>
                <c:pt idx="110">
                  <c:v>4/20/11</c:v>
                </c:pt>
                <c:pt idx="111">
                  <c:v>4/21/11</c:v>
                </c:pt>
                <c:pt idx="112">
                  <c:v>4/22/11</c:v>
                </c:pt>
                <c:pt idx="113">
                  <c:v>4/23/11</c:v>
                </c:pt>
                <c:pt idx="114">
                  <c:v>4/24/11</c:v>
                </c:pt>
                <c:pt idx="115">
                  <c:v>4/25/11</c:v>
                </c:pt>
                <c:pt idx="116">
                  <c:v>4/26/11</c:v>
                </c:pt>
                <c:pt idx="117">
                  <c:v>4/27/11</c:v>
                </c:pt>
                <c:pt idx="118">
                  <c:v>4/28/11</c:v>
                </c:pt>
                <c:pt idx="119">
                  <c:v>4/29/11</c:v>
                </c:pt>
                <c:pt idx="120">
                  <c:v>4/30/11</c:v>
                </c:pt>
                <c:pt idx="121">
                  <c:v>5/1/11</c:v>
                </c:pt>
                <c:pt idx="122">
                  <c:v>5/2/11</c:v>
                </c:pt>
                <c:pt idx="123">
                  <c:v>5/3/11</c:v>
                </c:pt>
                <c:pt idx="124">
                  <c:v>5/4/11</c:v>
                </c:pt>
                <c:pt idx="125">
                  <c:v>5/5/11</c:v>
                </c:pt>
                <c:pt idx="126">
                  <c:v>5/6/11</c:v>
                </c:pt>
                <c:pt idx="127">
                  <c:v>5/7/11</c:v>
                </c:pt>
                <c:pt idx="128">
                  <c:v>5/8/11</c:v>
                </c:pt>
                <c:pt idx="129">
                  <c:v>5/9/11</c:v>
                </c:pt>
                <c:pt idx="130">
                  <c:v>5/10/11</c:v>
                </c:pt>
                <c:pt idx="131">
                  <c:v>5/11/11</c:v>
                </c:pt>
                <c:pt idx="132">
                  <c:v>5/12/11</c:v>
                </c:pt>
                <c:pt idx="133">
                  <c:v>5/13/11</c:v>
                </c:pt>
                <c:pt idx="134">
                  <c:v>5/14/11</c:v>
                </c:pt>
                <c:pt idx="135">
                  <c:v>5/15/11</c:v>
                </c:pt>
                <c:pt idx="136">
                  <c:v>5/16/11</c:v>
                </c:pt>
                <c:pt idx="137">
                  <c:v>5/17/11</c:v>
                </c:pt>
                <c:pt idx="138">
                  <c:v>5/18/11</c:v>
                </c:pt>
                <c:pt idx="139">
                  <c:v>5/19/11</c:v>
                </c:pt>
                <c:pt idx="140">
                  <c:v>5/20/11</c:v>
                </c:pt>
                <c:pt idx="141">
                  <c:v>5/21/11</c:v>
                </c:pt>
                <c:pt idx="142">
                  <c:v>5/22/11</c:v>
                </c:pt>
                <c:pt idx="143">
                  <c:v>5/23/11</c:v>
                </c:pt>
                <c:pt idx="144">
                  <c:v>5/24/11</c:v>
                </c:pt>
                <c:pt idx="145">
                  <c:v>5/25/11</c:v>
                </c:pt>
                <c:pt idx="146">
                  <c:v>5/26/11</c:v>
                </c:pt>
                <c:pt idx="147">
                  <c:v>5/27/11</c:v>
                </c:pt>
                <c:pt idx="148">
                  <c:v>5/28/11</c:v>
                </c:pt>
                <c:pt idx="149">
                  <c:v>5/29/11</c:v>
                </c:pt>
                <c:pt idx="150">
                  <c:v>5/30/11</c:v>
                </c:pt>
                <c:pt idx="151">
                  <c:v>5/31/11</c:v>
                </c:pt>
                <c:pt idx="152">
                  <c:v>6/1/11</c:v>
                </c:pt>
                <c:pt idx="153">
                  <c:v>6/2/11</c:v>
                </c:pt>
                <c:pt idx="154">
                  <c:v>6/3/11</c:v>
                </c:pt>
                <c:pt idx="155">
                  <c:v>6/4/11</c:v>
                </c:pt>
                <c:pt idx="156">
                  <c:v>6/5/11</c:v>
                </c:pt>
                <c:pt idx="157">
                  <c:v>6/6/11</c:v>
                </c:pt>
                <c:pt idx="158">
                  <c:v>6/7/11</c:v>
                </c:pt>
                <c:pt idx="159">
                  <c:v>6/8/11</c:v>
                </c:pt>
                <c:pt idx="160">
                  <c:v>6/9/11</c:v>
                </c:pt>
                <c:pt idx="161">
                  <c:v>6/10/11</c:v>
                </c:pt>
                <c:pt idx="162">
                  <c:v>6/11/11</c:v>
                </c:pt>
                <c:pt idx="163">
                  <c:v>6/12/11</c:v>
                </c:pt>
                <c:pt idx="164">
                  <c:v>6/13/11</c:v>
                </c:pt>
                <c:pt idx="165">
                  <c:v>6/14/11</c:v>
                </c:pt>
                <c:pt idx="166">
                  <c:v>6/15/11</c:v>
                </c:pt>
                <c:pt idx="167">
                  <c:v>6/16/11</c:v>
                </c:pt>
                <c:pt idx="168">
                  <c:v>6/17/11</c:v>
                </c:pt>
                <c:pt idx="169">
                  <c:v>6/18/11</c:v>
                </c:pt>
                <c:pt idx="170">
                  <c:v>6/19/11</c:v>
                </c:pt>
                <c:pt idx="171">
                  <c:v>6/20/11</c:v>
                </c:pt>
                <c:pt idx="172">
                  <c:v>6/21/11</c:v>
                </c:pt>
                <c:pt idx="173">
                  <c:v>6/22/11</c:v>
                </c:pt>
                <c:pt idx="174">
                  <c:v>6/23/11</c:v>
                </c:pt>
                <c:pt idx="175">
                  <c:v>6/24/11</c:v>
                </c:pt>
                <c:pt idx="176">
                  <c:v>6/25/11</c:v>
                </c:pt>
                <c:pt idx="177">
                  <c:v>6/26/11</c:v>
                </c:pt>
                <c:pt idx="178">
                  <c:v>6/27/11</c:v>
                </c:pt>
                <c:pt idx="179">
                  <c:v>6/28/11</c:v>
                </c:pt>
                <c:pt idx="180">
                  <c:v>6/29/11</c:v>
                </c:pt>
                <c:pt idx="181">
                  <c:v>6/30/11</c:v>
                </c:pt>
                <c:pt idx="182">
                  <c:v>7/1/11</c:v>
                </c:pt>
                <c:pt idx="183">
                  <c:v>7/2/11</c:v>
                </c:pt>
                <c:pt idx="184">
                  <c:v>7/3/11</c:v>
                </c:pt>
                <c:pt idx="185">
                  <c:v>7/4/11</c:v>
                </c:pt>
                <c:pt idx="186">
                  <c:v>7/5/11</c:v>
                </c:pt>
                <c:pt idx="187">
                  <c:v>7/6/11</c:v>
                </c:pt>
                <c:pt idx="188">
                  <c:v>7/7/11</c:v>
                </c:pt>
                <c:pt idx="189">
                  <c:v>7/8/11</c:v>
                </c:pt>
                <c:pt idx="190">
                  <c:v>7/9/11</c:v>
                </c:pt>
                <c:pt idx="191">
                  <c:v>7/10/11</c:v>
                </c:pt>
                <c:pt idx="192">
                  <c:v>7/11/11</c:v>
                </c:pt>
                <c:pt idx="193">
                  <c:v>7/12/11</c:v>
                </c:pt>
                <c:pt idx="194">
                  <c:v>7/13/11</c:v>
                </c:pt>
                <c:pt idx="195">
                  <c:v>7/14/11</c:v>
                </c:pt>
                <c:pt idx="196">
                  <c:v>7/15/11</c:v>
                </c:pt>
                <c:pt idx="197">
                  <c:v>7/16/11</c:v>
                </c:pt>
                <c:pt idx="198">
                  <c:v>7/17/11</c:v>
                </c:pt>
                <c:pt idx="199">
                  <c:v>7/18/11</c:v>
                </c:pt>
                <c:pt idx="200">
                  <c:v>7/19/11</c:v>
                </c:pt>
                <c:pt idx="201">
                  <c:v>7/20/11</c:v>
                </c:pt>
                <c:pt idx="202">
                  <c:v>7/21/11</c:v>
                </c:pt>
                <c:pt idx="203">
                  <c:v>7/22/11</c:v>
                </c:pt>
                <c:pt idx="204">
                  <c:v>7/23/11</c:v>
                </c:pt>
                <c:pt idx="205">
                  <c:v>7/24/11</c:v>
                </c:pt>
                <c:pt idx="206">
                  <c:v>7/25/11</c:v>
                </c:pt>
                <c:pt idx="207">
                  <c:v>7/26/11</c:v>
                </c:pt>
                <c:pt idx="208">
                  <c:v>7/27/11</c:v>
                </c:pt>
                <c:pt idx="209">
                  <c:v>7/28/11</c:v>
                </c:pt>
                <c:pt idx="210">
                  <c:v>7/29/11</c:v>
                </c:pt>
                <c:pt idx="211">
                  <c:v>7/30/11</c:v>
                </c:pt>
                <c:pt idx="212">
                  <c:v>7/31/11</c:v>
                </c:pt>
                <c:pt idx="213">
                  <c:v>8/1/11</c:v>
                </c:pt>
                <c:pt idx="214">
                  <c:v>8/2/11</c:v>
                </c:pt>
                <c:pt idx="215">
                  <c:v>8/3/11</c:v>
                </c:pt>
                <c:pt idx="216">
                  <c:v>8/4/11</c:v>
                </c:pt>
                <c:pt idx="217">
                  <c:v>8/5/11</c:v>
                </c:pt>
                <c:pt idx="218">
                  <c:v>8/6/11</c:v>
                </c:pt>
                <c:pt idx="219">
                  <c:v>8/7/11</c:v>
                </c:pt>
                <c:pt idx="220">
                  <c:v>8/8/11</c:v>
                </c:pt>
                <c:pt idx="221">
                  <c:v>8/9/11</c:v>
                </c:pt>
                <c:pt idx="222">
                  <c:v>8/10/11</c:v>
                </c:pt>
                <c:pt idx="223">
                  <c:v>8/11/11</c:v>
                </c:pt>
                <c:pt idx="224">
                  <c:v>8/12/11</c:v>
                </c:pt>
                <c:pt idx="225">
                  <c:v>8/13/11</c:v>
                </c:pt>
                <c:pt idx="226">
                  <c:v>8/14/11</c:v>
                </c:pt>
                <c:pt idx="227">
                  <c:v>8/15/11</c:v>
                </c:pt>
                <c:pt idx="228">
                  <c:v>8/16/11</c:v>
                </c:pt>
                <c:pt idx="229">
                  <c:v>8/17/11</c:v>
                </c:pt>
                <c:pt idx="230">
                  <c:v>8/18/11</c:v>
                </c:pt>
                <c:pt idx="231">
                  <c:v>8/19/11</c:v>
                </c:pt>
                <c:pt idx="232">
                  <c:v>8/20/11</c:v>
                </c:pt>
                <c:pt idx="233">
                  <c:v>8/21/11</c:v>
                </c:pt>
                <c:pt idx="234">
                  <c:v>8/22/11</c:v>
                </c:pt>
                <c:pt idx="235">
                  <c:v>8/23/11</c:v>
                </c:pt>
                <c:pt idx="236">
                  <c:v>8/24/11</c:v>
                </c:pt>
                <c:pt idx="237">
                  <c:v>8/25/11</c:v>
                </c:pt>
                <c:pt idx="238">
                  <c:v>8/26/11</c:v>
                </c:pt>
                <c:pt idx="239">
                  <c:v>8/27/11</c:v>
                </c:pt>
                <c:pt idx="240">
                  <c:v>8/28/11</c:v>
                </c:pt>
                <c:pt idx="241">
                  <c:v>8/29/11</c:v>
                </c:pt>
                <c:pt idx="242">
                  <c:v>8/30/11</c:v>
                </c:pt>
                <c:pt idx="243">
                  <c:v>8/31/11</c:v>
                </c:pt>
                <c:pt idx="244">
                  <c:v>9/1/11</c:v>
                </c:pt>
                <c:pt idx="245">
                  <c:v>9/2/11</c:v>
                </c:pt>
                <c:pt idx="246">
                  <c:v>9/3/11</c:v>
                </c:pt>
                <c:pt idx="247">
                  <c:v>9/4/11</c:v>
                </c:pt>
                <c:pt idx="248">
                  <c:v>9/5/11</c:v>
                </c:pt>
                <c:pt idx="249">
                  <c:v>9/6/11</c:v>
                </c:pt>
                <c:pt idx="250">
                  <c:v>9/7/11</c:v>
                </c:pt>
                <c:pt idx="251">
                  <c:v>9/8/11</c:v>
                </c:pt>
                <c:pt idx="252">
                  <c:v>9/9/11</c:v>
                </c:pt>
                <c:pt idx="253">
                  <c:v>9/10/11</c:v>
                </c:pt>
                <c:pt idx="254">
                  <c:v>9/11/11</c:v>
                </c:pt>
                <c:pt idx="255">
                  <c:v>9/12/11</c:v>
                </c:pt>
                <c:pt idx="256">
                  <c:v>9/13/11</c:v>
                </c:pt>
                <c:pt idx="257">
                  <c:v>9/14/11</c:v>
                </c:pt>
                <c:pt idx="258">
                  <c:v>9/15/11</c:v>
                </c:pt>
                <c:pt idx="259">
                  <c:v>9/16/11</c:v>
                </c:pt>
                <c:pt idx="260">
                  <c:v>9/17/11</c:v>
                </c:pt>
                <c:pt idx="261">
                  <c:v>9/18/11</c:v>
                </c:pt>
                <c:pt idx="262">
                  <c:v>9/19/11</c:v>
                </c:pt>
                <c:pt idx="263">
                  <c:v>9/20/11</c:v>
                </c:pt>
                <c:pt idx="264">
                  <c:v>9/21/11</c:v>
                </c:pt>
                <c:pt idx="265">
                  <c:v>9/22/11</c:v>
                </c:pt>
                <c:pt idx="266">
                  <c:v>9/23/11</c:v>
                </c:pt>
                <c:pt idx="267">
                  <c:v>9/24/11</c:v>
                </c:pt>
                <c:pt idx="268">
                  <c:v>9/25/11</c:v>
                </c:pt>
                <c:pt idx="269">
                  <c:v>9/26/11</c:v>
                </c:pt>
                <c:pt idx="270">
                  <c:v>9/27/11</c:v>
                </c:pt>
                <c:pt idx="271">
                  <c:v>9/28/11</c:v>
                </c:pt>
                <c:pt idx="272">
                  <c:v>9/29/11</c:v>
                </c:pt>
                <c:pt idx="273">
                  <c:v>9/30/11</c:v>
                </c:pt>
                <c:pt idx="274">
                  <c:v>10/1/11</c:v>
                </c:pt>
                <c:pt idx="275">
                  <c:v>10/2/11</c:v>
                </c:pt>
                <c:pt idx="276">
                  <c:v>10/3/11</c:v>
                </c:pt>
                <c:pt idx="277">
                  <c:v>10/4/11</c:v>
                </c:pt>
                <c:pt idx="278">
                  <c:v>10/5/11</c:v>
                </c:pt>
                <c:pt idx="279">
                  <c:v>10/6/11</c:v>
                </c:pt>
                <c:pt idx="280">
                  <c:v>10/7/11</c:v>
                </c:pt>
                <c:pt idx="281">
                  <c:v>10/8/11</c:v>
                </c:pt>
                <c:pt idx="282">
                  <c:v>10/9/11</c:v>
                </c:pt>
                <c:pt idx="283">
                  <c:v>10/10/11</c:v>
                </c:pt>
                <c:pt idx="284">
                  <c:v>10/11/11</c:v>
                </c:pt>
                <c:pt idx="285">
                  <c:v>10/12/11</c:v>
                </c:pt>
                <c:pt idx="286">
                  <c:v>10/13/11</c:v>
                </c:pt>
                <c:pt idx="287">
                  <c:v>10/14/11</c:v>
                </c:pt>
                <c:pt idx="288">
                  <c:v>10/15/11</c:v>
                </c:pt>
                <c:pt idx="289">
                  <c:v>10/16/11</c:v>
                </c:pt>
                <c:pt idx="290">
                  <c:v>10/17/11</c:v>
                </c:pt>
                <c:pt idx="291">
                  <c:v>10/18/11</c:v>
                </c:pt>
                <c:pt idx="292">
                  <c:v>10/19/11</c:v>
                </c:pt>
                <c:pt idx="293">
                  <c:v>10/20/11</c:v>
                </c:pt>
                <c:pt idx="294">
                  <c:v>10/21/11</c:v>
                </c:pt>
                <c:pt idx="295">
                  <c:v>10/22/11</c:v>
                </c:pt>
                <c:pt idx="296">
                  <c:v>10/23/11</c:v>
                </c:pt>
                <c:pt idx="297">
                  <c:v>10/24/11</c:v>
                </c:pt>
                <c:pt idx="298">
                  <c:v>10/25/11</c:v>
                </c:pt>
                <c:pt idx="299">
                  <c:v>10/26/11</c:v>
                </c:pt>
                <c:pt idx="300">
                  <c:v>10/27/11</c:v>
                </c:pt>
                <c:pt idx="301">
                  <c:v>10/28/11</c:v>
                </c:pt>
                <c:pt idx="302">
                  <c:v>10/29/11</c:v>
                </c:pt>
                <c:pt idx="303">
                  <c:v>10/30/11</c:v>
                </c:pt>
                <c:pt idx="304">
                  <c:v>10/31/11</c:v>
                </c:pt>
                <c:pt idx="305">
                  <c:v>11/1/11</c:v>
                </c:pt>
                <c:pt idx="306">
                  <c:v>11/2/11</c:v>
                </c:pt>
                <c:pt idx="307">
                  <c:v>11/3/11</c:v>
                </c:pt>
                <c:pt idx="308">
                  <c:v>11/4/11</c:v>
                </c:pt>
                <c:pt idx="309">
                  <c:v>11/5/11</c:v>
                </c:pt>
                <c:pt idx="310">
                  <c:v>11/6/11</c:v>
                </c:pt>
                <c:pt idx="311">
                  <c:v>11/7/11</c:v>
                </c:pt>
                <c:pt idx="312">
                  <c:v>11/8/11</c:v>
                </c:pt>
                <c:pt idx="313">
                  <c:v>11/9/11</c:v>
                </c:pt>
                <c:pt idx="314">
                  <c:v>11/10/11</c:v>
                </c:pt>
                <c:pt idx="315">
                  <c:v>11/11/11</c:v>
                </c:pt>
                <c:pt idx="316">
                  <c:v>11/12/11</c:v>
                </c:pt>
                <c:pt idx="317">
                  <c:v>11/13/11</c:v>
                </c:pt>
                <c:pt idx="318">
                  <c:v>11/14/11</c:v>
                </c:pt>
                <c:pt idx="319">
                  <c:v>11/15/11</c:v>
                </c:pt>
                <c:pt idx="320">
                  <c:v>11/16/11</c:v>
                </c:pt>
                <c:pt idx="321">
                  <c:v>11/17/11</c:v>
                </c:pt>
                <c:pt idx="322">
                  <c:v>11/18/11</c:v>
                </c:pt>
                <c:pt idx="323">
                  <c:v>11/19/11</c:v>
                </c:pt>
                <c:pt idx="324">
                  <c:v>11/20/11</c:v>
                </c:pt>
                <c:pt idx="325">
                  <c:v>11/21/11</c:v>
                </c:pt>
                <c:pt idx="326">
                  <c:v>11/22/11</c:v>
                </c:pt>
                <c:pt idx="327">
                  <c:v>11/23/11</c:v>
                </c:pt>
                <c:pt idx="328">
                  <c:v>11/24/11</c:v>
                </c:pt>
                <c:pt idx="329">
                  <c:v>11/25/11</c:v>
                </c:pt>
                <c:pt idx="330">
                  <c:v>11/26/11</c:v>
                </c:pt>
                <c:pt idx="331">
                  <c:v>11/27/11</c:v>
                </c:pt>
                <c:pt idx="332">
                  <c:v>11/28/11</c:v>
                </c:pt>
                <c:pt idx="333">
                  <c:v>11/29/11</c:v>
                </c:pt>
                <c:pt idx="334">
                  <c:v>11/30/11</c:v>
                </c:pt>
                <c:pt idx="335">
                  <c:v>12/1/11</c:v>
                </c:pt>
                <c:pt idx="336">
                  <c:v>12/2/11</c:v>
                </c:pt>
                <c:pt idx="337">
                  <c:v>12/3/11</c:v>
                </c:pt>
                <c:pt idx="338">
                  <c:v>12/4/11</c:v>
                </c:pt>
                <c:pt idx="339">
                  <c:v>12/5/11</c:v>
                </c:pt>
                <c:pt idx="340">
                  <c:v>12/6/11</c:v>
                </c:pt>
                <c:pt idx="341">
                  <c:v>12/7/11</c:v>
                </c:pt>
                <c:pt idx="342">
                  <c:v>12/8/11</c:v>
                </c:pt>
                <c:pt idx="343">
                  <c:v>12/9/11</c:v>
                </c:pt>
                <c:pt idx="344">
                  <c:v>12/10/11</c:v>
                </c:pt>
                <c:pt idx="345">
                  <c:v>12/11/11</c:v>
                </c:pt>
                <c:pt idx="346">
                  <c:v>12/12/11</c:v>
                </c:pt>
                <c:pt idx="347">
                  <c:v>12/13/11</c:v>
                </c:pt>
                <c:pt idx="348">
                  <c:v>12/14/11</c:v>
                </c:pt>
                <c:pt idx="349">
                  <c:v>12/15/11</c:v>
                </c:pt>
                <c:pt idx="350">
                  <c:v>12/16/11</c:v>
                </c:pt>
                <c:pt idx="351">
                  <c:v>12/17/11</c:v>
                </c:pt>
                <c:pt idx="352">
                  <c:v>12/18/11</c:v>
                </c:pt>
                <c:pt idx="353">
                  <c:v>12/19/11</c:v>
                </c:pt>
                <c:pt idx="354">
                  <c:v>12/20/11</c:v>
                </c:pt>
                <c:pt idx="355">
                  <c:v>12/21/11</c:v>
                </c:pt>
                <c:pt idx="356">
                  <c:v>12/22/11</c:v>
                </c:pt>
                <c:pt idx="357">
                  <c:v>12/23/11</c:v>
                </c:pt>
                <c:pt idx="358">
                  <c:v>12/24/11</c:v>
                </c:pt>
                <c:pt idx="359">
                  <c:v>12/25/11</c:v>
                </c:pt>
                <c:pt idx="360">
                  <c:v>12/26/11</c:v>
                </c:pt>
                <c:pt idx="361">
                  <c:v>12/27/11</c:v>
                </c:pt>
                <c:pt idx="362">
                  <c:v>12/28/11</c:v>
                </c:pt>
                <c:pt idx="363">
                  <c:v>12/29/11</c:v>
                </c:pt>
                <c:pt idx="364">
                  <c:v>12/30/11</c:v>
                </c:pt>
                <c:pt idx="365">
                  <c:v>12/31/11</c:v>
                </c:pt>
                <c:pt idx="366">
                  <c:v>1/1/12</c:v>
                </c:pt>
                <c:pt idx="367">
                  <c:v>1/2/12</c:v>
                </c:pt>
                <c:pt idx="368">
                  <c:v>1/3/12</c:v>
                </c:pt>
                <c:pt idx="369">
                  <c:v>1/4/12</c:v>
                </c:pt>
                <c:pt idx="370">
                  <c:v>1/5/12</c:v>
                </c:pt>
                <c:pt idx="371">
                  <c:v>1/6/12</c:v>
                </c:pt>
                <c:pt idx="372">
                  <c:v>1/7/12</c:v>
                </c:pt>
                <c:pt idx="373">
                  <c:v>1/8/12</c:v>
                </c:pt>
                <c:pt idx="374">
                  <c:v>1/9/12</c:v>
                </c:pt>
                <c:pt idx="375">
                  <c:v>1/10/12</c:v>
                </c:pt>
                <c:pt idx="376">
                  <c:v>1/11/12</c:v>
                </c:pt>
                <c:pt idx="377">
                  <c:v>1/12/12</c:v>
                </c:pt>
                <c:pt idx="378">
                  <c:v>1/13/12</c:v>
                </c:pt>
                <c:pt idx="379">
                  <c:v>1/14/12</c:v>
                </c:pt>
                <c:pt idx="380">
                  <c:v>1/15/12</c:v>
                </c:pt>
                <c:pt idx="381">
                  <c:v>1/16/12</c:v>
                </c:pt>
                <c:pt idx="382">
                  <c:v>1/17/12</c:v>
                </c:pt>
                <c:pt idx="383">
                  <c:v>1/18/12</c:v>
                </c:pt>
                <c:pt idx="384">
                  <c:v>1/19/12</c:v>
                </c:pt>
                <c:pt idx="385">
                  <c:v>1/20/12</c:v>
                </c:pt>
                <c:pt idx="386">
                  <c:v>1/21/12</c:v>
                </c:pt>
                <c:pt idx="387">
                  <c:v>1/22/12</c:v>
                </c:pt>
                <c:pt idx="388">
                  <c:v>1/23/12</c:v>
                </c:pt>
                <c:pt idx="389">
                  <c:v>1/24/12</c:v>
                </c:pt>
                <c:pt idx="390">
                  <c:v>1/25/12</c:v>
                </c:pt>
                <c:pt idx="391">
                  <c:v>1/26/12</c:v>
                </c:pt>
                <c:pt idx="392">
                  <c:v>1/27/12</c:v>
                </c:pt>
                <c:pt idx="393">
                  <c:v>1/28/12</c:v>
                </c:pt>
                <c:pt idx="394">
                  <c:v>1/29/12</c:v>
                </c:pt>
                <c:pt idx="395">
                  <c:v>1/30/12</c:v>
                </c:pt>
                <c:pt idx="396">
                  <c:v>1/31/12</c:v>
                </c:pt>
                <c:pt idx="397">
                  <c:v>2/1/12</c:v>
                </c:pt>
                <c:pt idx="398">
                  <c:v>2/2/12</c:v>
                </c:pt>
                <c:pt idx="399">
                  <c:v>2/3/12</c:v>
                </c:pt>
                <c:pt idx="400">
                  <c:v>2/4/12</c:v>
                </c:pt>
                <c:pt idx="401">
                  <c:v>2/5/12</c:v>
                </c:pt>
                <c:pt idx="402">
                  <c:v>2/6/12</c:v>
                </c:pt>
                <c:pt idx="403">
                  <c:v>2/7/12</c:v>
                </c:pt>
                <c:pt idx="404">
                  <c:v>2/8/12</c:v>
                </c:pt>
                <c:pt idx="405">
                  <c:v>2/9/12</c:v>
                </c:pt>
                <c:pt idx="406">
                  <c:v>2/10/12</c:v>
                </c:pt>
                <c:pt idx="407">
                  <c:v>2/11/12</c:v>
                </c:pt>
                <c:pt idx="408">
                  <c:v>2/12/12</c:v>
                </c:pt>
                <c:pt idx="409">
                  <c:v>2/13/12</c:v>
                </c:pt>
                <c:pt idx="410">
                  <c:v>2/14/12</c:v>
                </c:pt>
                <c:pt idx="411">
                  <c:v>2/15/12</c:v>
                </c:pt>
                <c:pt idx="412">
                  <c:v>2/16/12</c:v>
                </c:pt>
                <c:pt idx="413">
                  <c:v>2/17/12</c:v>
                </c:pt>
                <c:pt idx="414">
                  <c:v>2/18/12</c:v>
                </c:pt>
                <c:pt idx="415">
                  <c:v>2/19/12</c:v>
                </c:pt>
                <c:pt idx="416">
                  <c:v>2/20/12</c:v>
                </c:pt>
                <c:pt idx="417">
                  <c:v>2/21/12</c:v>
                </c:pt>
                <c:pt idx="418">
                  <c:v>2/22/12</c:v>
                </c:pt>
                <c:pt idx="419">
                  <c:v>2/23/12</c:v>
                </c:pt>
                <c:pt idx="420">
                  <c:v>2/24/12</c:v>
                </c:pt>
                <c:pt idx="421">
                  <c:v>2/25/12</c:v>
                </c:pt>
                <c:pt idx="422">
                  <c:v>2/26/12</c:v>
                </c:pt>
                <c:pt idx="423">
                  <c:v>2/27/12</c:v>
                </c:pt>
                <c:pt idx="424">
                  <c:v>2/28/12</c:v>
                </c:pt>
                <c:pt idx="425">
                  <c:v>2/29/12</c:v>
                </c:pt>
                <c:pt idx="426">
                  <c:v>3/1/12</c:v>
                </c:pt>
                <c:pt idx="427">
                  <c:v>3/2/12</c:v>
                </c:pt>
                <c:pt idx="428">
                  <c:v>3/3/12</c:v>
                </c:pt>
                <c:pt idx="429">
                  <c:v>3/4/12</c:v>
                </c:pt>
                <c:pt idx="430">
                  <c:v>3/5/12</c:v>
                </c:pt>
                <c:pt idx="431">
                  <c:v>3/6/12</c:v>
                </c:pt>
                <c:pt idx="432">
                  <c:v>3/7/12</c:v>
                </c:pt>
                <c:pt idx="433">
                  <c:v>3/8/12</c:v>
                </c:pt>
                <c:pt idx="434">
                  <c:v>3/9/12</c:v>
                </c:pt>
                <c:pt idx="435">
                  <c:v>3/10/12</c:v>
                </c:pt>
                <c:pt idx="436">
                  <c:v>3/11/12</c:v>
                </c:pt>
                <c:pt idx="437">
                  <c:v>3/12/12</c:v>
                </c:pt>
                <c:pt idx="438">
                  <c:v>3/13/12</c:v>
                </c:pt>
                <c:pt idx="439">
                  <c:v>3/14/12</c:v>
                </c:pt>
                <c:pt idx="440">
                  <c:v>3/15/12</c:v>
                </c:pt>
                <c:pt idx="441">
                  <c:v>3/16/12</c:v>
                </c:pt>
                <c:pt idx="442">
                  <c:v>3/17/12</c:v>
                </c:pt>
                <c:pt idx="443">
                  <c:v>3/18/12</c:v>
                </c:pt>
                <c:pt idx="444">
                  <c:v>3/19/12</c:v>
                </c:pt>
                <c:pt idx="445">
                  <c:v>3/20/12</c:v>
                </c:pt>
                <c:pt idx="446">
                  <c:v>3/21/12</c:v>
                </c:pt>
                <c:pt idx="447">
                  <c:v>3/22/12</c:v>
                </c:pt>
                <c:pt idx="448">
                  <c:v>3/23/12</c:v>
                </c:pt>
                <c:pt idx="449">
                  <c:v>3/24/12</c:v>
                </c:pt>
                <c:pt idx="450">
                  <c:v>3/25/12</c:v>
                </c:pt>
                <c:pt idx="451">
                  <c:v>3/26/12</c:v>
                </c:pt>
                <c:pt idx="452">
                  <c:v>3/27/12</c:v>
                </c:pt>
                <c:pt idx="453">
                  <c:v>3/28/12</c:v>
                </c:pt>
                <c:pt idx="454">
                  <c:v>3/29/12</c:v>
                </c:pt>
                <c:pt idx="455">
                  <c:v>3/30/12</c:v>
                </c:pt>
                <c:pt idx="456">
                  <c:v>3/31/12</c:v>
                </c:pt>
                <c:pt idx="457">
                  <c:v>4/1/12</c:v>
                </c:pt>
                <c:pt idx="458">
                  <c:v>4/2/12</c:v>
                </c:pt>
                <c:pt idx="459">
                  <c:v>4/3/12</c:v>
                </c:pt>
                <c:pt idx="460">
                  <c:v>4/4/12</c:v>
                </c:pt>
                <c:pt idx="461">
                  <c:v>4/5/12</c:v>
                </c:pt>
                <c:pt idx="462">
                  <c:v>4/6/12</c:v>
                </c:pt>
                <c:pt idx="463">
                  <c:v>4/7/12</c:v>
                </c:pt>
                <c:pt idx="464">
                  <c:v>4/8/12</c:v>
                </c:pt>
                <c:pt idx="465">
                  <c:v>4/9/12</c:v>
                </c:pt>
                <c:pt idx="466">
                  <c:v>4/10/12</c:v>
                </c:pt>
                <c:pt idx="467">
                  <c:v>4/11/12</c:v>
                </c:pt>
                <c:pt idx="468">
                  <c:v>4/12/12</c:v>
                </c:pt>
                <c:pt idx="469">
                  <c:v>4/13/12</c:v>
                </c:pt>
                <c:pt idx="470">
                  <c:v>4/14/12</c:v>
                </c:pt>
                <c:pt idx="471">
                  <c:v>4/15/12</c:v>
                </c:pt>
                <c:pt idx="472">
                  <c:v>4/16/12</c:v>
                </c:pt>
                <c:pt idx="473">
                  <c:v>4/17/12</c:v>
                </c:pt>
                <c:pt idx="474">
                  <c:v>4/18/12</c:v>
                </c:pt>
                <c:pt idx="475">
                  <c:v>4/19/12</c:v>
                </c:pt>
                <c:pt idx="476">
                  <c:v>4/20/12</c:v>
                </c:pt>
                <c:pt idx="477">
                  <c:v>4/21/12</c:v>
                </c:pt>
                <c:pt idx="478">
                  <c:v>4/22/12</c:v>
                </c:pt>
                <c:pt idx="479">
                  <c:v>4/23/12</c:v>
                </c:pt>
                <c:pt idx="480">
                  <c:v>4/24/12</c:v>
                </c:pt>
                <c:pt idx="481">
                  <c:v>4/25/12</c:v>
                </c:pt>
                <c:pt idx="482">
                  <c:v>4/26/12</c:v>
                </c:pt>
                <c:pt idx="483">
                  <c:v>4/27/12</c:v>
                </c:pt>
                <c:pt idx="484">
                  <c:v>4/28/12</c:v>
                </c:pt>
                <c:pt idx="485">
                  <c:v>4/29/12</c:v>
                </c:pt>
                <c:pt idx="486">
                  <c:v>4/30/12</c:v>
                </c:pt>
                <c:pt idx="487">
                  <c:v>5/1/12</c:v>
                </c:pt>
                <c:pt idx="488">
                  <c:v>5/2/12</c:v>
                </c:pt>
                <c:pt idx="489">
                  <c:v>5/3/12</c:v>
                </c:pt>
                <c:pt idx="490">
                  <c:v>5/4/12</c:v>
                </c:pt>
                <c:pt idx="491">
                  <c:v>5/5/12</c:v>
                </c:pt>
                <c:pt idx="492">
                  <c:v>5/6/12</c:v>
                </c:pt>
                <c:pt idx="493">
                  <c:v>5/7/12</c:v>
                </c:pt>
                <c:pt idx="494">
                  <c:v>5/8/12</c:v>
                </c:pt>
                <c:pt idx="495">
                  <c:v>5/9/12</c:v>
                </c:pt>
                <c:pt idx="496">
                  <c:v>5/10/12</c:v>
                </c:pt>
                <c:pt idx="497">
                  <c:v>5/11/12</c:v>
                </c:pt>
                <c:pt idx="498">
                  <c:v>5/12/12</c:v>
                </c:pt>
                <c:pt idx="499">
                  <c:v>5/13/12</c:v>
                </c:pt>
                <c:pt idx="500">
                  <c:v>5/14/12</c:v>
                </c:pt>
                <c:pt idx="501">
                  <c:v>5/15/12</c:v>
                </c:pt>
                <c:pt idx="502">
                  <c:v>5/16/12</c:v>
                </c:pt>
                <c:pt idx="503">
                  <c:v>5/17/12</c:v>
                </c:pt>
                <c:pt idx="504">
                  <c:v>5/18/12</c:v>
                </c:pt>
                <c:pt idx="505">
                  <c:v>5/19/12</c:v>
                </c:pt>
                <c:pt idx="506">
                  <c:v>5/20/12</c:v>
                </c:pt>
                <c:pt idx="507">
                  <c:v>5/21/12</c:v>
                </c:pt>
                <c:pt idx="508">
                  <c:v>5/22/12</c:v>
                </c:pt>
                <c:pt idx="509">
                  <c:v>5/23/12</c:v>
                </c:pt>
                <c:pt idx="510">
                  <c:v>5/24/12</c:v>
                </c:pt>
                <c:pt idx="511">
                  <c:v>5/25/12</c:v>
                </c:pt>
                <c:pt idx="512">
                  <c:v>5/26/12</c:v>
                </c:pt>
                <c:pt idx="513">
                  <c:v>5/27/12</c:v>
                </c:pt>
                <c:pt idx="514">
                  <c:v>5/28/12</c:v>
                </c:pt>
                <c:pt idx="515">
                  <c:v>5/29/12</c:v>
                </c:pt>
                <c:pt idx="516">
                  <c:v>5/30/12</c:v>
                </c:pt>
                <c:pt idx="517">
                  <c:v>5/31/12</c:v>
                </c:pt>
                <c:pt idx="518">
                  <c:v>6/1/12</c:v>
                </c:pt>
                <c:pt idx="519">
                  <c:v>6/2/12</c:v>
                </c:pt>
                <c:pt idx="520">
                  <c:v>6/3/12</c:v>
                </c:pt>
                <c:pt idx="521">
                  <c:v>6/4/12</c:v>
                </c:pt>
                <c:pt idx="522">
                  <c:v>6/5/12</c:v>
                </c:pt>
                <c:pt idx="523">
                  <c:v>6/6/12</c:v>
                </c:pt>
                <c:pt idx="524">
                  <c:v>6/7/12</c:v>
                </c:pt>
                <c:pt idx="525">
                  <c:v>6/8/12</c:v>
                </c:pt>
                <c:pt idx="526">
                  <c:v>6/9/12</c:v>
                </c:pt>
                <c:pt idx="527">
                  <c:v>6/10/12</c:v>
                </c:pt>
                <c:pt idx="528">
                  <c:v>6/11/12</c:v>
                </c:pt>
                <c:pt idx="529">
                  <c:v>6/12/12</c:v>
                </c:pt>
                <c:pt idx="530">
                  <c:v>6/13/12</c:v>
                </c:pt>
                <c:pt idx="531">
                  <c:v>6/14/12</c:v>
                </c:pt>
                <c:pt idx="532">
                  <c:v>6/15/12</c:v>
                </c:pt>
                <c:pt idx="533">
                  <c:v>6/16/12</c:v>
                </c:pt>
                <c:pt idx="534">
                  <c:v>6/17/12</c:v>
                </c:pt>
                <c:pt idx="535">
                  <c:v>6/18/12</c:v>
                </c:pt>
                <c:pt idx="536">
                  <c:v>6/19/12</c:v>
                </c:pt>
                <c:pt idx="537">
                  <c:v>6/20/12</c:v>
                </c:pt>
                <c:pt idx="538">
                  <c:v>6/21/12</c:v>
                </c:pt>
                <c:pt idx="539">
                  <c:v>6/22/12</c:v>
                </c:pt>
                <c:pt idx="540">
                  <c:v>6/23/12</c:v>
                </c:pt>
                <c:pt idx="541">
                  <c:v>6/24/12</c:v>
                </c:pt>
                <c:pt idx="542">
                  <c:v>6/25/12</c:v>
                </c:pt>
                <c:pt idx="543">
                  <c:v>6/26/12</c:v>
                </c:pt>
                <c:pt idx="544">
                  <c:v>6/27/12</c:v>
                </c:pt>
                <c:pt idx="545">
                  <c:v>6/28/12</c:v>
                </c:pt>
                <c:pt idx="546">
                  <c:v>6/29/12</c:v>
                </c:pt>
                <c:pt idx="547">
                  <c:v>6/30/12</c:v>
                </c:pt>
                <c:pt idx="548">
                  <c:v>7/1/12</c:v>
                </c:pt>
                <c:pt idx="549">
                  <c:v>7/2/12</c:v>
                </c:pt>
                <c:pt idx="550">
                  <c:v>7/3/12</c:v>
                </c:pt>
                <c:pt idx="551">
                  <c:v>7/4/12</c:v>
                </c:pt>
                <c:pt idx="552">
                  <c:v>7/5/12</c:v>
                </c:pt>
                <c:pt idx="553">
                  <c:v>7/6/12</c:v>
                </c:pt>
                <c:pt idx="554">
                  <c:v>7/7/12</c:v>
                </c:pt>
                <c:pt idx="555">
                  <c:v>7/8/12</c:v>
                </c:pt>
                <c:pt idx="556">
                  <c:v>7/9/12</c:v>
                </c:pt>
                <c:pt idx="557">
                  <c:v>7/10/12</c:v>
                </c:pt>
                <c:pt idx="558">
                  <c:v>7/11/12</c:v>
                </c:pt>
                <c:pt idx="559">
                  <c:v>7/12/12</c:v>
                </c:pt>
                <c:pt idx="560">
                  <c:v>7/13/12</c:v>
                </c:pt>
                <c:pt idx="561">
                  <c:v>7/14/12</c:v>
                </c:pt>
                <c:pt idx="562">
                  <c:v>7/15/12</c:v>
                </c:pt>
                <c:pt idx="563">
                  <c:v>7/16/12</c:v>
                </c:pt>
                <c:pt idx="564">
                  <c:v>7/17/12</c:v>
                </c:pt>
                <c:pt idx="565">
                  <c:v>7/18/12</c:v>
                </c:pt>
                <c:pt idx="566">
                  <c:v>7/19/12</c:v>
                </c:pt>
                <c:pt idx="567">
                  <c:v>7/20/12</c:v>
                </c:pt>
                <c:pt idx="568">
                  <c:v>7/21/12</c:v>
                </c:pt>
                <c:pt idx="569">
                  <c:v>7/22/12</c:v>
                </c:pt>
                <c:pt idx="570">
                  <c:v>7/23/12</c:v>
                </c:pt>
                <c:pt idx="571">
                  <c:v>7/24/12</c:v>
                </c:pt>
                <c:pt idx="572">
                  <c:v>7/25/12</c:v>
                </c:pt>
                <c:pt idx="573">
                  <c:v>7/26/12</c:v>
                </c:pt>
                <c:pt idx="574">
                  <c:v>7/27/12</c:v>
                </c:pt>
                <c:pt idx="575">
                  <c:v>7/28/12</c:v>
                </c:pt>
                <c:pt idx="576">
                  <c:v>7/29/12</c:v>
                </c:pt>
                <c:pt idx="577">
                  <c:v>7/30/12</c:v>
                </c:pt>
                <c:pt idx="578">
                  <c:v>7/31/12</c:v>
                </c:pt>
                <c:pt idx="579">
                  <c:v>8/1/12</c:v>
                </c:pt>
                <c:pt idx="580">
                  <c:v>8/2/12</c:v>
                </c:pt>
                <c:pt idx="581">
                  <c:v>8/3/12</c:v>
                </c:pt>
                <c:pt idx="582">
                  <c:v>8/4/12</c:v>
                </c:pt>
                <c:pt idx="583">
                  <c:v>8/5/12</c:v>
                </c:pt>
                <c:pt idx="584">
                  <c:v>8/6/12</c:v>
                </c:pt>
                <c:pt idx="585">
                  <c:v>8/7/12</c:v>
                </c:pt>
                <c:pt idx="586">
                  <c:v>8/8/12</c:v>
                </c:pt>
                <c:pt idx="587">
                  <c:v>8/9/12</c:v>
                </c:pt>
                <c:pt idx="588">
                  <c:v>8/10/12</c:v>
                </c:pt>
                <c:pt idx="589">
                  <c:v>8/11/12</c:v>
                </c:pt>
                <c:pt idx="590">
                  <c:v>8/12/12</c:v>
                </c:pt>
                <c:pt idx="591">
                  <c:v>8/13/12</c:v>
                </c:pt>
                <c:pt idx="592">
                  <c:v>8/14/12</c:v>
                </c:pt>
                <c:pt idx="593">
                  <c:v>8/15/12</c:v>
                </c:pt>
                <c:pt idx="594">
                  <c:v>8/16/12</c:v>
                </c:pt>
                <c:pt idx="595">
                  <c:v>8/17/12</c:v>
                </c:pt>
                <c:pt idx="596">
                  <c:v>8/18/12</c:v>
                </c:pt>
                <c:pt idx="597">
                  <c:v>8/19/12</c:v>
                </c:pt>
                <c:pt idx="598">
                  <c:v>8/20/12</c:v>
                </c:pt>
                <c:pt idx="599">
                  <c:v>8/21/12</c:v>
                </c:pt>
                <c:pt idx="600">
                  <c:v>8/22/12</c:v>
                </c:pt>
                <c:pt idx="601">
                  <c:v>8/23/12</c:v>
                </c:pt>
                <c:pt idx="602">
                  <c:v>8/24/12</c:v>
                </c:pt>
                <c:pt idx="603">
                  <c:v>8/25/12</c:v>
                </c:pt>
                <c:pt idx="604">
                  <c:v>8/26/12</c:v>
                </c:pt>
                <c:pt idx="605">
                  <c:v>8/27/12</c:v>
                </c:pt>
                <c:pt idx="606">
                  <c:v>8/28/12</c:v>
                </c:pt>
                <c:pt idx="607">
                  <c:v>8/29/12</c:v>
                </c:pt>
                <c:pt idx="608">
                  <c:v>8/30/12</c:v>
                </c:pt>
                <c:pt idx="609">
                  <c:v>8/31/12</c:v>
                </c:pt>
                <c:pt idx="610">
                  <c:v>9/1/12</c:v>
                </c:pt>
                <c:pt idx="611">
                  <c:v>9/2/12</c:v>
                </c:pt>
                <c:pt idx="612">
                  <c:v>9/3/12</c:v>
                </c:pt>
                <c:pt idx="613">
                  <c:v>9/4/12</c:v>
                </c:pt>
                <c:pt idx="614">
                  <c:v>9/5/12</c:v>
                </c:pt>
                <c:pt idx="615">
                  <c:v>9/6/12</c:v>
                </c:pt>
                <c:pt idx="616">
                  <c:v>9/7/12</c:v>
                </c:pt>
                <c:pt idx="617">
                  <c:v>9/8/12</c:v>
                </c:pt>
                <c:pt idx="618">
                  <c:v>9/9/12</c:v>
                </c:pt>
                <c:pt idx="619">
                  <c:v>9/10/12</c:v>
                </c:pt>
                <c:pt idx="620">
                  <c:v>9/11/12</c:v>
                </c:pt>
                <c:pt idx="621">
                  <c:v>9/12/12</c:v>
                </c:pt>
                <c:pt idx="622">
                  <c:v>9/13/12</c:v>
                </c:pt>
                <c:pt idx="623">
                  <c:v>9/14/12</c:v>
                </c:pt>
                <c:pt idx="624">
                  <c:v>9/15/12</c:v>
                </c:pt>
                <c:pt idx="625">
                  <c:v>9/16/12</c:v>
                </c:pt>
                <c:pt idx="626">
                  <c:v>9/17/12</c:v>
                </c:pt>
                <c:pt idx="627">
                  <c:v>9/18/12</c:v>
                </c:pt>
                <c:pt idx="628">
                  <c:v>9/19/12</c:v>
                </c:pt>
                <c:pt idx="629">
                  <c:v>9/20/12</c:v>
                </c:pt>
                <c:pt idx="630">
                  <c:v>9/21/12</c:v>
                </c:pt>
                <c:pt idx="631">
                  <c:v>9/22/12</c:v>
                </c:pt>
                <c:pt idx="632">
                  <c:v>9/23/12</c:v>
                </c:pt>
                <c:pt idx="633">
                  <c:v>9/24/12</c:v>
                </c:pt>
                <c:pt idx="634">
                  <c:v>9/25/12</c:v>
                </c:pt>
                <c:pt idx="635">
                  <c:v>9/26/12</c:v>
                </c:pt>
                <c:pt idx="636">
                  <c:v>9/27/12</c:v>
                </c:pt>
                <c:pt idx="637">
                  <c:v>9/28/12</c:v>
                </c:pt>
                <c:pt idx="638">
                  <c:v>9/29/12</c:v>
                </c:pt>
                <c:pt idx="639">
                  <c:v>9/30/12</c:v>
                </c:pt>
                <c:pt idx="640">
                  <c:v>10/1/12</c:v>
                </c:pt>
                <c:pt idx="641">
                  <c:v>10/2/12</c:v>
                </c:pt>
                <c:pt idx="642">
                  <c:v>10/3/12</c:v>
                </c:pt>
                <c:pt idx="643">
                  <c:v>10/4/12</c:v>
                </c:pt>
                <c:pt idx="644">
                  <c:v>10/5/12</c:v>
                </c:pt>
                <c:pt idx="645">
                  <c:v>10/6/12</c:v>
                </c:pt>
                <c:pt idx="646">
                  <c:v>10/7/12</c:v>
                </c:pt>
                <c:pt idx="647">
                  <c:v>10/8/12</c:v>
                </c:pt>
                <c:pt idx="648">
                  <c:v>10/9/12</c:v>
                </c:pt>
                <c:pt idx="649">
                  <c:v>10/10/12</c:v>
                </c:pt>
                <c:pt idx="650">
                  <c:v>10/11/12</c:v>
                </c:pt>
                <c:pt idx="651">
                  <c:v>10/12/12</c:v>
                </c:pt>
                <c:pt idx="652">
                  <c:v>10/13/12</c:v>
                </c:pt>
                <c:pt idx="653">
                  <c:v>10/14/12</c:v>
                </c:pt>
                <c:pt idx="654">
                  <c:v>10/15/12</c:v>
                </c:pt>
                <c:pt idx="655">
                  <c:v>10/16/12</c:v>
                </c:pt>
                <c:pt idx="656">
                  <c:v>10/17/12</c:v>
                </c:pt>
                <c:pt idx="657">
                  <c:v>10/18/12</c:v>
                </c:pt>
                <c:pt idx="658">
                  <c:v>10/19/12</c:v>
                </c:pt>
                <c:pt idx="659">
                  <c:v>10/20/12</c:v>
                </c:pt>
                <c:pt idx="660">
                  <c:v>10/21/12</c:v>
                </c:pt>
                <c:pt idx="661">
                  <c:v>10/22/12</c:v>
                </c:pt>
                <c:pt idx="662">
                  <c:v>10/23/12</c:v>
                </c:pt>
                <c:pt idx="663">
                  <c:v>10/24/12</c:v>
                </c:pt>
                <c:pt idx="664">
                  <c:v>10/25/12</c:v>
                </c:pt>
                <c:pt idx="665">
                  <c:v>10/26/12</c:v>
                </c:pt>
                <c:pt idx="666">
                  <c:v>10/27/12</c:v>
                </c:pt>
                <c:pt idx="667">
                  <c:v>10/28/12</c:v>
                </c:pt>
                <c:pt idx="668">
                  <c:v>10/29/12</c:v>
                </c:pt>
                <c:pt idx="669">
                  <c:v>10/30/12</c:v>
                </c:pt>
                <c:pt idx="670">
                  <c:v>10/31/12</c:v>
                </c:pt>
                <c:pt idx="671">
                  <c:v>11/1/12</c:v>
                </c:pt>
                <c:pt idx="672">
                  <c:v>11/2/12</c:v>
                </c:pt>
                <c:pt idx="673">
                  <c:v>11/3/12</c:v>
                </c:pt>
                <c:pt idx="674">
                  <c:v>11/4/12</c:v>
                </c:pt>
                <c:pt idx="675">
                  <c:v>11/5/12</c:v>
                </c:pt>
                <c:pt idx="676">
                  <c:v>11/6/12</c:v>
                </c:pt>
                <c:pt idx="677">
                  <c:v>11/7/12</c:v>
                </c:pt>
                <c:pt idx="678">
                  <c:v>11/8/12</c:v>
                </c:pt>
                <c:pt idx="679">
                  <c:v>11/9/12</c:v>
                </c:pt>
                <c:pt idx="680">
                  <c:v>11/10/12</c:v>
                </c:pt>
                <c:pt idx="681">
                  <c:v>11/11/12</c:v>
                </c:pt>
                <c:pt idx="682">
                  <c:v>11/12/12</c:v>
                </c:pt>
                <c:pt idx="683">
                  <c:v>11/13/12</c:v>
                </c:pt>
                <c:pt idx="684">
                  <c:v>11/14/12</c:v>
                </c:pt>
                <c:pt idx="685">
                  <c:v>11/15/12</c:v>
                </c:pt>
                <c:pt idx="686">
                  <c:v>11/16/12</c:v>
                </c:pt>
                <c:pt idx="687">
                  <c:v>11/17/12</c:v>
                </c:pt>
                <c:pt idx="688">
                  <c:v>11/18/12</c:v>
                </c:pt>
                <c:pt idx="689">
                  <c:v>11/19/12</c:v>
                </c:pt>
                <c:pt idx="690">
                  <c:v>11/20/12</c:v>
                </c:pt>
                <c:pt idx="691">
                  <c:v>11/21/12</c:v>
                </c:pt>
                <c:pt idx="692">
                  <c:v>11/22/12</c:v>
                </c:pt>
                <c:pt idx="693">
                  <c:v>11/23/12</c:v>
                </c:pt>
                <c:pt idx="694">
                  <c:v>11/24/12</c:v>
                </c:pt>
                <c:pt idx="695">
                  <c:v>11/25/12</c:v>
                </c:pt>
                <c:pt idx="696">
                  <c:v>11/26/12</c:v>
                </c:pt>
                <c:pt idx="697">
                  <c:v>11/27/12</c:v>
                </c:pt>
                <c:pt idx="698">
                  <c:v>11/28/12</c:v>
                </c:pt>
                <c:pt idx="699">
                  <c:v>11/29/12</c:v>
                </c:pt>
                <c:pt idx="700">
                  <c:v>11/30/12</c:v>
                </c:pt>
                <c:pt idx="701">
                  <c:v>12/1/12</c:v>
                </c:pt>
                <c:pt idx="702">
                  <c:v>12/2/12</c:v>
                </c:pt>
                <c:pt idx="703">
                  <c:v>12/3/12</c:v>
                </c:pt>
                <c:pt idx="704">
                  <c:v>12/4/12</c:v>
                </c:pt>
                <c:pt idx="705">
                  <c:v>12/5/12</c:v>
                </c:pt>
                <c:pt idx="706">
                  <c:v>12/6/12</c:v>
                </c:pt>
                <c:pt idx="707">
                  <c:v>12/7/12</c:v>
                </c:pt>
                <c:pt idx="708">
                  <c:v>12/8/12</c:v>
                </c:pt>
                <c:pt idx="709">
                  <c:v>12/9/12</c:v>
                </c:pt>
                <c:pt idx="710">
                  <c:v>12/10/12</c:v>
                </c:pt>
                <c:pt idx="711">
                  <c:v>12/11/12</c:v>
                </c:pt>
                <c:pt idx="712">
                  <c:v>12/12/12</c:v>
                </c:pt>
                <c:pt idx="713">
                  <c:v>12/13/12</c:v>
                </c:pt>
                <c:pt idx="714">
                  <c:v>12/14/12</c:v>
                </c:pt>
                <c:pt idx="715">
                  <c:v>12/15/12</c:v>
                </c:pt>
                <c:pt idx="716">
                  <c:v>12/16/12</c:v>
                </c:pt>
                <c:pt idx="717">
                  <c:v>12/17/12</c:v>
                </c:pt>
                <c:pt idx="718">
                  <c:v>12/18/12</c:v>
                </c:pt>
                <c:pt idx="719">
                  <c:v>12/19/12</c:v>
                </c:pt>
                <c:pt idx="720">
                  <c:v>12/20/12</c:v>
                </c:pt>
                <c:pt idx="721">
                  <c:v>12/21/12</c:v>
                </c:pt>
                <c:pt idx="722">
                  <c:v>12/22/12</c:v>
                </c:pt>
                <c:pt idx="723">
                  <c:v>12/23/12</c:v>
                </c:pt>
                <c:pt idx="724">
                  <c:v>12/24/12</c:v>
                </c:pt>
                <c:pt idx="725">
                  <c:v>12/25/12</c:v>
                </c:pt>
                <c:pt idx="726">
                  <c:v>12/26/12</c:v>
                </c:pt>
                <c:pt idx="727">
                  <c:v>12/27/12</c:v>
                </c:pt>
                <c:pt idx="728">
                  <c:v>12/28/12</c:v>
                </c:pt>
                <c:pt idx="729">
                  <c:v>12/29/12</c:v>
                </c:pt>
                <c:pt idx="730">
                  <c:v>12/30/12</c:v>
                </c:pt>
                <c:pt idx="731">
                  <c:v>12/31/12</c:v>
                </c:pt>
              </c:strCache>
            </c:strRef>
          </c:cat>
          <c:val>
            <c:numRef>
              <c:f>daily_bike_data!$N$2:$N$732</c:f>
              <c:numCache>
                <c:formatCode>General</c:formatCode>
                <c:ptCount val="731"/>
                <c:pt idx="0">
                  <c:v>654</c:v>
                </c:pt>
                <c:pt idx="1">
                  <c:v>670</c:v>
                </c:pt>
                <c:pt idx="2">
                  <c:v>1229</c:v>
                </c:pt>
                <c:pt idx="3">
                  <c:v>1454</c:v>
                </c:pt>
                <c:pt idx="4">
                  <c:v>1518</c:v>
                </c:pt>
                <c:pt idx="5">
                  <c:v>1518</c:v>
                </c:pt>
                <c:pt idx="6">
                  <c:v>1362</c:v>
                </c:pt>
                <c:pt idx="7">
                  <c:v>891</c:v>
                </c:pt>
                <c:pt idx="8">
                  <c:v>768</c:v>
                </c:pt>
                <c:pt idx="9">
                  <c:v>1280</c:v>
                </c:pt>
                <c:pt idx="10">
                  <c:v>1220</c:v>
                </c:pt>
                <c:pt idx="11">
                  <c:v>1137</c:v>
                </c:pt>
                <c:pt idx="12">
                  <c:v>1368</c:v>
                </c:pt>
                <c:pt idx="13">
                  <c:v>1367</c:v>
                </c:pt>
                <c:pt idx="14">
                  <c:v>1026</c:v>
                </c:pt>
                <c:pt idx="15">
                  <c:v>953</c:v>
                </c:pt>
                <c:pt idx="16">
                  <c:v>883</c:v>
                </c:pt>
                <c:pt idx="17">
                  <c:v>674</c:v>
                </c:pt>
                <c:pt idx="18">
                  <c:v>1572</c:v>
                </c:pt>
                <c:pt idx="19">
                  <c:v>1844</c:v>
                </c:pt>
                <c:pt idx="20">
                  <c:v>1468</c:v>
                </c:pt>
                <c:pt idx="21">
                  <c:v>888</c:v>
                </c:pt>
                <c:pt idx="22">
                  <c:v>836</c:v>
                </c:pt>
                <c:pt idx="23">
                  <c:v>1330</c:v>
                </c:pt>
                <c:pt idx="24">
                  <c:v>1799</c:v>
                </c:pt>
                <c:pt idx="25">
                  <c:v>472</c:v>
                </c:pt>
                <c:pt idx="26">
                  <c:v>416</c:v>
                </c:pt>
                <c:pt idx="27">
                  <c:v>1129</c:v>
                </c:pt>
                <c:pt idx="28">
                  <c:v>975</c:v>
                </c:pt>
                <c:pt idx="29">
                  <c:v>956</c:v>
                </c:pt>
                <c:pt idx="30">
                  <c:v>1459</c:v>
                </c:pt>
                <c:pt idx="31">
                  <c:v>1313</c:v>
                </c:pt>
                <c:pt idx="32">
                  <c:v>1454</c:v>
                </c:pt>
                <c:pt idx="33">
                  <c:v>1489</c:v>
                </c:pt>
                <c:pt idx="34">
                  <c:v>1620</c:v>
                </c:pt>
                <c:pt idx="35">
                  <c:v>905</c:v>
                </c:pt>
                <c:pt idx="36">
                  <c:v>1269</c:v>
                </c:pt>
                <c:pt idx="37">
                  <c:v>1592</c:v>
                </c:pt>
                <c:pt idx="38">
                  <c:v>1466</c:v>
                </c:pt>
                <c:pt idx="39">
                  <c:v>1552</c:v>
                </c:pt>
                <c:pt idx="40">
                  <c:v>1491</c:v>
                </c:pt>
                <c:pt idx="41">
                  <c:v>1597</c:v>
                </c:pt>
                <c:pt idx="42">
                  <c:v>1184</c:v>
                </c:pt>
                <c:pt idx="43">
                  <c:v>1192</c:v>
                </c:pt>
                <c:pt idx="44">
                  <c:v>1705</c:v>
                </c:pt>
                <c:pt idx="45">
                  <c:v>1675</c:v>
                </c:pt>
                <c:pt idx="46">
                  <c:v>1897</c:v>
                </c:pt>
                <c:pt idx="47">
                  <c:v>2216</c:v>
                </c:pt>
                <c:pt idx="48">
                  <c:v>2348</c:v>
                </c:pt>
                <c:pt idx="49">
                  <c:v>1103</c:v>
                </c:pt>
                <c:pt idx="50">
                  <c:v>1173</c:v>
                </c:pt>
                <c:pt idx="51">
                  <c:v>912</c:v>
                </c:pt>
                <c:pt idx="52">
                  <c:v>1376</c:v>
                </c:pt>
                <c:pt idx="53">
                  <c:v>1778</c:v>
                </c:pt>
                <c:pt idx="54">
                  <c:v>1707</c:v>
                </c:pt>
                <c:pt idx="55">
                  <c:v>1341</c:v>
                </c:pt>
                <c:pt idx="56">
                  <c:v>1545</c:v>
                </c:pt>
                <c:pt idx="57">
                  <c:v>1708</c:v>
                </c:pt>
                <c:pt idx="58">
                  <c:v>1365</c:v>
                </c:pt>
                <c:pt idx="59">
                  <c:v>1714</c:v>
                </c:pt>
                <c:pt idx="60">
                  <c:v>1903</c:v>
                </c:pt>
                <c:pt idx="61">
                  <c:v>1562</c:v>
                </c:pt>
                <c:pt idx="62">
                  <c:v>1730</c:v>
                </c:pt>
                <c:pt idx="63">
                  <c:v>1437</c:v>
                </c:pt>
                <c:pt idx="64">
                  <c:v>491</c:v>
                </c:pt>
                <c:pt idx="65">
                  <c:v>1628</c:v>
                </c:pt>
                <c:pt idx="66">
                  <c:v>1817</c:v>
                </c:pt>
                <c:pt idx="67">
                  <c:v>1700</c:v>
                </c:pt>
                <c:pt idx="68">
                  <c:v>577</c:v>
                </c:pt>
                <c:pt idx="69">
                  <c:v>1730</c:v>
                </c:pt>
                <c:pt idx="70">
                  <c:v>1408</c:v>
                </c:pt>
                <c:pt idx="71">
                  <c:v>1435</c:v>
                </c:pt>
                <c:pt idx="72">
                  <c:v>1687</c:v>
                </c:pt>
                <c:pt idx="73">
                  <c:v>1767</c:v>
                </c:pt>
                <c:pt idx="74">
                  <c:v>1871</c:v>
                </c:pt>
                <c:pt idx="75">
                  <c:v>2320</c:v>
                </c:pt>
                <c:pt idx="76">
                  <c:v>2355</c:v>
                </c:pt>
                <c:pt idx="77">
                  <c:v>1693</c:v>
                </c:pt>
                <c:pt idx="78">
                  <c:v>1424</c:v>
                </c:pt>
                <c:pt idx="79">
                  <c:v>1676</c:v>
                </c:pt>
                <c:pt idx="80">
                  <c:v>2243</c:v>
                </c:pt>
                <c:pt idx="81">
                  <c:v>1918</c:v>
                </c:pt>
                <c:pt idx="82">
                  <c:v>1699</c:v>
                </c:pt>
                <c:pt idx="83">
                  <c:v>1910</c:v>
                </c:pt>
                <c:pt idx="84">
                  <c:v>1515</c:v>
                </c:pt>
                <c:pt idx="85">
                  <c:v>1221</c:v>
                </c:pt>
                <c:pt idx="86">
                  <c:v>1806</c:v>
                </c:pt>
                <c:pt idx="87">
                  <c:v>2108</c:v>
                </c:pt>
                <c:pt idx="88">
                  <c:v>1368</c:v>
                </c:pt>
                <c:pt idx="89">
                  <c:v>1506</c:v>
                </c:pt>
                <c:pt idx="90">
                  <c:v>1920</c:v>
                </c:pt>
                <c:pt idx="91">
                  <c:v>1354</c:v>
                </c:pt>
                <c:pt idx="92">
                  <c:v>1598</c:v>
                </c:pt>
                <c:pt idx="93">
                  <c:v>2381</c:v>
                </c:pt>
                <c:pt idx="94">
                  <c:v>1628</c:v>
                </c:pt>
                <c:pt idx="95">
                  <c:v>2395</c:v>
                </c:pt>
                <c:pt idx="96">
                  <c:v>2570</c:v>
                </c:pt>
                <c:pt idx="97">
                  <c:v>1299</c:v>
                </c:pt>
                <c:pt idx="98">
                  <c:v>1576</c:v>
                </c:pt>
                <c:pt idx="99">
                  <c:v>1707</c:v>
                </c:pt>
                <c:pt idx="100">
                  <c:v>2493</c:v>
                </c:pt>
                <c:pt idx="101">
                  <c:v>1777</c:v>
                </c:pt>
                <c:pt idx="102">
                  <c:v>1953</c:v>
                </c:pt>
                <c:pt idx="103">
                  <c:v>2738</c:v>
                </c:pt>
                <c:pt idx="104">
                  <c:v>2484</c:v>
                </c:pt>
                <c:pt idx="105">
                  <c:v>674</c:v>
                </c:pt>
                <c:pt idx="106">
                  <c:v>2186</c:v>
                </c:pt>
                <c:pt idx="107">
                  <c:v>2760</c:v>
                </c:pt>
                <c:pt idx="108">
                  <c:v>2795</c:v>
                </c:pt>
                <c:pt idx="109">
                  <c:v>3331</c:v>
                </c:pt>
                <c:pt idx="110">
                  <c:v>3444</c:v>
                </c:pt>
                <c:pt idx="111">
                  <c:v>1506</c:v>
                </c:pt>
                <c:pt idx="112">
                  <c:v>2574</c:v>
                </c:pt>
                <c:pt idx="113">
                  <c:v>2481</c:v>
                </c:pt>
                <c:pt idx="114">
                  <c:v>3300</c:v>
                </c:pt>
                <c:pt idx="115">
                  <c:v>3722</c:v>
                </c:pt>
                <c:pt idx="116">
                  <c:v>3325</c:v>
                </c:pt>
                <c:pt idx="117">
                  <c:v>3489</c:v>
                </c:pt>
                <c:pt idx="118">
                  <c:v>3717</c:v>
                </c:pt>
                <c:pt idx="119">
                  <c:v>3347</c:v>
                </c:pt>
                <c:pt idx="120">
                  <c:v>2213</c:v>
                </c:pt>
                <c:pt idx="121">
                  <c:v>3554</c:v>
                </c:pt>
                <c:pt idx="122">
                  <c:v>3848</c:v>
                </c:pt>
                <c:pt idx="123">
                  <c:v>2378</c:v>
                </c:pt>
                <c:pt idx="124">
                  <c:v>3819</c:v>
                </c:pt>
                <c:pt idx="125">
                  <c:v>3714</c:v>
                </c:pt>
                <c:pt idx="126">
                  <c:v>3102</c:v>
                </c:pt>
                <c:pt idx="127">
                  <c:v>2932</c:v>
                </c:pt>
                <c:pt idx="128">
                  <c:v>3698</c:v>
                </c:pt>
                <c:pt idx="129">
                  <c:v>4109</c:v>
                </c:pt>
                <c:pt idx="130">
                  <c:v>3632</c:v>
                </c:pt>
                <c:pt idx="131">
                  <c:v>4169</c:v>
                </c:pt>
                <c:pt idx="132">
                  <c:v>3413</c:v>
                </c:pt>
                <c:pt idx="133">
                  <c:v>2507</c:v>
                </c:pt>
                <c:pt idx="134">
                  <c:v>2971</c:v>
                </c:pt>
                <c:pt idx="135">
                  <c:v>3185</c:v>
                </c:pt>
                <c:pt idx="136">
                  <c:v>3445</c:v>
                </c:pt>
                <c:pt idx="137">
                  <c:v>3319</c:v>
                </c:pt>
                <c:pt idx="138">
                  <c:v>3840</c:v>
                </c:pt>
                <c:pt idx="139">
                  <c:v>4008</c:v>
                </c:pt>
                <c:pt idx="140">
                  <c:v>3547</c:v>
                </c:pt>
                <c:pt idx="141">
                  <c:v>3084</c:v>
                </c:pt>
                <c:pt idx="142">
                  <c:v>3438</c:v>
                </c:pt>
                <c:pt idx="143">
                  <c:v>3833</c:v>
                </c:pt>
                <c:pt idx="144">
                  <c:v>4238</c:v>
                </c:pt>
                <c:pt idx="145">
                  <c:v>3919</c:v>
                </c:pt>
                <c:pt idx="146">
                  <c:v>3808</c:v>
                </c:pt>
                <c:pt idx="147">
                  <c:v>2757</c:v>
                </c:pt>
                <c:pt idx="148">
                  <c:v>2433</c:v>
                </c:pt>
                <c:pt idx="149">
                  <c:v>2549</c:v>
                </c:pt>
                <c:pt idx="150">
                  <c:v>3309</c:v>
                </c:pt>
                <c:pt idx="151">
                  <c:v>3461</c:v>
                </c:pt>
                <c:pt idx="152">
                  <c:v>4232</c:v>
                </c:pt>
                <c:pt idx="153">
                  <c:v>4414</c:v>
                </c:pt>
                <c:pt idx="154">
                  <c:v>3473</c:v>
                </c:pt>
                <c:pt idx="155">
                  <c:v>3221</c:v>
                </c:pt>
                <c:pt idx="156">
                  <c:v>3875</c:v>
                </c:pt>
                <c:pt idx="157">
                  <c:v>4070</c:v>
                </c:pt>
                <c:pt idx="158">
                  <c:v>3725</c:v>
                </c:pt>
                <c:pt idx="159">
                  <c:v>3352</c:v>
                </c:pt>
                <c:pt idx="160">
                  <c:v>3771</c:v>
                </c:pt>
                <c:pt idx="161">
                  <c:v>3237</c:v>
                </c:pt>
                <c:pt idx="162">
                  <c:v>2993</c:v>
                </c:pt>
                <c:pt idx="163">
                  <c:v>4157</c:v>
                </c:pt>
                <c:pt idx="164">
                  <c:v>4164</c:v>
                </c:pt>
                <c:pt idx="165">
                  <c:v>4411</c:v>
                </c:pt>
                <c:pt idx="166">
                  <c:v>3222</c:v>
                </c:pt>
                <c:pt idx="167">
                  <c:v>3981</c:v>
                </c:pt>
                <c:pt idx="168">
                  <c:v>3312</c:v>
                </c:pt>
                <c:pt idx="169">
                  <c:v>3105</c:v>
                </c:pt>
                <c:pt idx="170">
                  <c:v>3311</c:v>
                </c:pt>
                <c:pt idx="171">
                  <c:v>4061</c:v>
                </c:pt>
                <c:pt idx="172">
                  <c:v>3846</c:v>
                </c:pt>
                <c:pt idx="173">
                  <c:v>4044</c:v>
                </c:pt>
                <c:pt idx="174">
                  <c:v>4022</c:v>
                </c:pt>
                <c:pt idx="175">
                  <c:v>3420</c:v>
                </c:pt>
                <c:pt idx="176">
                  <c:v>3385</c:v>
                </c:pt>
                <c:pt idx="177">
                  <c:v>3854</c:v>
                </c:pt>
                <c:pt idx="178">
                  <c:v>3916</c:v>
                </c:pt>
                <c:pt idx="179">
                  <c:v>4377</c:v>
                </c:pt>
                <c:pt idx="180">
                  <c:v>4488</c:v>
                </c:pt>
                <c:pt idx="181">
                  <c:v>4116</c:v>
                </c:pt>
                <c:pt idx="182">
                  <c:v>2915</c:v>
                </c:pt>
                <c:pt idx="183">
                  <c:v>2367</c:v>
                </c:pt>
                <c:pt idx="184">
                  <c:v>2978</c:v>
                </c:pt>
                <c:pt idx="185">
                  <c:v>3634</c:v>
                </c:pt>
                <c:pt idx="186">
                  <c:v>3845</c:v>
                </c:pt>
                <c:pt idx="187">
                  <c:v>3838</c:v>
                </c:pt>
                <c:pt idx="188">
                  <c:v>3348</c:v>
                </c:pt>
                <c:pt idx="189">
                  <c:v>3348</c:v>
                </c:pt>
                <c:pt idx="190">
                  <c:v>3138</c:v>
                </c:pt>
                <c:pt idx="191">
                  <c:v>3363</c:v>
                </c:pt>
                <c:pt idx="192">
                  <c:v>3596</c:v>
                </c:pt>
                <c:pt idx="193">
                  <c:v>3594</c:v>
                </c:pt>
                <c:pt idx="194">
                  <c:v>4196</c:v>
                </c:pt>
                <c:pt idx="195">
                  <c:v>4220</c:v>
                </c:pt>
                <c:pt idx="196">
                  <c:v>3505</c:v>
                </c:pt>
                <c:pt idx="197">
                  <c:v>3296</c:v>
                </c:pt>
                <c:pt idx="198">
                  <c:v>3617</c:v>
                </c:pt>
                <c:pt idx="199">
                  <c:v>3789</c:v>
                </c:pt>
                <c:pt idx="200">
                  <c:v>3688</c:v>
                </c:pt>
                <c:pt idx="201">
                  <c:v>3152</c:v>
                </c:pt>
                <c:pt idx="202">
                  <c:v>2825</c:v>
                </c:pt>
                <c:pt idx="203">
                  <c:v>2298</c:v>
                </c:pt>
                <c:pt idx="204">
                  <c:v>2556</c:v>
                </c:pt>
                <c:pt idx="205">
                  <c:v>3272</c:v>
                </c:pt>
                <c:pt idx="206">
                  <c:v>3840</c:v>
                </c:pt>
                <c:pt idx="207">
                  <c:v>3901</c:v>
                </c:pt>
                <c:pt idx="208">
                  <c:v>3784</c:v>
                </c:pt>
                <c:pt idx="209">
                  <c:v>3176</c:v>
                </c:pt>
                <c:pt idx="210">
                  <c:v>2916</c:v>
                </c:pt>
                <c:pt idx="211">
                  <c:v>2778</c:v>
                </c:pt>
                <c:pt idx="212">
                  <c:v>3537</c:v>
                </c:pt>
                <c:pt idx="213">
                  <c:v>4044</c:v>
                </c:pt>
                <c:pt idx="214">
                  <c:v>3107</c:v>
                </c:pt>
                <c:pt idx="215">
                  <c:v>3777</c:v>
                </c:pt>
                <c:pt idx="216">
                  <c:v>3843</c:v>
                </c:pt>
                <c:pt idx="217">
                  <c:v>2773</c:v>
                </c:pt>
                <c:pt idx="218">
                  <c:v>2487</c:v>
                </c:pt>
                <c:pt idx="219">
                  <c:v>3480</c:v>
                </c:pt>
                <c:pt idx="220">
                  <c:v>3695</c:v>
                </c:pt>
                <c:pt idx="221">
                  <c:v>3896</c:v>
                </c:pt>
                <c:pt idx="222">
                  <c:v>3980</c:v>
                </c:pt>
                <c:pt idx="223">
                  <c:v>3854</c:v>
                </c:pt>
                <c:pt idx="224">
                  <c:v>2646</c:v>
                </c:pt>
                <c:pt idx="225">
                  <c:v>2482</c:v>
                </c:pt>
                <c:pt idx="226">
                  <c:v>3563</c:v>
                </c:pt>
                <c:pt idx="227">
                  <c:v>4004</c:v>
                </c:pt>
                <c:pt idx="228">
                  <c:v>4026</c:v>
                </c:pt>
                <c:pt idx="229">
                  <c:v>3166</c:v>
                </c:pt>
                <c:pt idx="230">
                  <c:v>3356</c:v>
                </c:pt>
                <c:pt idx="231">
                  <c:v>3277</c:v>
                </c:pt>
                <c:pt idx="232">
                  <c:v>2624</c:v>
                </c:pt>
                <c:pt idx="233">
                  <c:v>3925</c:v>
                </c:pt>
                <c:pt idx="234">
                  <c:v>4614</c:v>
                </c:pt>
                <c:pt idx="235">
                  <c:v>4181</c:v>
                </c:pt>
                <c:pt idx="236">
                  <c:v>3107</c:v>
                </c:pt>
                <c:pt idx="237">
                  <c:v>3893</c:v>
                </c:pt>
                <c:pt idx="238">
                  <c:v>889</c:v>
                </c:pt>
                <c:pt idx="239">
                  <c:v>2919</c:v>
                </c:pt>
                <c:pt idx="240">
                  <c:v>3905</c:v>
                </c:pt>
                <c:pt idx="241">
                  <c:v>4429</c:v>
                </c:pt>
                <c:pt idx="242">
                  <c:v>4370</c:v>
                </c:pt>
                <c:pt idx="243">
                  <c:v>4332</c:v>
                </c:pt>
                <c:pt idx="244">
                  <c:v>3852</c:v>
                </c:pt>
                <c:pt idx="245">
                  <c:v>2549</c:v>
                </c:pt>
                <c:pt idx="246">
                  <c:v>2419</c:v>
                </c:pt>
                <c:pt idx="247">
                  <c:v>2115</c:v>
                </c:pt>
                <c:pt idx="248">
                  <c:v>2506</c:v>
                </c:pt>
                <c:pt idx="249">
                  <c:v>1878</c:v>
                </c:pt>
                <c:pt idx="250">
                  <c:v>1689</c:v>
                </c:pt>
                <c:pt idx="251">
                  <c:v>3127</c:v>
                </c:pt>
                <c:pt idx="252">
                  <c:v>3595</c:v>
                </c:pt>
                <c:pt idx="253">
                  <c:v>3413</c:v>
                </c:pt>
                <c:pt idx="254">
                  <c:v>4023</c:v>
                </c:pt>
                <c:pt idx="255">
                  <c:v>4062</c:v>
                </c:pt>
                <c:pt idx="256">
                  <c:v>4138</c:v>
                </c:pt>
                <c:pt idx="257">
                  <c:v>3231</c:v>
                </c:pt>
                <c:pt idx="258">
                  <c:v>4018</c:v>
                </c:pt>
                <c:pt idx="259">
                  <c:v>3077</c:v>
                </c:pt>
                <c:pt idx="260">
                  <c:v>2921</c:v>
                </c:pt>
                <c:pt idx="261">
                  <c:v>3848</c:v>
                </c:pt>
                <c:pt idx="262">
                  <c:v>3203</c:v>
                </c:pt>
                <c:pt idx="263">
                  <c:v>3813</c:v>
                </c:pt>
                <c:pt idx="264">
                  <c:v>4240</c:v>
                </c:pt>
                <c:pt idx="265">
                  <c:v>2137</c:v>
                </c:pt>
                <c:pt idx="266">
                  <c:v>3647</c:v>
                </c:pt>
                <c:pt idx="267">
                  <c:v>3466</c:v>
                </c:pt>
                <c:pt idx="268">
                  <c:v>3946</c:v>
                </c:pt>
                <c:pt idx="269">
                  <c:v>3643</c:v>
                </c:pt>
                <c:pt idx="270">
                  <c:v>3427</c:v>
                </c:pt>
                <c:pt idx="271">
                  <c:v>4186</c:v>
                </c:pt>
                <c:pt idx="272">
                  <c:v>4372</c:v>
                </c:pt>
                <c:pt idx="273">
                  <c:v>1949</c:v>
                </c:pt>
                <c:pt idx="274">
                  <c:v>2302</c:v>
                </c:pt>
                <c:pt idx="275">
                  <c:v>3240</c:v>
                </c:pt>
                <c:pt idx="276">
                  <c:v>3970</c:v>
                </c:pt>
                <c:pt idx="277">
                  <c:v>4267</c:v>
                </c:pt>
                <c:pt idx="278">
                  <c:v>4126</c:v>
                </c:pt>
                <c:pt idx="279">
                  <c:v>4036</c:v>
                </c:pt>
                <c:pt idx="280">
                  <c:v>3174</c:v>
                </c:pt>
                <c:pt idx="281">
                  <c:v>3114</c:v>
                </c:pt>
                <c:pt idx="282">
                  <c:v>3603</c:v>
                </c:pt>
                <c:pt idx="283">
                  <c:v>3896</c:v>
                </c:pt>
                <c:pt idx="284">
                  <c:v>2199</c:v>
                </c:pt>
                <c:pt idx="285">
                  <c:v>2623</c:v>
                </c:pt>
                <c:pt idx="286">
                  <c:v>3115</c:v>
                </c:pt>
                <c:pt idx="287">
                  <c:v>3318</c:v>
                </c:pt>
                <c:pt idx="288">
                  <c:v>3293</c:v>
                </c:pt>
                <c:pt idx="289">
                  <c:v>3857</c:v>
                </c:pt>
                <c:pt idx="290">
                  <c:v>4111</c:v>
                </c:pt>
                <c:pt idx="291">
                  <c:v>2170</c:v>
                </c:pt>
                <c:pt idx="292">
                  <c:v>3724</c:v>
                </c:pt>
                <c:pt idx="293">
                  <c:v>3628</c:v>
                </c:pt>
                <c:pt idx="294">
                  <c:v>2809</c:v>
                </c:pt>
                <c:pt idx="295">
                  <c:v>2762</c:v>
                </c:pt>
                <c:pt idx="296">
                  <c:v>3488</c:v>
                </c:pt>
                <c:pt idx="297">
                  <c:v>3992</c:v>
                </c:pt>
                <c:pt idx="298">
                  <c:v>3490</c:v>
                </c:pt>
                <c:pt idx="299">
                  <c:v>2419</c:v>
                </c:pt>
                <c:pt idx="300">
                  <c:v>3291</c:v>
                </c:pt>
                <c:pt idx="301">
                  <c:v>570</c:v>
                </c:pt>
                <c:pt idx="302">
                  <c:v>2446</c:v>
                </c:pt>
                <c:pt idx="303">
                  <c:v>3307</c:v>
                </c:pt>
                <c:pt idx="304">
                  <c:v>3658</c:v>
                </c:pt>
                <c:pt idx="305">
                  <c:v>3816</c:v>
                </c:pt>
                <c:pt idx="306">
                  <c:v>3656</c:v>
                </c:pt>
                <c:pt idx="307">
                  <c:v>3576</c:v>
                </c:pt>
                <c:pt idx="308">
                  <c:v>2770</c:v>
                </c:pt>
                <c:pt idx="309">
                  <c:v>2697</c:v>
                </c:pt>
                <c:pt idx="310">
                  <c:v>3662</c:v>
                </c:pt>
                <c:pt idx="311">
                  <c:v>3829</c:v>
                </c:pt>
                <c:pt idx="312">
                  <c:v>3804</c:v>
                </c:pt>
                <c:pt idx="313">
                  <c:v>2743</c:v>
                </c:pt>
                <c:pt idx="314">
                  <c:v>2928</c:v>
                </c:pt>
                <c:pt idx="315">
                  <c:v>2792</c:v>
                </c:pt>
                <c:pt idx="316">
                  <c:v>2713</c:v>
                </c:pt>
                <c:pt idx="317">
                  <c:v>3891</c:v>
                </c:pt>
                <c:pt idx="318">
                  <c:v>3746</c:v>
                </c:pt>
                <c:pt idx="319">
                  <c:v>1672</c:v>
                </c:pt>
                <c:pt idx="320">
                  <c:v>2914</c:v>
                </c:pt>
                <c:pt idx="321">
                  <c:v>3147</c:v>
                </c:pt>
                <c:pt idx="322">
                  <c:v>2720</c:v>
                </c:pt>
                <c:pt idx="323">
                  <c:v>2733</c:v>
                </c:pt>
                <c:pt idx="324">
                  <c:v>2545</c:v>
                </c:pt>
                <c:pt idx="325">
                  <c:v>1538</c:v>
                </c:pt>
                <c:pt idx="326">
                  <c:v>2454</c:v>
                </c:pt>
                <c:pt idx="327">
                  <c:v>935</c:v>
                </c:pt>
                <c:pt idx="328">
                  <c:v>1697</c:v>
                </c:pt>
                <c:pt idx="329">
                  <c:v>1819</c:v>
                </c:pt>
                <c:pt idx="330">
                  <c:v>2261</c:v>
                </c:pt>
                <c:pt idx="331">
                  <c:v>3614</c:v>
                </c:pt>
                <c:pt idx="332">
                  <c:v>2818</c:v>
                </c:pt>
                <c:pt idx="333">
                  <c:v>3425</c:v>
                </c:pt>
                <c:pt idx="334">
                  <c:v>3545</c:v>
                </c:pt>
                <c:pt idx="335">
                  <c:v>3672</c:v>
                </c:pt>
                <c:pt idx="336">
                  <c:v>2908</c:v>
                </c:pt>
                <c:pt idx="337">
                  <c:v>2851</c:v>
                </c:pt>
                <c:pt idx="338">
                  <c:v>3578</c:v>
                </c:pt>
                <c:pt idx="339">
                  <c:v>2468</c:v>
                </c:pt>
                <c:pt idx="340">
                  <c:v>655</c:v>
                </c:pt>
                <c:pt idx="341">
                  <c:v>3172</c:v>
                </c:pt>
                <c:pt idx="342">
                  <c:v>3359</c:v>
                </c:pt>
                <c:pt idx="343">
                  <c:v>2688</c:v>
                </c:pt>
                <c:pt idx="344">
                  <c:v>2366</c:v>
                </c:pt>
                <c:pt idx="345">
                  <c:v>3167</c:v>
                </c:pt>
                <c:pt idx="346">
                  <c:v>3368</c:v>
                </c:pt>
                <c:pt idx="347">
                  <c:v>3562</c:v>
                </c:pt>
                <c:pt idx="348">
                  <c:v>3528</c:v>
                </c:pt>
                <c:pt idx="349">
                  <c:v>3399</c:v>
                </c:pt>
                <c:pt idx="350">
                  <c:v>2464</c:v>
                </c:pt>
                <c:pt idx="351">
                  <c:v>2211</c:v>
                </c:pt>
                <c:pt idx="352">
                  <c:v>3143</c:v>
                </c:pt>
                <c:pt idx="353">
                  <c:v>3534</c:v>
                </c:pt>
                <c:pt idx="354">
                  <c:v>2553</c:v>
                </c:pt>
                <c:pt idx="355">
                  <c:v>2841</c:v>
                </c:pt>
                <c:pt idx="356">
                  <c:v>2046</c:v>
                </c:pt>
                <c:pt idx="357">
                  <c:v>856</c:v>
                </c:pt>
                <c:pt idx="358">
                  <c:v>451</c:v>
                </c:pt>
                <c:pt idx="359">
                  <c:v>887</c:v>
                </c:pt>
                <c:pt idx="360">
                  <c:v>1059</c:v>
                </c:pt>
                <c:pt idx="361">
                  <c:v>2047</c:v>
                </c:pt>
                <c:pt idx="362">
                  <c:v>2169</c:v>
                </c:pt>
                <c:pt idx="363">
                  <c:v>2508</c:v>
                </c:pt>
                <c:pt idx="364">
                  <c:v>1820</c:v>
                </c:pt>
                <c:pt idx="365">
                  <c:v>1608</c:v>
                </c:pt>
                <c:pt idx="366">
                  <c:v>1707</c:v>
                </c:pt>
                <c:pt idx="367">
                  <c:v>2147</c:v>
                </c:pt>
                <c:pt idx="368">
                  <c:v>2273</c:v>
                </c:pt>
                <c:pt idx="369">
                  <c:v>3132</c:v>
                </c:pt>
                <c:pt idx="370">
                  <c:v>3791</c:v>
                </c:pt>
                <c:pt idx="371">
                  <c:v>3451</c:v>
                </c:pt>
                <c:pt idx="372">
                  <c:v>2826</c:v>
                </c:pt>
                <c:pt idx="373">
                  <c:v>2270</c:v>
                </c:pt>
                <c:pt idx="374">
                  <c:v>3425</c:v>
                </c:pt>
                <c:pt idx="375">
                  <c:v>2085</c:v>
                </c:pt>
                <c:pt idx="376">
                  <c:v>3828</c:v>
                </c:pt>
                <c:pt idx="377">
                  <c:v>3040</c:v>
                </c:pt>
                <c:pt idx="378">
                  <c:v>2160</c:v>
                </c:pt>
                <c:pt idx="379">
                  <c:v>2027</c:v>
                </c:pt>
                <c:pt idx="380">
                  <c:v>2081</c:v>
                </c:pt>
                <c:pt idx="381">
                  <c:v>2808</c:v>
                </c:pt>
                <c:pt idx="382">
                  <c:v>3267</c:v>
                </c:pt>
                <c:pt idx="383">
                  <c:v>3162</c:v>
                </c:pt>
                <c:pt idx="384">
                  <c:v>3048</c:v>
                </c:pt>
                <c:pt idx="385">
                  <c:v>1234</c:v>
                </c:pt>
                <c:pt idx="386">
                  <c:v>1781</c:v>
                </c:pt>
                <c:pt idx="387">
                  <c:v>2287</c:v>
                </c:pt>
                <c:pt idx="388">
                  <c:v>3900</c:v>
                </c:pt>
                <c:pt idx="389">
                  <c:v>3803</c:v>
                </c:pt>
                <c:pt idx="390">
                  <c:v>3831</c:v>
                </c:pt>
                <c:pt idx="391">
                  <c:v>3187</c:v>
                </c:pt>
                <c:pt idx="392">
                  <c:v>3248</c:v>
                </c:pt>
                <c:pt idx="393">
                  <c:v>2685</c:v>
                </c:pt>
                <c:pt idx="394">
                  <c:v>3498</c:v>
                </c:pt>
                <c:pt idx="395">
                  <c:v>4185</c:v>
                </c:pt>
                <c:pt idx="396">
                  <c:v>4275</c:v>
                </c:pt>
                <c:pt idx="397">
                  <c:v>3571</c:v>
                </c:pt>
                <c:pt idx="398">
                  <c:v>3841</c:v>
                </c:pt>
                <c:pt idx="399">
                  <c:v>2448</c:v>
                </c:pt>
                <c:pt idx="400">
                  <c:v>2629</c:v>
                </c:pt>
                <c:pt idx="401">
                  <c:v>3578</c:v>
                </c:pt>
                <c:pt idx="402">
                  <c:v>4176</c:v>
                </c:pt>
                <c:pt idx="403">
                  <c:v>2693</c:v>
                </c:pt>
                <c:pt idx="404">
                  <c:v>3667</c:v>
                </c:pt>
                <c:pt idx="405">
                  <c:v>3604</c:v>
                </c:pt>
                <c:pt idx="406">
                  <c:v>1977</c:v>
                </c:pt>
                <c:pt idx="407">
                  <c:v>1456</c:v>
                </c:pt>
                <c:pt idx="408">
                  <c:v>3328</c:v>
                </c:pt>
                <c:pt idx="409">
                  <c:v>3787</c:v>
                </c:pt>
                <c:pt idx="410">
                  <c:v>4028</c:v>
                </c:pt>
                <c:pt idx="411">
                  <c:v>2931</c:v>
                </c:pt>
                <c:pt idx="412">
                  <c:v>3805</c:v>
                </c:pt>
                <c:pt idx="413">
                  <c:v>2883</c:v>
                </c:pt>
                <c:pt idx="414">
                  <c:v>2071</c:v>
                </c:pt>
                <c:pt idx="415">
                  <c:v>2627</c:v>
                </c:pt>
                <c:pt idx="416">
                  <c:v>3614</c:v>
                </c:pt>
                <c:pt idx="417">
                  <c:v>4379</c:v>
                </c:pt>
                <c:pt idx="418">
                  <c:v>4546</c:v>
                </c:pt>
                <c:pt idx="419">
                  <c:v>3241</c:v>
                </c:pt>
                <c:pt idx="420">
                  <c:v>2415</c:v>
                </c:pt>
                <c:pt idx="421">
                  <c:v>2874</c:v>
                </c:pt>
                <c:pt idx="422">
                  <c:v>4069</c:v>
                </c:pt>
                <c:pt idx="423">
                  <c:v>4134</c:v>
                </c:pt>
                <c:pt idx="424">
                  <c:v>1769</c:v>
                </c:pt>
                <c:pt idx="425">
                  <c:v>4665</c:v>
                </c:pt>
                <c:pt idx="426">
                  <c:v>2948</c:v>
                </c:pt>
                <c:pt idx="427">
                  <c:v>3110</c:v>
                </c:pt>
                <c:pt idx="428">
                  <c:v>2713</c:v>
                </c:pt>
                <c:pt idx="429">
                  <c:v>3130</c:v>
                </c:pt>
                <c:pt idx="430">
                  <c:v>3735</c:v>
                </c:pt>
                <c:pt idx="431">
                  <c:v>4484</c:v>
                </c:pt>
                <c:pt idx="432">
                  <c:v>4896</c:v>
                </c:pt>
                <c:pt idx="433">
                  <c:v>4122</c:v>
                </c:pt>
                <c:pt idx="434">
                  <c:v>3150</c:v>
                </c:pt>
                <c:pt idx="435">
                  <c:v>3253</c:v>
                </c:pt>
                <c:pt idx="436">
                  <c:v>4460</c:v>
                </c:pt>
                <c:pt idx="437">
                  <c:v>5085</c:v>
                </c:pt>
                <c:pt idx="438">
                  <c:v>5315</c:v>
                </c:pt>
                <c:pt idx="439">
                  <c:v>5187</c:v>
                </c:pt>
                <c:pt idx="440">
                  <c:v>3830</c:v>
                </c:pt>
                <c:pt idx="441">
                  <c:v>4681</c:v>
                </c:pt>
                <c:pt idx="442">
                  <c:v>3685</c:v>
                </c:pt>
                <c:pt idx="443">
                  <c:v>5171</c:v>
                </c:pt>
                <c:pt idx="444">
                  <c:v>5042</c:v>
                </c:pt>
                <c:pt idx="445">
                  <c:v>5108</c:v>
                </c:pt>
                <c:pt idx="446">
                  <c:v>5537</c:v>
                </c:pt>
                <c:pt idx="447">
                  <c:v>5893</c:v>
                </c:pt>
                <c:pt idx="448">
                  <c:v>2339</c:v>
                </c:pt>
                <c:pt idx="449">
                  <c:v>3464</c:v>
                </c:pt>
                <c:pt idx="450">
                  <c:v>4763</c:v>
                </c:pt>
                <c:pt idx="451">
                  <c:v>4571</c:v>
                </c:pt>
                <c:pt idx="452">
                  <c:v>5024</c:v>
                </c:pt>
                <c:pt idx="453">
                  <c:v>5299</c:v>
                </c:pt>
                <c:pt idx="454">
                  <c:v>4663</c:v>
                </c:pt>
                <c:pt idx="455">
                  <c:v>3934</c:v>
                </c:pt>
                <c:pt idx="456">
                  <c:v>3694</c:v>
                </c:pt>
                <c:pt idx="457">
                  <c:v>4728</c:v>
                </c:pt>
                <c:pt idx="458">
                  <c:v>5424</c:v>
                </c:pt>
                <c:pt idx="459">
                  <c:v>5378</c:v>
                </c:pt>
                <c:pt idx="460">
                  <c:v>5265</c:v>
                </c:pt>
                <c:pt idx="461">
                  <c:v>4653</c:v>
                </c:pt>
                <c:pt idx="462">
                  <c:v>3605</c:v>
                </c:pt>
                <c:pt idx="463">
                  <c:v>2939</c:v>
                </c:pt>
                <c:pt idx="464">
                  <c:v>4680</c:v>
                </c:pt>
                <c:pt idx="465">
                  <c:v>5099</c:v>
                </c:pt>
                <c:pt idx="466">
                  <c:v>4380</c:v>
                </c:pt>
                <c:pt idx="467">
                  <c:v>4746</c:v>
                </c:pt>
                <c:pt idx="468">
                  <c:v>5146</c:v>
                </c:pt>
                <c:pt idx="469">
                  <c:v>4665</c:v>
                </c:pt>
                <c:pt idx="470">
                  <c:v>4286</c:v>
                </c:pt>
                <c:pt idx="471">
                  <c:v>5172</c:v>
                </c:pt>
                <c:pt idx="472">
                  <c:v>5702</c:v>
                </c:pt>
                <c:pt idx="473">
                  <c:v>4020</c:v>
                </c:pt>
                <c:pt idx="474">
                  <c:v>5719</c:v>
                </c:pt>
                <c:pt idx="475">
                  <c:v>5950</c:v>
                </c:pt>
                <c:pt idx="476">
                  <c:v>4083</c:v>
                </c:pt>
                <c:pt idx="477">
                  <c:v>907</c:v>
                </c:pt>
                <c:pt idx="478">
                  <c:v>3019</c:v>
                </c:pt>
                <c:pt idx="479">
                  <c:v>5115</c:v>
                </c:pt>
                <c:pt idx="480">
                  <c:v>5541</c:v>
                </c:pt>
                <c:pt idx="481">
                  <c:v>4551</c:v>
                </c:pt>
                <c:pt idx="482">
                  <c:v>5219</c:v>
                </c:pt>
                <c:pt idx="483">
                  <c:v>3100</c:v>
                </c:pt>
                <c:pt idx="484">
                  <c:v>4075</c:v>
                </c:pt>
                <c:pt idx="485">
                  <c:v>4907</c:v>
                </c:pt>
                <c:pt idx="486">
                  <c:v>5087</c:v>
                </c:pt>
                <c:pt idx="487">
                  <c:v>5502</c:v>
                </c:pt>
                <c:pt idx="488">
                  <c:v>5657</c:v>
                </c:pt>
                <c:pt idx="489">
                  <c:v>5227</c:v>
                </c:pt>
                <c:pt idx="490">
                  <c:v>4387</c:v>
                </c:pt>
                <c:pt idx="491">
                  <c:v>4224</c:v>
                </c:pt>
                <c:pt idx="492">
                  <c:v>5265</c:v>
                </c:pt>
                <c:pt idx="493">
                  <c:v>4990</c:v>
                </c:pt>
                <c:pt idx="494">
                  <c:v>4097</c:v>
                </c:pt>
                <c:pt idx="495">
                  <c:v>5546</c:v>
                </c:pt>
                <c:pt idx="496">
                  <c:v>5711</c:v>
                </c:pt>
                <c:pt idx="497">
                  <c:v>4807</c:v>
                </c:pt>
                <c:pt idx="498">
                  <c:v>3946</c:v>
                </c:pt>
                <c:pt idx="499">
                  <c:v>2501</c:v>
                </c:pt>
                <c:pt idx="500">
                  <c:v>4490</c:v>
                </c:pt>
                <c:pt idx="501">
                  <c:v>6433</c:v>
                </c:pt>
                <c:pt idx="502">
                  <c:v>6142</c:v>
                </c:pt>
                <c:pt idx="503">
                  <c:v>6118</c:v>
                </c:pt>
                <c:pt idx="504">
                  <c:v>4884</c:v>
                </c:pt>
                <c:pt idx="505">
                  <c:v>4425</c:v>
                </c:pt>
                <c:pt idx="506">
                  <c:v>3729</c:v>
                </c:pt>
                <c:pt idx="507">
                  <c:v>5254</c:v>
                </c:pt>
                <c:pt idx="508">
                  <c:v>4494</c:v>
                </c:pt>
                <c:pt idx="509">
                  <c:v>5711</c:v>
                </c:pt>
                <c:pt idx="510">
                  <c:v>5317</c:v>
                </c:pt>
                <c:pt idx="511">
                  <c:v>3681</c:v>
                </c:pt>
                <c:pt idx="512">
                  <c:v>3308</c:v>
                </c:pt>
                <c:pt idx="513">
                  <c:v>3486</c:v>
                </c:pt>
                <c:pt idx="514">
                  <c:v>4863</c:v>
                </c:pt>
                <c:pt idx="515">
                  <c:v>6110</c:v>
                </c:pt>
                <c:pt idx="516">
                  <c:v>6238</c:v>
                </c:pt>
                <c:pt idx="517">
                  <c:v>3594</c:v>
                </c:pt>
                <c:pt idx="518">
                  <c:v>5325</c:v>
                </c:pt>
                <c:pt idx="519">
                  <c:v>5147</c:v>
                </c:pt>
                <c:pt idx="520">
                  <c:v>5927</c:v>
                </c:pt>
                <c:pt idx="521">
                  <c:v>6033</c:v>
                </c:pt>
                <c:pt idx="522">
                  <c:v>6028</c:v>
                </c:pt>
                <c:pt idx="523">
                  <c:v>6456</c:v>
                </c:pt>
                <c:pt idx="524">
                  <c:v>6248</c:v>
                </c:pt>
                <c:pt idx="525">
                  <c:v>4790</c:v>
                </c:pt>
                <c:pt idx="526">
                  <c:v>4374</c:v>
                </c:pt>
                <c:pt idx="527">
                  <c:v>5647</c:v>
                </c:pt>
                <c:pt idx="528">
                  <c:v>4495</c:v>
                </c:pt>
                <c:pt idx="529">
                  <c:v>6248</c:v>
                </c:pt>
                <c:pt idx="530">
                  <c:v>6183</c:v>
                </c:pt>
                <c:pt idx="531">
                  <c:v>6102</c:v>
                </c:pt>
                <c:pt idx="532">
                  <c:v>4739</c:v>
                </c:pt>
                <c:pt idx="533">
                  <c:v>4344</c:v>
                </c:pt>
                <c:pt idx="534">
                  <c:v>4446</c:v>
                </c:pt>
                <c:pt idx="535">
                  <c:v>5857</c:v>
                </c:pt>
                <c:pt idx="536">
                  <c:v>5339</c:v>
                </c:pt>
                <c:pt idx="537">
                  <c:v>5127</c:v>
                </c:pt>
                <c:pt idx="538">
                  <c:v>4859</c:v>
                </c:pt>
                <c:pt idx="539">
                  <c:v>4801</c:v>
                </c:pt>
                <c:pt idx="540">
                  <c:v>4340</c:v>
                </c:pt>
                <c:pt idx="541">
                  <c:v>5640</c:v>
                </c:pt>
                <c:pt idx="542">
                  <c:v>6365</c:v>
                </c:pt>
                <c:pt idx="543">
                  <c:v>6258</c:v>
                </c:pt>
                <c:pt idx="544">
                  <c:v>5958</c:v>
                </c:pt>
                <c:pt idx="545">
                  <c:v>4634</c:v>
                </c:pt>
                <c:pt idx="546">
                  <c:v>4232</c:v>
                </c:pt>
                <c:pt idx="547">
                  <c:v>4110</c:v>
                </c:pt>
                <c:pt idx="548">
                  <c:v>5323</c:v>
                </c:pt>
                <c:pt idx="549">
                  <c:v>5608</c:v>
                </c:pt>
                <c:pt idx="550">
                  <c:v>4841</c:v>
                </c:pt>
                <c:pt idx="551">
                  <c:v>4836</c:v>
                </c:pt>
                <c:pt idx="552">
                  <c:v>4841</c:v>
                </c:pt>
                <c:pt idx="553">
                  <c:v>3392</c:v>
                </c:pt>
                <c:pt idx="554">
                  <c:v>3469</c:v>
                </c:pt>
                <c:pt idx="555">
                  <c:v>5571</c:v>
                </c:pt>
                <c:pt idx="556">
                  <c:v>5336</c:v>
                </c:pt>
                <c:pt idx="557">
                  <c:v>6289</c:v>
                </c:pt>
                <c:pt idx="558">
                  <c:v>6414</c:v>
                </c:pt>
                <c:pt idx="559">
                  <c:v>5988</c:v>
                </c:pt>
                <c:pt idx="560">
                  <c:v>4614</c:v>
                </c:pt>
                <c:pt idx="561">
                  <c:v>4111</c:v>
                </c:pt>
                <c:pt idx="562">
                  <c:v>5742</c:v>
                </c:pt>
                <c:pt idx="563">
                  <c:v>5865</c:v>
                </c:pt>
                <c:pt idx="564">
                  <c:v>4914</c:v>
                </c:pt>
                <c:pt idx="565">
                  <c:v>5703</c:v>
                </c:pt>
                <c:pt idx="566">
                  <c:v>5123</c:v>
                </c:pt>
                <c:pt idx="567">
                  <c:v>3195</c:v>
                </c:pt>
                <c:pt idx="568">
                  <c:v>4866</c:v>
                </c:pt>
                <c:pt idx="569">
                  <c:v>5831</c:v>
                </c:pt>
                <c:pt idx="570">
                  <c:v>6452</c:v>
                </c:pt>
                <c:pt idx="571">
                  <c:v>6790</c:v>
                </c:pt>
                <c:pt idx="572">
                  <c:v>5825</c:v>
                </c:pt>
                <c:pt idx="573">
                  <c:v>5645</c:v>
                </c:pt>
                <c:pt idx="574">
                  <c:v>4451</c:v>
                </c:pt>
                <c:pt idx="575">
                  <c:v>4444</c:v>
                </c:pt>
                <c:pt idx="576">
                  <c:v>6065</c:v>
                </c:pt>
                <c:pt idx="577">
                  <c:v>6248</c:v>
                </c:pt>
                <c:pt idx="578">
                  <c:v>6506</c:v>
                </c:pt>
                <c:pt idx="579">
                  <c:v>6278</c:v>
                </c:pt>
                <c:pt idx="580">
                  <c:v>5847</c:v>
                </c:pt>
                <c:pt idx="581">
                  <c:v>4479</c:v>
                </c:pt>
                <c:pt idx="582">
                  <c:v>3757</c:v>
                </c:pt>
                <c:pt idx="583">
                  <c:v>5780</c:v>
                </c:pt>
                <c:pt idx="584">
                  <c:v>5995</c:v>
                </c:pt>
                <c:pt idx="585">
                  <c:v>6271</c:v>
                </c:pt>
                <c:pt idx="586">
                  <c:v>6090</c:v>
                </c:pt>
                <c:pt idx="587">
                  <c:v>4721</c:v>
                </c:pt>
                <c:pt idx="588">
                  <c:v>4052</c:v>
                </c:pt>
                <c:pt idx="589">
                  <c:v>4362</c:v>
                </c:pt>
                <c:pt idx="590">
                  <c:v>5676</c:v>
                </c:pt>
                <c:pt idx="591">
                  <c:v>5656</c:v>
                </c:pt>
                <c:pt idx="592">
                  <c:v>6149</c:v>
                </c:pt>
                <c:pt idx="593">
                  <c:v>6267</c:v>
                </c:pt>
                <c:pt idx="594">
                  <c:v>5665</c:v>
                </c:pt>
                <c:pt idx="595">
                  <c:v>5038</c:v>
                </c:pt>
                <c:pt idx="596">
                  <c:v>3341</c:v>
                </c:pt>
                <c:pt idx="597">
                  <c:v>5504</c:v>
                </c:pt>
                <c:pt idx="598">
                  <c:v>5925</c:v>
                </c:pt>
                <c:pt idx="599">
                  <c:v>6281</c:v>
                </c:pt>
                <c:pt idx="600">
                  <c:v>6402</c:v>
                </c:pt>
                <c:pt idx="601">
                  <c:v>6257</c:v>
                </c:pt>
                <c:pt idx="602">
                  <c:v>4224</c:v>
                </c:pt>
                <c:pt idx="603">
                  <c:v>3772</c:v>
                </c:pt>
                <c:pt idx="604">
                  <c:v>5928</c:v>
                </c:pt>
                <c:pt idx="605">
                  <c:v>6105</c:v>
                </c:pt>
                <c:pt idx="606">
                  <c:v>6520</c:v>
                </c:pt>
                <c:pt idx="607">
                  <c:v>6541</c:v>
                </c:pt>
                <c:pt idx="608">
                  <c:v>5917</c:v>
                </c:pt>
                <c:pt idx="609">
                  <c:v>3788</c:v>
                </c:pt>
                <c:pt idx="610">
                  <c:v>3197</c:v>
                </c:pt>
                <c:pt idx="611">
                  <c:v>4069</c:v>
                </c:pt>
                <c:pt idx="612">
                  <c:v>5997</c:v>
                </c:pt>
                <c:pt idx="613">
                  <c:v>6280</c:v>
                </c:pt>
                <c:pt idx="614">
                  <c:v>5592</c:v>
                </c:pt>
                <c:pt idx="615">
                  <c:v>6459</c:v>
                </c:pt>
                <c:pt idx="616">
                  <c:v>4419</c:v>
                </c:pt>
                <c:pt idx="617">
                  <c:v>5657</c:v>
                </c:pt>
                <c:pt idx="618">
                  <c:v>6407</c:v>
                </c:pt>
                <c:pt idx="619">
                  <c:v>6697</c:v>
                </c:pt>
                <c:pt idx="620">
                  <c:v>6820</c:v>
                </c:pt>
                <c:pt idx="621">
                  <c:v>6750</c:v>
                </c:pt>
                <c:pt idx="622">
                  <c:v>6630</c:v>
                </c:pt>
                <c:pt idx="623">
                  <c:v>5554</c:v>
                </c:pt>
                <c:pt idx="624">
                  <c:v>5167</c:v>
                </c:pt>
                <c:pt idx="625">
                  <c:v>5847</c:v>
                </c:pt>
                <c:pt idx="626">
                  <c:v>3702</c:v>
                </c:pt>
                <c:pt idx="627">
                  <c:v>6803</c:v>
                </c:pt>
                <c:pt idx="628">
                  <c:v>6781</c:v>
                </c:pt>
                <c:pt idx="629">
                  <c:v>6917</c:v>
                </c:pt>
                <c:pt idx="630">
                  <c:v>5883</c:v>
                </c:pt>
                <c:pt idx="631">
                  <c:v>5453</c:v>
                </c:pt>
                <c:pt idx="632">
                  <c:v>6435</c:v>
                </c:pt>
                <c:pt idx="633">
                  <c:v>6693</c:v>
                </c:pt>
                <c:pt idx="634">
                  <c:v>6946</c:v>
                </c:pt>
                <c:pt idx="635">
                  <c:v>6642</c:v>
                </c:pt>
                <c:pt idx="636">
                  <c:v>6370</c:v>
                </c:pt>
                <c:pt idx="637">
                  <c:v>5966</c:v>
                </c:pt>
                <c:pt idx="638">
                  <c:v>4874</c:v>
                </c:pt>
                <c:pt idx="639">
                  <c:v>6015</c:v>
                </c:pt>
                <c:pt idx="640">
                  <c:v>4324</c:v>
                </c:pt>
                <c:pt idx="641">
                  <c:v>6844</c:v>
                </c:pt>
                <c:pt idx="642">
                  <c:v>6437</c:v>
                </c:pt>
                <c:pt idx="643">
                  <c:v>6640</c:v>
                </c:pt>
                <c:pt idx="644">
                  <c:v>4934</c:v>
                </c:pt>
                <c:pt idx="645">
                  <c:v>2729</c:v>
                </c:pt>
                <c:pt idx="646">
                  <c:v>4604</c:v>
                </c:pt>
                <c:pt idx="647">
                  <c:v>5791</c:v>
                </c:pt>
                <c:pt idx="648">
                  <c:v>6911</c:v>
                </c:pt>
                <c:pt idx="649">
                  <c:v>6736</c:v>
                </c:pt>
                <c:pt idx="650">
                  <c:v>6222</c:v>
                </c:pt>
                <c:pt idx="651">
                  <c:v>4857</c:v>
                </c:pt>
                <c:pt idx="652">
                  <c:v>4559</c:v>
                </c:pt>
                <c:pt idx="653">
                  <c:v>5115</c:v>
                </c:pt>
                <c:pt idx="654">
                  <c:v>6612</c:v>
                </c:pt>
                <c:pt idx="655">
                  <c:v>6482</c:v>
                </c:pt>
                <c:pt idx="656">
                  <c:v>6501</c:v>
                </c:pt>
                <c:pt idx="657">
                  <c:v>4671</c:v>
                </c:pt>
                <c:pt idx="658">
                  <c:v>5284</c:v>
                </c:pt>
                <c:pt idx="659">
                  <c:v>4692</c:v>
                </c:pt>
                <c:pt idx="660">
                  <c:v>6228</c:v>
                </c:pt>
                <c:pt idx="661">
                  <c:v>6625</c:v>
                </c:pt>
                <c:pt idx="662">
                  <c:v>6898</c:v>
                </c:pt>
                <c:pt idx="663">
                  <c:v>6484</c:v>
                </c:pt>
                <c:pt idx="664">
                  <c:v>6262</c:v>
                </c:pt>
                <c:pt idx="665">
                  <c:v>5209</c:v>
                </c:pt>
                <c:pt idx="666">
                  <c:v>3461</c:v>
                </c:pt>
                <c:pt idx="667">
                  <c:v>20</c:v>
                </c:pt>
                <c:pt idx="668">
                  <c:v>1009</c:v>
                </c:pt>
                <c:pt idx="669">
                  <c:v>5147</c:v>
                </c:pt>
                <c:pt idx="670">
                  <c:v>5520</c:v>
                </c:pt>
                <c:pt idx="671">
                  <c:v>5229</c:v>
                </c:pt>
                <c:pt idx="672">
                  <c:v>4109</c:v>
                </c:pt>
                <c:pt idx="673">
                  <c:v>3906</c:v>
                </c:pt>
                <c:pt idx="674">
                  <c:v>4881</c:v>
                </c:pt>
                <c:pt idx="675">
                  <c:v>5220</c:v>
                </c:pt>
                <c:pt idx="676">
                  <c:v>4709</c:v>
                </c:pt>
                <c:pt idx="677">
                  <c:v>4975</c:v>
                </c:pt>
                <c:pt idx="678">
                  <c:v>5283</c:v>
                </c:pt>
                <c:pt idx="679">
                  <c:v>4446</c:v>
                </c:pt>
                <c:pt idx="680">
                  <c:v>4562</c:v>
                </c:pt>
                <c:pt idx="681">
                  <c:v>5172</c:v>
                </c:pt>
                <c:pt idx="682">
                  <c:v>3767</c:v>
                </c:pt>
                <c:pt idx="683">
                  <c:v>5122</c:v>
                </c:pt>
                <c:pt idx="684">
                  <c:v>5125</c:v>
                </c:pt>
                <c:pt idx="685">
                  <c:v>5214</c:v>
                </c:pt>
                <c:pt idx="686">
                  <c:v>4316</c:v>
                </c:pt>
                <c:pt idx="687">
                  <c:v>3747</c:v>
                </c:pt>
                <c:pt idx="688">
                  <c:v>5050</c:v>
                </c:pt>
                <c:pt idx="689">
                  <c:v>5100</c:v>
                </c:pt>
                <c:pt idx="690">
                  <c:v>4531</c:v>
                </c:pt>
                <c:pt idx="691">
                  <c:v>1470</c:v>
                </c:pt>
                <c:pt idx="692">
                  <c:v>2307</c:v>
                </c:pt>
                <c:pt idx="693">
                  <c:v>1745</c:v>
                </c:pt>
                <c:pt idx="694">
                  <c:v>2115</c:v>
                </c:pt>
                <c:pt idx="695">
                  <c:v>4750</c:v>
                </c:pt>
                <c:pt idx="696">
                  <c:v>3836</c:v>
                </c:pt>
                <c:pt idx="697">
                  <c:v>5062</c:v>
                </c:pt>
                <c:pt idx="698">
                  <c:v>5080</c:v>
                </c:pt>
                <c:pt idx="699">
                  <c:v>5306</c:v>
                </c:pt>
                <c:pt idx="700">
                  <c:v>4240</c:v>
                </c:pt>
                <c:pt idx="701">
                  <c:v>3757</c:v>
                </c:pt>
                <c:pt idx="702">
                  <c:v>5679</c:v>
                </c:pt>
                <c:pt idx="703">
                  <c:v>6055</c:v>
                </c:pt>
                <c:pt idx="704">
                  <c:v>5398</c:v>
                </c:pt>
                <c:pt idx="705">
                  <c:v>5035</c:v>
                </c:pt>
                <c:pt idx="706">
                  <c:v>4659</c:v>
                </c:pt>
                <c:pt idx="707">
                  <c:v>4429</c:v>
                </c:pt>
                <c:pt idx="708">
                  <c:v>2787</c:v>
                </c:pt>
                <c:pt idx="709">
                  <c:v>4841</c:v>
                </c:pt>
                <c:pt idx="710">
                  <c:v>5219</c:v>
                </c:pt>
                <c:pt idx="711">
                  <c:v>5009</c:v>
                </c:pt>
                <c:pt idx="712">
                  <c:v>5107</c:v>
                </c:pt>
                <c:pt idx="713">
                  <c:v>5182</c:v>
                </c:pt>
                <c:pt idx="714">
                  <c:v>4280</c:v>
                </c:pt>
                <c:pt idx="715">
                  <c:v>3248</c:v>
                </c:pt>
                <c:pt idx="716">
                  <c:v>4373</c:v>
                </c:pt>
                <c:pt idx="717">
                  <c:v>5124</c:v>
                </c:pt>
                <c:pt idx="718">
                  <c:v>4934</c:v>
                </c:pt>
                <c:pt idx="719">
                  <c:v>3814</c:v>
                </c:pt>
                <c:pt idx="720">
                  <c:v>3402</c:v>
                </c:pt>
                <c:pt idx="721">
                  <c:v>1544</c:v>
                </c:pt>
                <c:pt idx="722">
                  <c:v>1379</c:v>
                </c:pt>
                <c:pt idx="723">
                  <c:v>746</c:v>
                </c:pt>
                <c:pt idx="724">
                  <c:v>573</c:v>
                </c:pt>
                <c:pt idx="725">
                  <c:v>432</c:v>
                </c:pt>
                <c:pt idx="726">
                  <c:v>1867</c:v>
                </c:pt>
                <c:pt idx="727">
                  <c:v>2451</c:v>
                </c:pt>
                <c:pt idx="728">
                  <c:v>1182</c:v>
                </c:pt>
                <c:pt idx="729">
                  <c:v>1432</c:v>
                </c:pt>
                <c:pt idx="730">
                  <c:v>2290</c:v>
                </c:pt>
              </c:numCache>
            </c:numRef>
          </c:val>
          <c:smooth val="0"/>
          <c:extLst>
            <c:ext xmlns:c16="http://schemas.microsoft.com/office/drawing/2014/chart" uri="{C3380CC4-5D6E-409C-BE32-E72D297353CC}">
              <c16:uniqueId val="{00000000-148A-9544-B91A-E0DB511AECFE}"/>
            </c:ext>
          </c:extLst>
        </c:ser>
        <c:dLbls>
          <c:showLegendKey val="0"/>
          <c:showVal val="0"/>
          <c:showCatName val="0"/>
          <c:showSerName val="0"/>
          <c:showPercent val="0"/>
          <c:showBubbleSize val="0"/>
        </c:dLbls>
        <c:smooth val="0"/>
        <c:axId val="970750560"/>
        <c:axId val="1648943632"/>
      </c:lineChart>
      <c:catAx>
        <c:axId val="9707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943632"/>
        <c:crosses val="autoZero"/>
        <c:auto val="1"/>
        <c:lblAlgn val="ctr"/>
        <c:lblOffset val="100"/>
        <c:noMultiLvlLbl val="0"/>
      </c:catAx>
      <c:valAx>
        <c:axId val="164894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75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daily_bike_data!$N$1</c:f>
              <c:strCache>
                <c:ptCount val="1"/>
                <c:pt idx="0">
                  <c:v>registered</c:v>
                </c:pt>
              </c:strCache>
            </c:strRef>
          </c:tx>
          <c:spPr>
            <a:ln w="28575" cap="rnd">
              <a:solidFill>
                <a:schemeClr val="accent1"/>
              </a:solidFill>
              <a:round/>
            </a:ln>
            <a:effectLst/>
          </c:spPr>
          <c:marker>
            <c:symbol val="none"/>
          </c:marker>
          <c:cat>
            <c:strRef>
              <c:f>daily_bike_data!$A$1:$A$732</c:f>
              <c:strCache>
                <c:ptCount val="732"/>
                <c:pt idx="0">
                  <c:v>dteday</c:v>
                </c:pt>
                <c:pt idx="1">
                  <c:v>1/1/11</c:v>
                </c:pt>
                <c:pt idx="2">
                  <c:v>1/2/11</c:v>
                </c:pt>
                <c:pt idx="3">
                  <c:v>1/3/11</c:v>
                </c:pt>
                <c:pt idx="4">
                  <c:v>1/4/11</c:v>
                </c:pt>
                <c:pt idx="5">
                  <c:v>1/5/11</c:v>
                </c:pt>
                <c:pt idx="6">
                  <c:v>1/6/11</c:v>
                </c:pt>
                <c:pt idx="7">
                  <c:v>1/7/11</c:v>
                </c:pt>
                <c:pt idx="8">
                  <c:v>1/8/11</c:v>
                </c:pt>
                <c:pt idx="9">
                  <c:v>1/9/11</c:v>
                </c:pt>
                <c:pt idx="10">
                  <c:v>1/10/11</c:v>
                </c:pt>
                <c:pt idx="11">
                  <c:v>1/11/11</c:v>
                </c:pt>
                <c:pt idx="12">
                  <c:v>1/12/11</c:v>
                </c:pt>
                <c:pt idx="13">
                  <c:v>1/13/11</c:v>
                </c:pt>
                <c:pt idx="14">
                  <c:v>1/14/11</c:v>
                </c:pt>
                <c:pt idx="15">
                  <c:v>1/15/11</c:v>
                </c:pt>
                <c:pt idx="16">
                  <c:v>1/16/11</c:v>
                </c:pt>
                <c:pt idx="17">
                  <c:v>1/17/11</c:v>
                </c:pt>
                <c:pt idx="18">
                  <c:v>1/18/11</c:v>
                </c:pt>
                <c:pt idx="19">
                  <c:v>1/19/11</c:v>
                </c:pt>
                <c:pt idx="20">
                  <c:v>1/20/11</c:v>
                </c:pt>
                <c:pt idx="21">
                  <c:v>1/21/11</c:v>
                </c:pt>
                <c:pt idx="22">
                  <c:v>1/22/11</c:v>
                </c:pt>
                <c:pt idx="23">
                  <c:v>1/23/11</c:v>
                </c:pt>
                <c:pt idx="24">
                  <c:v>1/24/11</c:v>
                </c:pt>
                <c:pt idx="25">
                  <c:v>1/25/11</c:v>
                </c:pt>
                <c:pt idx="26">
                  <c:v>1/26/11</c:v>
                </c:pt>
                <c:pt idx="27">
                  <c:v>1/27/11</c:v>
                </c:pt>
                <c:pt idx="28">
                  <c:v>1/28/11</c:v>
                </c:pt>
                <c:pt idx="29">
                  <c:v>1/29/11</c:v>
                </c:pt>
                <c:pt idx="30">
                  <c:v>1/30/11</c:v>
                </c:pt>
                <c:pt idx="31">
                  <c:v>1/31/11</c:v>
                </c:pt>
                <c:pt idx="32">
                  <c:v>2/1/11</c:v>
                </c:pt>
                <c:pt idx="33">
                  <c:v>2/2/11</c:v>
                </c:pt>
                <c:pt idx="34">
                  <c:v>2/3/11</c:v>
                </c:pt>
                <c:pt idx="35">
                  <c:v>2/4/11</c:v>
                </c:pt>
                <c:pt idx="36">
                  <c:v>2/5/11</c:v>
                </c:pt>
                <c:pt idx="37">
                  <c:v>2/6/11</c:v>
                </c:pt>
                <c:pt idx="38">
                  <c:v>2/7/11</c:v>
                </c:pt>
                <c:pt idx="39">
                  <c:v>2/8/11</c:v>
                </c:pt>
                <c:pt idx="40">
                  <c:v>2/9/11</c:v>
                </c:pt>
                <c:pt idx="41">
                  <c:v>2/10/11</c:v>
                </c:pt>
                <c:pt idx="42">
                  <c:v>2/11/11</c:v>
                </c:pt>
                <c:pt idx="43">
                  <c:v>2/12/11</c:v>
                </c:pt>
                <c:pt idx="44">
                  <c:v>2/13/11</c:v>
                </c:pt>
                <c:pt idx="45">
                  <c:v>2/14/11</c:v>
                </c:pt>
                <c:pt idx="46">
                  <c:v>2/15/11</c:v>
                </c:pt>
                <c:pt idx="47">
                  <c:v>2/16/11</c:v>
                </c:pt>
                <c:pt idx="48">
                  <c:v>2/17/11</c:v>
                </c:pt>
                <c:pt idx="49">
                  <c:v>2/18/11</c:v>
                </c:pt>
                <c:pt idx="50">
                  <c:v>2/19/11</c:v>
                </c:pt>
                <c:pt idx="51">
                  <c:v>2/20/11</c:v>
                </c:pt>
                <c:pt idx="52">
                  <c:v>2/21/11</c:v>
                </c:pt>
                <c:pt idx="53">
                  <c:v>2/22/11</c:v>
                </c:pt>
                <c:pt idx="54">
                  <c:v>2/23/11</c:v>
                </c:pt>
                <c:pt idx="55">
                  <c:v>2/24/11</c:v>
                </c:pt>
                <c:pt idx="56">
                  <c:v>2/25/11</c:v>
                </c:pt>
                <c:pt idx="57">
                  <c:v>2/26/11</c:v>
                </c:pt>
                <c:pt idx="58">
                  <c:v>2/27/11</c:v>
                </c:pt>
                <c:pt idx="59">
                  <c:v>2/28/11</c:v>
                </c:pt>
                <c:pt idx="60">
                  <c:v>3/1/11</c:v>
                </c:pt>
                <c:pt idx="61">
                  <c:v>3/2/11</c:v>
                </c:pt>
                <c:pt idx="62">
                  <c:v>3/3/11</c:v>
                </c:pt>
                <c:pt idx="63">
                  <c:v>3/4/11</c:v>
                </c:pt>
                <c:pt idx="64">
                  <c:v>3/5/11</c:v>
                </c:pt>
                <c:pt idx="65">
                  <c:v>3/6/11</c:v>
                </c:pt>
                <c:pt idx="66">
                  <c:v>3/7/11</c:v>
                </c:pt>
                <c:pt idx="67">
                  <c:v>3/8/11</c:v>
                </c:pt>
                <c:pt idx="68">
                  <c:v>3/9/11</c:v>
                </c:pt>
                <c:pt idx="69">
                  <c:v>3/10/11</c:v>
                </c:pt>
                <c:pt idx="70">
                  <c:v>3/11/11</c:v>
                </c:pt>
                <c:pt idx="71">
                  <c:v>3/12/11</c:v>
                </c:pt>
                <c:pt idx="72">
                  <c:v>3/13/11</c:v>
                </c:pt>
                <c:pt idx="73">
                  <c:v>3/14/11</c:v>
                </c:pt>
                <c:pt idx="74">
                  <c:v>3/15/11</c:v>
                </c:pt>
                <c:pt idx="75">
                  <c:v>3/16/11</c:v>
                </c:pt>
                <c:pt idx="76">
                  <c:v>3/17/11</c:v>
                </c:pt>
                <c:pt idx="77">
                  <c:v>3/18/11</c:v>
                </c:pt>
                <c:pt idx="78">
                  <c:v>3/19/11</c:v>
                </c:pt>
                <c:pt idx="79">
                  <c:v>3/20/11</c:v>
                </c:pt>
                <c:pt idx="80">
                  <c:v>3/21/11</c:v>
                </c:pt>
                <c:pt idx="81">
                  <c:v>3/22/11</c:v>
                </c:pt>
                <c:pt idx="82">
                  <c:v>3/23/11</c:v>
                </c:pt>
                <c:pt idx="83">
                  <c:v>3/24/11</c:v>
                </c:pt>
                <c:pt idx="84">
                  <c:v>3/25/11</c:v>
                </c:pt>
                <c:pt idx="85">
                  <c:v>3/26/11</c:v>
                </c:pt>
                <c:pt idx="86">
                  <c:v>3/27/11</c:v>
                </c:pt>
                <c:pt idx="87">
                  <c:v>3/28/11</c:v>
                </c:pt>
                <c:pt idx="88">
                  <c:v>3/29/11</c:v>
                </c:pt>
                <c:pt idx="89">
                  <c:v>3/30/11</c:v>
                </c:pt>
                <c:pt idx="90">
                  <c:v>3/31/11</c:v>
                </c:pt>
                <c:pt idx="91">
                  <c:v>4/1/11</c:v>
                </c:pt>
                <c:pt idx="92">
                  <c:v>4/2/11</c:v>
                </c:pt>
                <c:pt idx="93">
                  <c:v>4/3/11</c:v>
                </c:pt>
                <c:pt idx="94">
                  <c:v>4/4/11</c:v>
                </c:pt>
                <c:pt idx="95">
                  <c:v>4/5/11</c:v>
                </c:pt>
                <c:pt idx="96">
                  <c:v>4/6/11</c:v>
                </c:pt>
                <c:pt idx="97">
                  <c:v>4/7/11</c:v>
                </c:pt>
                <c:pt idx="98">
                  <c:v>4/8/11</c:v>
                </c:pt>
                <c:pt idx="99">
                  <c:v>4/9/11</c:v>
                </c:pt>
                <c:pt idx="100">
                  <c:v>4/10/11</c:v>
                </c:pt>
                <c:pt idx="101">
                  <c:v>4/11/11</c:v>
                </c:pt>
                <c:pt idx="102">
                  <c:v>4/12/11</c:v>
                </c:pt>
                <c:pt idx="103">
                  <c:v>4/13/11</c:v>
                </c:pt>
                <c:pt idx="104">
                  <c:v>4/14/11</c:v>
                </c:pt>
                <c:pt idx="105">
                  <c:v>4/15/11</c:v>
                </c:pt>
                <c:pt idx="106">
                  <c:v>4/16/11</c:v>
                </c:pt>
                <c:pt idx="107">
                  <c:v>4/17/11</c:v>
                </c:pt>
                <c:pt idx="108">
                  <c:v>4/18/11</c:v>
                </c:pt>
                <c:pt idx="109">
                  <c:v>4/19/11</c:v>
                </c:pt>
                <c:pt idx="110">
                  <c:v>4/20/11</c:v>
                </c:pt>
                <c:pt idx="111">
                  <c:v>4/21/11</c:v>
                </c:pt>
                <c:pt idx="112">
                  <c:v>4/22/11</c:v>
                </c:pt>
                <c:pt idx="113">
                  <c:v>4/23/11</c:v>
                </c:pt>
                <c:pt idx="114">
                  <c:v>4/24/11</c:v>
                </c:pt>
                <c:pt idx="115">
                  <c:v>4/25/11</c:v>
                </c:pt>
                <c:pt idx="116">
                  <c:v>4/26/11</c:v>
                </c:pt>
                <c:pt idx="117">
                  <c:v>4/27/11</c:v>
                </c:pt>
                <c:pt idx="118">
                  <c:v>4/28/11</c:v>
                </c:pt>
                <c:pt idx="119">
                  <c:v>4/29/11</c:v>
                </c:pt>
                <c:pt idx="120">
                  <c:v>4/30/11</c:v>
                </c:pt>
                <c:pt idx="121">
                  <c:v>5/1/11</c:v>
                </c:pt>
                <c:pt idx="122">
                  <c:v>5/2/11</c:v>
                </c:pt>
                <c:pt idx="123">
                  <c:v>5/3/11</c:v>
                </c:pt>
                <c:pt idx="124">
                  <c:v>5/4/11</c:v>
                </c:pt>
                <c:pt idx="125">
                  <c:v>5/5/11</c:v>
                </c:pt>
                <c:pt idx="126">
                  <c:v>5/6/11</c:v>
                </c:pt>
                <c:pt idx="127">
                  <c:v>5/7/11</c:v>
                </c:pt>
                <c:pt idx="128">
                  <c:v>5/8/11</c:v>
                </c:pt>
                <c:pt idx="129">
                  <c:v>5/9/11</c:v>
                </c:pt>
                <c:pt idx="130">
                  <c:v>5/10/11</c:v>
                </c:pt>
                <c:pt idx="131">
                  <c:v>5/11/11</c:v>
                </c:pt>
                <c:pt idx="132">
                  <c:v>5/12/11</c:v>
                </c:pt>
                <c:pt idx="133">
                  <c:v>5/13/11</c:v>
                </c:pt>
                <c:pt idx="134">
                  <c:v>5/14/11</c:v>
                </c:pt>
                <c:pt idx="135">
                  <c:v>5/15/11</c:v>
                </c:pt>
                <c:pt idx="136">
                  <c:v>5/16/11</c:v>
                </c:pt>
                <c:pt idx="137">
                  <c:v>5/17/11</c:v>
                </c:pt>
                <c:pt idx="138">
                  <c:v>5/18/11</c:v>
                </c:pt>
                <c:pt idx="139">
                  <c:v>5/19/11</c:v>
                </c:pt>
                <c:pt idx="140">
                  <c:v>5/20/11</c:v>
                </c:pt>
                <c:pt idx="141">
                  <c:v>5/21/11</c:v>
                </c:pt>
                <c:pt idx="142">
                  <c:v>5/22/11</c:v>
                </c:pt>
                <c:pt idx="143">
                  <c:v>5/23/11</c:v>
                </c:pt>
                <c:pt idx="144">
                  <c:v>5/24/11</c:v>
                </c:pt>
                <c:pt idx="145">
                  <c:v>5/25/11</c:v>
                </c:pt>
                <c:pt idx="146">
                  <c:v>5/26/11</c:v>
                </c:pt>
                <c:pt idx="147">
                  <c:v>5/27/11</c:v>
                </c:pt>
                <c:pt idx="148">
                  <c:v>5/28/11</c:v>
                </c:pt>
                <c:pt idx="149">
                  <c:v>5/29/11</c:v>
                </c:pt>
                <c:pt idx="150">
                  <c:v>5/30/11</c:v>
                </c:pt>
                <c:pt idx="151">
                  <c:v>5/31/11</c:v>
                </c:pt>
                <c:pt idx="152">
                  <c:v>6/1/11</c:v>
                </c:pt>
                <c:pt idx="153">
                  <c:v>6/2/11</c:v>
                </c:pt>
                <c:pt idx="154">
                  <c:v>6/3/11</c:v>
                </c:pt>
                <c:pt idx="155">
                  <c:v>6/4/11</c:v>
                </c:pt>
                <c:pt idx="156">
                  <c:v>6/5/11</c:v>
                </c:pt>
                <c:pt idx="157">
                  <c:v>6/6/11</c:v>
                </c:pt>
                <c:pt idx="158">
                  <c:v>6/7/11</c:v>
                </c:pt>
                <c:pt idx="159">
                  <c:v>6/8/11</c:v>
                </c:pt>
                <c:pt idx="160">
                  <c:v>6/9/11</c:v>
                </c:pt>
                <c:pt idx="161">
                  <c:v>6/10/11</c:v>
                </c:pt>
                <c:pt idx="162">
                  <c:v>6/11/11</c:v>
                </c:pt>
                <c:pt idx="163">
                  <c:v>6/12/11</c:v>
                </c:pt>
                <c:pt idx="164">
                  <c:v>6/13/11</c:v>
                </c:pt>
                <c:pt idx="165">
                  <c:v>6/14/11</c:v>
                </c:pt>
                <c:pt idx="166">
                  <c:v>6/15/11</c:v>
                </c:pt>
                <c:pt idx="167">
                  <c:v>6/16/11</c:v>
                </c:pt>
                <c:pt idx="168">
                  <c:v>6/17/11</c:v>
                </c:pt>
                <c:pt idx="169">
                  <c:v>6/18/11</c:v>
                </c:pt>
                <c:pt idx="170">
                  <c:v>6/19/11</c:v>
                </c:pt>
                <c:pt idx="171">
                  <c:v>6/20/11</c:v>
                </c:pt>
                <c:pt idx="172">
                  <c:v>6/21/11</c:v>
                </c:pt>
                <c:pt idx="173">
                  <c:v>6/22/11</c:v>
                </c:pt>
                <c:pt idx="174">
                  <c:v>6/23/11</c:v>
                </c:pt>
                <c:pt idx="175">
                  <c:v>6/24/11</c:v>
                </c:pt>
                <c:pt idx="176">
                  <c:v>6/25/11</c:v>
                </c:pt>
                <c:pt idx="177">
                  <c:v>6/26/11</c:v>
                </c:pt>
                <c:pt idx="178">
                  <c:v>6/27/11</c:v>
                </c:pt>
                <c:pt idx="179">
                  <c:v>6/28/11</c:v>
                </c:pt>
                <c:pt idx="180">
                  <c:v>6/29/11</c:v>
                </c:pt>
                <c:pt idx="181">
                  <c:v>6/30/11</c:v>
                </c:pt>
                <c:pt idx="182">
                  <c:v>7/1/11</c:v>
                </c:pt>
                <c:pt idx="183">
                  <c:v>7/2/11</c:v>
                </c:pt>
                <c:pt idx="184">
                  <c:v>7/3/11</c:v>
                </c:pt>
                <c:pt idx="185">
                  <c:v>7/4/11</c:v>
                </c:pt>
                <c:pt idx="186">
                  <c:v>7/5/11</c:v>
                </c:pt>
                <c:pt idx="187">
                  <c:v>7/6/11</c:v>
                </c:pt>
                <c:pt idx="188">
                  <c:v>7/7/11</c:v>
                </c:pt>
                <c:pt idx="189">
                  <c:v>7/8/11</c:v>
                </c:pt>
                <c:pt idx="190">
                  <c:v>7/9/11</c:v>
                </c:pt>
                <c:pt idx="191">
                  <c:v>7/10/11</c:v>
                </c:pt>
                <c:pt idx="192">
                  <c:v>7/11/11</c:v>
                </c:pt>
                <c:pt idx="193">
                  <c:v>7/12/11</c:v>
                </c:pt>
                <c:pt idx="194">
                  <c:v>7/13/11</c:v>
                </c:pt>
                <c:pt idx="195">
                  <c:v>7/14/11</c:v>
                </c:pt>
                <c:pt idx="196">
                  <c:v>7/15/11</c:v>
                </c:pt>
                <c:pt idx="197">
                  <c:v>7/16/11</c:v>
                </c:pt>
                <c:pt idx="198">
                  <c:v>7/17/11</c:v>
                </c:pt>
                <c:pt idx="199">
                  <c:v>7/18/11</c:v>
                </c:pt>
                <c:pt idx="200">
                  <c:v>7/19/11</c:v>
                </c:pt>
                <c:pt idx="201">
                  <c:v>7/20/11</c:v>
                </c:pt>
                <c:pt idx="202">
                  <c:v>7/21/11</c:v>
                </c:pt>
                <c:pt idx="203">
                  <c:v>7/22/11</c:v>
                </c:pt>
                <c:pt idx="204">
                  <c:v>7/23/11</c:v>
                </c:pt>
                <c:pt idx="205">
                  <c:v>7/24/11</c:v>
                </c:pt>
                <c:pt idx="206">
                  <c:v>7/25/11</c:v>
                </c:pt>
                <c:pt idx="207">
                  <c:v>7/26/11</c:v>
                </c:pt>
                <c:pt idx="208">
                  <c:v>7/27/11</c:v>
                </c:pt>
                <c:pt idx="209">
                  <c:v>7/28/11</c:v>
                </c:pt>
                <c:pt idx="210">
                  <c:v>7/29/11</c:v>
                </c:pt>
                <c:pt idx="211">
                  <c:v>7/30/11</c:v>
                </c:pt>
                <c:pt idx="212">
                  <c:v>7/31/11</c:v>
                </c:pt>
                <c:pt idx="213">
                  <c:v>8/1/11</c:v>
                </c:pt>
                <c:pt idx="214">
                  <c:v>8/2/11</c:v>
                </c:pt>
                <c:pt idx="215">
                  <c:v>8/3/11</c:v>
                </c:pt>
                <c:pt idx="216">
                  <c:v>8/4/11</c:v>
                </c:pt>
                <c:pt idx="217">
                  <c:v>8/5/11</c:v>
                </c:pt>
                <c:pt idx="218">
                  <c:v>8/6/11</c:v>
                </c:pt>
                <c:pt idx="219">
                  <c:v>8/7/11</c:v>
                </c:pt>
                <c:pt idx="220">
                  <c:v>8/8/11</c:v>
                </c:pt>
                <c:pt idx="221">
                  <c:v>8/9/11</c:v>
                </c:pt>
                <c:pt idx="222">
                  <c:v>8/10/11</c:v>
                </c:pt>
                <c:pt idx="223">
                  <c:v>8/11/11</c:v>
                </c:pt>
                <c:pt idx="224">
                  <c:v>8/12/11</c:v>
                </c:pt>
                <c:pt idx="225">
                  <c:v>8/13/11</c:v>
                </c:pt>
                <c:pt idx="226">
                  <c:v>8/14/11</c:v>
                </c:pt>
                <c:pt idx="227">
                  <c:v>8/15/11</c:v>
                </c:pt>
                <c:pt idx="228">
                  <c:v>8/16/11</c:v>
                </c:pt>
                <c:pt idx="229">
                  <c:v>8/17/11</c:v>
                </c:pt>
                <c:pt idx="230">
                  <c:v>8/18/11</c:v>
                </c:pt>
                <c:pt idx="231">
                  <c:v>8/19/11</c:v>
                </c:pt>
                <c:pt idx="232">
                  <c:v>8/20/11</c:v>
                </c:pt>
                <c:pt idx="233">
                  <c:v>8/21/11</c:v>
                </c:pt>
                <c:pt idx="234">
                  <c:v>8/22/11</c:v>
                </c:pt>
                <c:pt idx="235">
                  <c:v>8/23/11</c:v>
                </c:pt>
                <c:pt idx="236">
                  <c:v>8/24/11</c:v>
                </c:pt>
                <c:pt idx="237">
                  <c:v>8/25/11</c:v>
                </c:pt>
                <c:pt idx="238">
                  <c:v>8/26/11</c:v>
                </c:pt>
                <c:pt idx="239">
                  <c:v>8/27/11</c:v>
                </c:pt>
                <c:pt idx="240">
                  <c:v>8/28/11</c:v>
                </c:pt>
                <c:pt idx="241">
                  <c:v>8/29/11</c:v>
                </c:pt>
                <c:pt idx="242">
                  <c:v>8/30/11</c:v>
                </c:pt>
                <c:pt idx="243">
                  <c:v>8/31/11</c:v>
                </c:pt>
                <c:pt idx="244">
                  <c:v>9/1/11</c:v>
                </c:pt>
                <c:pt idx="245">
                  <c:v>9/2/11</c:v>
                </c:pt>
                <c:pt idx="246">
                  <c:v>9/3/11</c:v>
                </c:pt>
                <c:pt idx="247">
                  <c:v>9/4/11</c:v>
                </c:pt>
                <c:pt idx="248">
                  <c:v>9/5/11</c:v>
                </c:pt>
                <c:pt idx="249">
                  <c:v>9/6/11</c:v>
                </c:pt>
                <c:pt idx="250">
                  <c:v>9/7/11</c:v>
                </c:pt>
                <c:pt idx="251">
                  <c:v>9/8/11</c:v>
                </c:pt>
                <c:pt idx="252">
                  <c:v>9/9/11</c:v>
                </c:pt>
                <c:pt idx="253">
                  <c:v>9/10/11</c:v>
                </c:pt>
                <c:pt idx="254">
                  <c:v>9/11/11</c:v>
                </c:pt>
                <c:pt idx="255">
                  <c:v>9/12/11</c:v>
                </c:pt>
                <c:pt idx="256">
                  <c:v>9/13/11</c:v>
                </c:pt>
                <c:pt idx="257">
                  <c:v>9/14/11</c:v>
                </c:pt>
                <c:pt idx="258">
                  <c:v>9/15/11</c:v>
                </c:pt>
                <c:pt idx="259">
                  <c:v>9/16/11</c:v>
                </c:pt>
                <c:pt idx="260">
                  <c:v>9/17/11</c:v>
                </c:pt>
                <c:pt idx="261">
                  <c:v>9/18/11</c:v>
                </c:pt>
                <c:pt idx="262">
                  <c:v>9/19/11</c:v>
                </c:pt>
                <c:pt idx="263">
                  <c:v>9/20/11</c:v>
                </c:pt>
                <c:pt idx="264">
                  <c:v>9/21/11</c:v>
                </c:pt>
                <c:pt idx="265">
                  <c:v>9/22/11</c:v>
                </c:pt>
                <c:pt idx="266">
                  <c:v>9/23/11</c:v>
                </c:pt>
                <c:pt idx="267">
                  <c:v>9/24/11</c:v>
                </c:pt>
                <c:pt idx="268">
                  <c:v>9/25/11</c:v>
                </c:pt>
                <c:pt idx="269">
                  <c:v>9/26/11</c:v>
                </c:pt>
                <c:pt idx="270">
                  <c:v>9/27/11</c:v>
                </c:pt>
                <c:pt idx="271">
                  <c:v>9/28/11</c:v>
                </c:pt>
                <c:pt idx="272">
                  <c:v>9/29/11</c:v>
                </c:pt>
                <c:pt idx="273">
                  <c:v>9/30/11</c:v>
                </c:pt>
                <c:pt idx="274">
                  <c:v>10/1/11</c:v>
                </c:pt>
                <c:pt idx="275">
                  <c:v>10/2/11</c:v>
                </c:pt>
                <c:pt idx="276">
                  <c:v>10/3/11</c:v>
                </c:pt>
                <c:pt idx="277">
                  <c:v>10/4/11</c:v>
                </c:pt>
                <c:pt idx="278">
                  <c:v>10/5/11</c:v>
                </c:pt>
                <c:pt idx="279">
                  <c:v>10/6/11</c:v>
                </c:pt>
                <c:pt idx="280">
                  <c:v>10/7/11</c:v>
                </c:pt>
                <c:pt idx="281">
                  <c:v>10/8/11</c:v>
                </c:pt>
                <c:pt idx="282">
                  <c:v>10/9/11</c:v>
                </c:pt>
                <c:pt idx="283">
                  <c:v>10/10/11</c:v>
                </c:pt>
                <c:pt idx="284">
                  <c:v>10/11/11</c:v>
                </c:pt>
                <c:pt idx="285">
                  <c:v>10/12/11</c:v>
                </c:pt>
                <c:pt idx="286">
                  <c:v>10/13/11</c:v>
                </c:pt>
                <c:pt idx="287">
                  <c:v>10/14/11</c:v>
                </c:pt>
                <c:pt idx="288">
                  <c:v>10/15/11</c:v>
                </c:pt>
                <c:pt idx="289">
                  <c:v>10/16/11</c:v>
                </c:pt>
                <c:pt idx="290">
                  <c:v>10/17/11</c:v>
                </c:pt>
                <c:pt idx="291">
                  <c:v>10/18/11</c:v>
                </c:pt>
                <c:pt idx="292">
                  <c:v>10/19/11</c:v>
                </c:pt>
                <c:pt idx="293">
                  <c:v>10/20/11</c:v>
                </c:pt>
                <c:pt idx="294">
                  <c:v>10/21/11</c:v>
                </c:pt>
                <c:pt idx="295">
                  <c:v>10/22/11</c:v>
                </c:pt>
                <c:pt idx="296">
                  <c:v>10/23/11</c:v>
                </c:pt>
                <c:pt idx="297">
                  <c:v>10/24/11</c:v>
                </c:pt>
                <c:pt idx="298">
                  <c:v>10/25/11</c:v>
                </c:pt>
                <c:pt idx="299">
                  <c:v>10/26/11</c:v>
                </c:pt>
                <c:pt idx="300">
                  <c:v>10/27/11</c:v>
                </c:pt>
                <c:pt idx="301">
                  <c:v>10/28/11</c:v>
                </c:pt>
                <c:pt idx="302">
                  <c:v>10/29/11</c:v>
                </c:pt>
                <c:pt idx="303">
                  <c:v>10/30/11</c:v>
                </c:pt>
                <c:pt idx="304">
                  <c:v>10/31/11</c:v>
                </c:pt>
                <c:pt idx="305">
                  <c:v>11/1/11</c:v>
                </c:pt>
                <c:pt idx="306">
                  <c:v>11/2/11</c:v>
                </c:pt>
                <c:pt idx="307">
                  <c:v>11/3/11</c:v>
                </c:pt>
                <c:pt idx="308">
                  <c:v>11/4/11</c:v>
                </c:pt>
                <c:pt idx="309">
                  <c:v>11/5/11</c:v>
                </c:pt>
                <c:pt idx="310">
                  <c:v>11/6/11</c:v>
                </c:pt>
                <c:pt idx="311">
                  <c:v>11/7/11</c:v>
                </c:pt>
                <c:pt idx="312">
                  <c:v>11/8/11</c:v>
                </c:pt>
                <c:pt idx="313">
                  <c:v>11/9/11</c:v>
                </c:pt>
                <c:pt idx="314">
                  <c:v>11/10/11</c:v>
                </c:pt>
                <c:pt idx="315">
                  <c:v>11/11/11</c:v>
                </c:pt>
                <c:pt idx="316">
                  <c:v>11/12/11</c:v>
                </c:pt>
                <c:pt idx="317">
                  <c:v>11/13/11</c:v>
                </c:pt>
                <c:pt idx="318">
                  <c:v>11/14/11</c:v>
                </c:pt>
                <c:pt idx="319">
                  <c:v>11/15/11</c:v>
                </c:pt>
                <c:pt idx="320">
                  <c:v>11/16/11</c:v>
                </c:pt>
                <c:pt idx="321">
                  <c:v>11/17/11</c:v>
                </c:pt>
                <c:pt idx="322">
                  <c:v>11/18/11</c:v>
                </c:pt>
                <c:pt idx="323">
                  <c:v>11/19/11</c:v>
                </c:pt>
                <c:pt idx="324">
                  <c:v>11/20/11</c:v>
                </c:pt>
                <c:pt idx="325">
                  <c:v>11/21/11</c:v>
                </c:pt>
                <c:pt idx="326">
                  <c:v>11/22/11</c:v>
                </c:pt>
                <c:pt idx="327">
                  <c:v>11/23/11</c:v>
                </c:pt>
                <c:pt idx="328">
                  <c:v>11/24/11</c:v>
                </c:pt>
                <c:pt idx="329">
                  <c:v>11/25/11</c:v>
                </c:pt>
                <c:pt idx="330">
                  <c:v>11/26/11</c:v>
                </c:pt>
                <c:pt idx="331">
                  <c:v>11/27/11</c:v>
                </c:pt>
                <c:pt idx="332">
                  <c:v>11/28/11</c:v>
                </c:pt>
                <c:pt idx="333">
                  <c:v>11/29/11</c:v>
                </c:pt>
                <c:pt idx="334">
                  <c:v>11/30/11</c:v>
                </c:pt>
                <c:pt idx="335">
                  <c:v>12/1/11</c:v>
                </c:pt>
                <c:pt idx="336">
                  <c:v>12/2/11</c:v>
                </c:pt>
                <c:pt idx="337">
                  <c:v>12/3/11</c:v>
                </c:pt>
                <c:pt idx="338">
                  <c:v>12/4/11</c:v>
                </c:pt>
                <c:pt idx="339">
                  <c:v>12/5/11</c:v>
                </c:pt>
                <c:pt idx="340">
                  <c:v>12/6/11</c:v>
                </c:pt>
                <c:pt idx="341">
                  <c:v>12/7/11</c:v>
                </c:pt>
                <c:pt idx="342">
                  <c:v>12/8/11</c:v>
                </c:pt>
                <c:pt idx="343">
                  <c:v>12/9/11</c:v>
                </c:pt>
                <c:pt idx="344">
                  <c:v>12/10/11</c:v>
                </c:pt>
                <c:pt idx="345">
                  <c:v>12/11/11</c:v>
                </c:pt>
                <c:pt idx="346">
                  <c:v>12/12/11</c:v>
                </c:pt>
                <c:pt idx="347">
                  <c:v>12/13/11</c:v>
                </c:pt>
                <c:pt idx="348">
                  <c:v>12/14/11</c:v>
                </c:pt>
                <c:pt idx="349">
                  <c:v>12/15/11</c:v>
                </c:pt>
                <c:pt idx="350">
                  <c:v>12/16/11</c:v>
                </c:pt>
                <c:pt idx="351">
                  <c:v>12/17/11</c:v>
                </c:pt>
                <c:pt idx="352">
                  <c:v>12/18/11</c:v>
                </c:pt>
                <c:pt idx="353">
                  <c:v>12/19/11</c:v>
                </c:pt>
                <c:pt idx="354">
                  <c:v>12/20/11</c:v>
                </c:pt>
                <c:pt idx="355">
                  <c:v>12/21/11</c:v>
                </c:pt>
                <c:pt idx="356">
                  <c:v>12/22/11</c:v>
                </c:pt>
                <c:pt idx="357">
                  <c:v>12/23/11</c:v>
                </c:pt>
                <c:pt idx="358">
                  <c:v>12/24/11</c:v>
                </c:pt>
                <c:pt idx="359">
                  <c:v>12/25/11</c:v>
                </c:pt>
                <c:pt idx="360">
                  <c:v>12/26/11</c:v>
                </c:pt>
                <c:pt idx="361">
                  <c:v>12/27/11</c:v>
                </c:pt>
                <c:pt idx="362">
                  <c:v>12/28/11</c:v>
                </c:pt>
                <c:pt idx="363">
                  <c:v>12/29/11</c:v>
                </c:pt>
                <c:pt idx="364">
                  <c:v>12/30/11</c:v>
                </c:pt>
                <c:pt idx="365">
                  <c:v>12/31/11</c:v>
                </c:pt>
                <c:pt idx="366">
                  <c:v>1/1/12</c:v>
                </c:pt>
                <c:pt idx="367">
                  <c:v>1/2/12</c:v>
                </c:pt>
                <c:pt idx="368">
                  <c:v>1/3/12</c:v>
                </c:pt>
                <c:pt idx="369">
                  <c:v>1/4/12</c:v>
                </c:pt>
                <c:pt idx="370">
                  <c:v>1/5/12</c:v>
                </c:pt>
                <c:pt idx="371">
                  <c:v>1/6/12</c:v>
                </c:pt>
                <c:pt idx="372">
                  <c:v>1/7/12</c:v>
                </c:pt>
                <c:pt idx="373">
                  <c:v>1/8/12</c:v>
                </c:pt>
                <c:pt idx="374">
                  <c:v>1/9/12</c:v>
                </c:pt>
                <c:pt idx="375">
                  <c:v>1/10/12</c:v>
                </c:pt>
                <c:pt idx="376">
                  <c:v>1/11/12</c:v>
                </c:pt>
                <c:pt idx="377">
                  <c:v>1/12/12</c:v>
                </c:pt>
                <c:pt idx="378">
                  <c:v>1/13/12</c:v>
                </c:pt>
                <c:pt idx="379">
                  <c:v>1/14/12</c:v>
                </c:pt>
                <c:pt idx="380">
                  <c:v>1/15/12</c:v>
                </c:pt>
                <c:pt idx="381">
                  <c:v>1/16/12</c:v>
                </c:pt>
                <c:pt idx="382">
                  <c:v>1/17/12</c:v>
                </c:pt>
                <c:pt idx="383">
                  <c:v>1/18/12</c:v>
                </c:pt>
                <c:pt idx="384">
                  <c:v>1/19/12</c:v>
                </c:pt>
                <c:pt idx="385">
                  <c:v>1/20/12</c:v>
                </c:pt>
                <c:pt idx="386">
                  <c:v>1/21/12</c:v>
                </c:pt>
                <c:pt idx="387">
                  <c:v>1/22/12</c:v>
                </c:pt>
                <c:pt idx="388">
                  <c:v>1/23/12</c:v>
                </c:pt>
                <c:pt idx="389">
                  <c:v>1/24/12</c:v>
                </c:pt>
                <c:pt idx="390">
                  <c:v>1/25/12</c:v>
                </c:pt>
                <c:pt idx="391">
                  <c:v>1/26/12</c:v>
                </c:pt>
                <c:pt idx="392">
                  <c:v>1/27/12</c:v>
                </c:pt>
                <c:pt idx="393">
                  <c:v>1/28/12</c:v>
                </c:pt>
                <c:pt idx="394">
                  <c:v>1/29/12</c:v>
                </c:pt>
                <c:pt idx="395">
                  <c:v>1/30/12</c:v>
                </c:pt>
                <c:pt idx="396">
                  <c:v>1/31/12</c:v>
                </c:pt>
                <c:pt idx="397">
                  <c:v>2/1/12</c:v>
                </c:pt>
                <c:pt idx="398">
                  <c:v>2/2/12</c:v>
                </c:pt>
                <c:pt idx="399">
                  <c:v>2/3/12</c:v>
                </c:pt>
                <c:pt idx="400">
                  <c:v>2/4/12</c:v>
                </c:pt>
                <c:pt idx="401">
                  <c:v>2/5/12</c:v>
                </c:pt>
                <c:pt idx="402">
                  <c:v>2/6/12</c:v>
                </c:pt>
                <c:pt idx="403">
                  <c:v>2/7/12</c:v>
                </c:pt>
                <c:pt idx="404">
                  <c:v>2/8/12</c:v>
                </c:pt>
                <c:pt idx="405">
                  <c:v>2/9/12</c:v>
                </c:pt>
                <c:pt idx="406">
                  <c:v>2/10/12</c:v>
                </c:pt>
                <c:pt idx="407">
                  <c:v>2/11/12</c:v>
                </c:pt>
                <c:pt idx="408">
                  <c:v>2/12/12</c:v>
                </c:pt>
                <c:pt idx="409">
                  <c:v>2/13/12</c:v>
                </c:pt>
                <c:pt idx="410">
                  <c:v>2/14/12</c:v>
                </c:pt>
                <c:pt idx="411">
                  <c:v>2/15/12</c:v>
                </c:pt>
                <c:pt idx="412">
                  <c:v>2/16/12</c:v>
                </c:pt>
                <c:pt idx="413">
                  <c:v>2/17/12</c:v>
                </c:pt>
                <c:pt idx="414">
                  <c:v>2/18/12</c:v>
                </c:pt>
                <c:pt idx="415">
                  <c:v>2/19/12</c:v>
                </c:pt>
                <c:pt idx="416">
                  <c:v>2/20/12</c:v>
                </c:pt>
                <c:pt idx="417">
                  <c:v>2/21/12</c:v>
                </c:pt>
                <c:pt idx="418">
                  <c:v>2/22/12</c:v>
                </c:pt>
                <c:pt idx="419">
                  <c:v>2/23/12</c:v>
                </c:pt>
                <c:pt idx="420">
                  <c:v>2/24/12</c:v>
                </c:pt>
                <c:pt idx="421">
                  <c:v>2/25/12</c:v>
                </c:pt>
                <c:pt idx="422">
                  <c:v>2/26/12</c:v>
                </c:pt>
                <c:pt idx="423">
                  <c:v>2/27/12</c:v>
                </c:pt>
                <c:pt idx="424">
                  <c:v>2/28/12</c:v>
                </c:pt>
                <c:pt idx="425">
                  <c:v>2/29/12</c:v>
                </c:pt>
                <c:pt idx="426">
                  <c:v>3/1/12</c:v>
                </c:pt>
                <c:pt idx="427">
                  <c:v>3/2/12</c:v>
                </c:pt>
                <c:pt idx="428">
                  <c:v>3/3/12</c:v>
                </c:pt>
                <c:pt idx="429">
                  <c:v>3/4/12</c:v>
                </c:pt>
                <c:pt idx="430">
                  <c:v>3/5/12</c:v>
                </c:pt>
                <c:pt idx="431">
                  <c:v>3/6/12</c:v>
                </c:pt>
                <c:pt idx="432">
                  <c:v>3/7/12</c:v>
                </c:pt>
                <c:pt idx="433">
                  <c:v>3/8/12</c:v>
                </c:pt>
                <c:pt idx="434">
                  <c:v>3/9/12</c:v>
                </c:pt>
                <c:pt idx="435">
                  <c:v>3/10/12</c:v>
                </c:pt>
                <c:pt idx="436">
                  <c:v>3/11/12</c:v>
                </c:pt>
                <c:pt idx="437">
                  <c:v>3/12/12</c:v>
                </c:pt>
                <c:pt idx="438">
                  <c:v>3/13/12</c:v>
                </c:pt>
                <c:pt idx="439">
                  <c:v>3/14/12</c:v>
                </c:pt>
                <c:pt idx="440">
                  <c:v>3/15/12</c:v>
                </c:pt>
                <c:pt idx="441">
                  <c:v>3/16/12</c:v>
                </c:pt>
                <c:pt idx="442">
                  <c:v>3/17/12</c:v>
                </c:pt>
                <c:pt idx="443">
                  <c:v>3/18/12</c:v>
                </c:pt>
                <c:pt idx="444">
                  <c:v>3/19/12</c:v>
                </c:pt>
                <c:pt idx="445">
                  <c:v>3/20/12</c:v>
                </c:pt>
                <c:pt idx="446">
                  <c:v>3/21/12</c:v>
                </c:pt>
                <c:pt idx="447">
                  <c:v>3/22/12</c:v>
                </c:pt>
                <c:pt idx="448">
                  <c:v>3/23/12</c:v>
                </c:pt>
                <c:pt idx="449">
                  <c:v>3/24/12</c:v>
                </c:pt>
                <c:pt idx="450">
                  <c:v>3/25/12</c:v>
                </c:pt>
                <c:pt idx="451">
                  <c:v>3/26/12</c:v>
                </c:pt>
                <c:pt idx="452">
                  <c:v>3/27/12</c:v>
                </c:pt>
                <c:pt idx="453">
                  <c:v>3/28/12</c:v>
                </c:pt>
                <c:pt idx="454">
                  <c:v>3/29/12</c:v>
                </c:pt>
                <c:pt idx="455">
                  <c:v>3/30/12</c:v>
                </c:pt>
                <c:pt idx="456">
                  <c:v>3/31/12</c:v>
                </c:pt>
                <c:pt idx="457">
                  <c:v>4/1/12</c:v>
                </c:pt>
                <c:pt idx="458">
                  <c:v>4/2/12</c:v>
                </c:pt>
                <c:pt idx="459">
                  <c:v>4/3/12</c:v>
                </c:pt>
                <c:pt idx="460">
                  <c:v>4/4/12</c:v>
                </c:pt>
                <c:pt idx="461">
                  <c:v>4/5/12</c:v>
                </c:pt>
                <c:pt idx="462">
                  <c:v>4/6/12</c:v>
                </c:pt>
                <c:pt idx="463">
                  <c:v>4/7/12</c:v>
                </c:pt>
                <c:pt idx="464">
                  <c:v>4/8/12</c:v>
                </c:pt>
                <c:pt idx="465">
                  <c:v>4/9/12</c:v>
                </c:pt>
                <c:pt idx="466">
                  <c:v>4/10/12</c:v>
                </c:pt>
                <c:pt idx="467">
                  <c:v>4/11/12</c:v>
                </c:pt>
                <c:pt idx="468">
                  <c:v>4/12/12</c:v>
                </c:pt>
                <c:pt idx="469">
                  <c:v>4/13/12</c:v>
                </c:pt>
                <c:pt idx="470">
                  <c:v>4/14/12</c:v>
                </c:pt>
                <c:pt idx="471">
                  <c:v>4/15/12</c:v>
                </c:pt>
                <c:pt idx="472">
                  <c:v>4/16/12</c:v>
                </c:pt>
                <c:pt idx="473">
                  <c:v>4/17/12</c:v>
                </c:pt>
                <c:pt idx="474">
                  <c:v>4/18/12</c:v>
                </c:pt>
                <c:pt idx="475">
                  <c:v>4/19/12</c:v>
                </c:pt>
                <c:pt idx="476">
                  <c:v>4/20/12</c:v>
                </c:pt>
                <c:pt idx="477">
                  <c:v>4/21/12</c:v>
                </c:pt>
                <c:pt idx="478">
                  <c:v>4/22/12</c:v>
                </c:pt>
                <c:pt idx="479">
                  <c:v>4/23/12</c:v>
                </c:pt>
                <c:pt idx="480">
                  <c:v>4/24/12</c:v>
                </c:pt>
                <c:pt idx="481">
                  <c:v>4/25/12</c:v>
                </c:pt>
                <c:pt idx="482">
                  <c:v>4/26/12</c:v>
                </c:pt>
                <c:pt idx="483">
                  <c:v>4/27/12</c:v>
                </c:pt>
                <c:pt idx="484">
                  <c:v>4/28/12</c:v>
                </c:pt>
                <c:pt idx="485">
                  <c:v>4/29/12</c:v>
                </c:pt>
                <c:pt idx="486">
                  <c:v>4/30/12</c:v>
                </c:pt>
                <c:pt idx="487">
                  <c:v>5/1/12</c:v>
                </c:pt>
                <c:pt idx="488">
                  <c:v>5/2/12</c:v>
                </c:pt>
                <c:pt idx="489">
                  <c:v>5/3/12</c:v>
                </c:pt>
                <c:pt idx="490">
                  <c:v>5/4/12</c:v>
                </c:pt>
                <c:pt idx="491">
                  <c:v>5/5/12</c:v>
                </c:pt>
                <c:pt idx="492">
                  <c:v>5/6/12</c:v>
                </c:pt>
                <c:pt idx="493">
                  <c:v>5/7/12</c:v>
                </c:pt>
                <c:pt idx="494">
                  <c:v>5/8/12</c:v>
                </c:pt>
                <c:pt idx="495">
                  <c:v>5/9/12</c:v>
                </c:pt>
                <c:pt idx="496">
                  <c:v>5/10/12</c:v>
                </c:pt>
                <c:pt idx="497">
                  <c:v>5/11/12</c:v>
                </c:pt>
                <c:pt idx="498">
                  <c:v>5/12/12</c:v>
                </c:pt>
                <c:pt idx="499">
                  <c:v>5/13/12</c:v>
                </c:pt>
                <c:pt idx="500">
                  <c:v>5/14/12</c:v>
                </c:pt>
                <c:pt idx="501">
                  <c:v>5/15/12</c:v>
                </c:pt>
                <c:pt idx="502">
                  <c:v>5/16/12</c:v>
                </c:pt>
                <c:pt idx="503">
                  <c:v>5/17/12</c:v>
                </c:pt>
                <c:pt idx="504">
                  <c:v>5/18/12</c:v>
                </c:pt>
                <c:pt idx="505">
                  <c:v>5/19/12</c:v>
                </c:pt>
                <c:pt idx="506">
                  <c:v>5/20/12</c:v>
                </c:pt>
                <c:pt idx="507">
                  <c:v>5/21/12</c:v>
                </c:pt>
                <c:pt idx="508">
                  <c:v>5/22/12</c:v>
                </c:pt>
                <c:pt idx="509">
                  <c:v>5/23/12</c:v>
                </c:pt>
                <c:pt idx="510">
                  <c:v>5/24/12</c:v>
                </c:pt>
                <c:pt idx="511">
                  <c:v>5/25/12</c:v>
                </c:pt>
                <c:pt idx="512">
                  <c:v>5/26/12</c:v>
                </c:pt>
                <c:pt idx="513">
                  <c:v>5/27/12</c:v>
                </c:pt>
                <c:pt idx="514">
                  <c:v>5/28/12</c:v>
                </c:pt>
                <c:pt idx="515">
                  <c:v>5/29/12</c:v>
                </c:pt>
                <c:pt idx="516">
                  <c:v>5/30/12</c:v>
                </c:pt>
                <c:pt idx="517">
                  <c:v>5/31/12</c:v>
                </c:pt>
                <c:pt idx="518">
                  <c:v>6/1/12</c:v>
                </c:pt>
                <c:pt idx="519">
                  <c:v>6/2/12</c:v>
                </c:pt>
                <c:pt idx="520">
                  <c:v>6/3/12</c:v>
                </c:pt>
                <c:pt idx="521">
                  <c:v>6/4/12</c:v>
                </c:pt>
                <c:pt idx="522">
                  <c:v>6/5/12</c:v>
                </c:pt>
                <c:pt idx="523">
                  <c:v>6/6/12</c:v>
                </c:pt>
                <c:pt idx="524">
                  <c:v>6/7/12</c:v>
                </c:pt>
                <c:pt idx="525">
                  <c:v>6/8/12</c:v>
                </c:pt>
                <c:pt idx="526">
                  <c:v>6/9/12</c:v>
                </c:pt>
                <c:pt idx="527">
                  <c:v>6/10/12</c:v>
                </c:pt>
                <c:pt idx="528">
                  <c:v>6/11/12</c:v>
                </c:pt>
                <c:pt idx="529">
                  <c:v>6/12/12</c:v>
                </c:pt>
                <c:pt idx="530">
                  <c:v>6/13/12</c:v>
                </c:pt>
                <c:pt idx="531">
                  <c:v>6/14/12</c:v>
                </c:pt>
                <c:pt idx="532">
                  <c:v>6/15/12</c:v>
                </c:pt>
                <c:pt idx="533">
                  <c:v>6/16/12</c:v>
                </c:pt>
                <c:pt idx="534">
                  <c:v>6/17/12</c:v>
                </c:pt>
                <c:pt idx="535">
                  <c:v>6/18/12</c:v>
                </c:pt>
                <c:pt idx="536">
                  <c:v>6/19/12</c:v>
                </c:pt>
                <c:pt idx="537">
                  <c:v>6/20/12</c:v>
                </c:pt>
                <c:pt idx="538">
                  <c:v>6/21/12</c:v>
                </c:pt>
                <c:pt idx="539">
                  <c:v>6/22/12</c:v>
                </c:pt>
                <c:pt idx="540">
                  <c:v>6/23/12</c:v>
                </c:pt>
                <c:pt idx="541">
                  <c:v>6/24/12</c:v>
                </c:pt>
                <c:pt idx="542">
                  <c:v>6/25/12</c:v>
                </c:pt>
                <c:pt idx="543">
                  <c:v>6/26/12</c:v>
                </c:pt>
                <c:pt idx="544">
                  <c:v>6/27/12</c:v>
                </c:pt>
                <c:pt idx="545">
                  <c:v>6/28/12</c:v>
                </c:pt>
                <c:pt idx="546">
                  <c:v>6/29/12</c:v>
                </c:pt>
                <c:pt idx="547">
                  <c:v>6/30/12</c:v>
                </c:pt>
                <c:pt idx="548">
                  <c:v>7/1/12</c:v>
                </c:pt>
                <c:pt idx="549">
                  <c:v>7/2/12</c:v>
                </c:pt>
                <c:pt idx="550">
                  <c:v>7/3/12</c:v>
                </c:pt>
                <c:pt idx="551">
                  <c:v>7/4/12</c:v>
                </c:pt>
                <c:pt idx="552">
                  <c:v>7/5/12</c:v>
                </c:pt>
                <c:pt idx="553">
                  <c:v>7/6/12</c:v>
                </c:pt>
                <c:pt idx="554">
                  <c:v>7/7/12</c:v>
                </c:pt>
                <c:pt idx="555">
                  <c:v>7/8/12</c:v>
                </c:pt>
                <c:pt idx="556">
                  <c:v>7/9/12</c:v>
                </c:pt>
                <c:pt idx="557">
                  <c:v>7/10/12</c:v>
                </c:pt>
                <c:pt idx="558">
                  <c:v>7/11/12</c:v>
                </c:pt>
                <c:pt idx="559">
                  <c:v>7/12/12</c:v>
                </c:pt>
                <c:pt idx="560">
                  <c:v>7/13/12</c:v>
                </c:pt>
                <c:pt idx="561">
                  <c:v>7/14/12</c:v>
                </c:pt>
                <c:pt idx="562">
                  <c:v>7/15/12</c:v>
                </c:pt>
                <c:pt idx="563">
                  <c:v>7/16/12</c:v>
                </c:pt>
                <c:pt idx="564">
                  <c:v>7/17/12</c:v>
                </c:pt>
                <c:pt idx="565">
                  <c:v>7/18/12</c:v>
                </c:pt>
                <c:pt idx="566">
                  <c:v>7/19/12</c:v>
                </c:pt>
                <c:pt idx="567">
                  <c:v>7/20/12</c:v>
                </c:pt>
                <c:pt idx="568">
                  <c:v>7/21/12</c:v>
                </c:pt>
                <c:pt idx="569">
                  <c:v>7/22/12</c:v>
                </c:pt>
                <c:pt idx="570">
                  <c:v>7/23/12</c:v>
                </c:pt>
                <c:pt idx="571">
                  <c:v>7/24/12</c:v>
                </c:pt>
                <c:pt idx="572">
                  <c:v>7/25/12</c:v>
                </c:pt>
                <c:pt idx="573">
                  <c:v>7/26/12</c:v>
                </c:pt>
                <c:pt idx="574">
                  <c:v>7/27/12</c:v>
                </c:pt>
                <c:pt idx="575">
                  <c:v>7/28/12</c:v>
                </c:pt>
                <c:pt idx="576">
                  <c:v>7/29/12</c:v>
                </c:pt>
                <c:pt idx="577">
                  <c:v>7/30/12</c:v>
                </c:pt>
                <c:pt idx="578">
                  <c:v>7/31/12</c:v>
                </c:pt>
                <c:pt idx="579">
                  <c:v>8/1/12</c:v>
                </c:pt>
                <c:pt idx="580">
                  <c:v>8/2/12</c:v>
                </c:pt>
                <c:pt idx="581">
                  <c:v>8/3/12</c:v>
                </c:pt>
                <c:pt idx="582">
                  <c:v>8/4/12</c:v>
                </c:pt>
                <c:pt idx="583">
                  <c:v>8/5/12</c:v>
                </c:pt>
                <c:pt idx="584">
                  <c:v>8/6/12</c:v>
                </c:pt>
                <c:pt idx="585">
                  <c:v>8/7/12</c:v>
                </c:pt>
                <c:pt idx="586">
                  <c:v>8/8/12</c:v>
                </c:pt>
                <c:pt idx="587">
                  <c:v>8/9/12</c:v>
                </c:pt>
                <c:pt idx="588">
                  <c:v>8/10/12</c:v>
                </c:pt>
                <c:pt idx="589">
                  <c:v>8/11/12</c:v>
                </c:pt>
                <c:pt idx="590">
                  <c:v>8/12/12</c:v>
                </c:pt>
                <c:pt idx="591">
                  <c:v>8/13/12</c:v>
                </c:pt>
                <c:pt idx="592">
                  <c:v>8/14/12</c:v>
                </c:pt>
                <c:pt idx="593">
                  <c:v>8/15/12</c:v>
                </c:pt>
                <c:pt idx="594">
                  <c:v>8/16/12</c:v>
                </c:pt>
                <c:pt idx="595">
                  <c:v>8/17/12</c:v>
                </c:pt>
                <c:pt idx="596">
                  <c:v>8/18/12</c:v>
                </c:pt>
                <c:pt idx="597">
                  <c:v>8/19/12</c:v>
                </c:pt>
                <c:pt idx="598">
                  <c:v>8/20/12</c:v>
                </c:pt>
                <c:pt idx="599">
                  <c:v>8/21/12</c:v>
                </c:pt>
                <c:pt idx="600">
                  <c:v>8/22/12</c:v>
                </c:pt>
                <c:pt idx="601">
                  <c:v>8/23/12</c:v>
                </c:pt>
                <c:pt idx="602">
                  <c:v>8/24/12</c:v>
                </c:pt>
                <c:pt idx="603">
                  <c:v>8/25/12</c:v>
                </c:pt>
                <c:pt idx="604">
                  <c:v>8/26/12</c:v>
                </c:pt>
                <c:pt idx="605">
                  <c:v>8/27/12</c:v>
                </c:pt>
                <c:pt idx="606">
                  <c:v>8/28/12</c:v>
                </c:pt>
                <c:pt idx="607">
                  <c:v>8/29/12</c:v>
                </c:pt>
                <c:pt idx="608">
                  <c:v>8/30/12</c:v>
                </c:pt>
                <c:pt idx="609">
                  <c:v>8/31/12</c:v>
                </c:pt>
                <c:pt idx="610">
                  <c:v>9/1/12</c:v>
                </c:pt>
                <c:pt idx="611">
                  <c:v>9/2/12</c:v>
                </c:pt>
                <c:pt idx="612">
                  <c:v>9/3/12</c:v>
                </c:pt>
                <c:pt idx="613">
                  <c:v>9/4/12</c:v>
                </c:pt>
                <c:pt idx="614">
                  <c:v>9/5/12</c:v>
                </c:pt>
                <c:pt idx="615">
                  <c:v>9/6/12</c:v>
                </c:pt>
                <c:pt idx="616">
                  <c:v>9/7/12</c:v>
                </c:pt>
                <c:pt idx="617">
                  <c:v>9/8/12</c:v>
                </c:pt>
                <c:pt idx="618">
                  <c:v>9/9/12</c:v>
                </c:pt>
                <c:pt idx="619">
                  <c:v>9/10/12</c:v>
                </c:pt>
                <c:pt idx="620">
                  <c:v>9/11/12</c:v>
                </c:pt>
                <c:pt idx="621">
                  <c:v>9/12/12</c:v>
                </c:pt>
                <c:pt idx="622">
                  <c:v>9/13/12</c:v>
                </c:pt>
                <c:pt idx="623">
                  <c:v>9/14/12</c:v>
                </c:pt>
                <c:pt idx="624">
                  <c:v>9/15/12</c:v>
                </c:pt>
                <c:pt idx="625">
                  <c:v>9/16/12</c:v>
                </c:pt>
                <c:pt idx="626">
                  <c:v>9/17/12</c:v>
                </c:pt>
                <c:pt idx="627">
                  <c:v>9/18/12</c:v>
                </c:pt>
                <c:pt idx="628">
                  <c:v>9/19/12</c:v>
                </c:pt>
                <c:pt idx="629">
                  <c:v>9/20/12</c:v>
                </c:pt>
                <c:pt idx="630">
                  <c:v>9/21/12</c:v>
                </c:pt>
                <c:pt idx="631">
                  <c:v>9/22/12</c:v>
                </c:pt>
                <c:pt idx="632">
                  <c:v>9/23/12</c:v>
                </c:pt>
                <c:pt idx="633">
                  <c:v>9/24/12</c:v>
                </c:pt>
                <c:pt idx="634">
                  <c:v>9/25/12</c:v>
                </c:pt>
                <c:pt idx="635">
                  <c:v>9/26/12</c:v>
                </c:pt>
                <c:pt idx="636">
                  <c:v>9/27/12</c:v>
                </c:pt>
                <c:pt idx="637">
                  <c:v>9/28/12</c:v>
                </c:pt>
                <c:pt idx="638">
                  <c:v>9/29/12</c:v>
                </c:pt>
                <c:pt idx="639">
                  <c:v>9/30/12</c:v>
                </c:pt>
                <c:pt idx="640">
                  <c:v>10/1/12</c:v>
                </c:pt>
                <c:pt idx="641">
                  <c:v>10/2/12</c:v>
                </c:pt>
                <c:pt idx="642">
                  <c:v>10/3/12</c:v>
                </c:pt>
                <c:pt idx="643">
                  <c:v>10/4/12</c:v>
                </c:pt>
                <c:pt idx="644">
                  <c:v>10/5/12</c:v>
                </c:pt>
                <c:pt idx="645">
                  <c:v>10/6/12</c:v>
                </c:pt>
                <c:pt idx="646">
                  <c:v>10/7/12</c:v>
                </c:pt>
                <c:pt idx="647">
                  <c:v>10/8/12</c:v>
                </c:pt>
                <c:pt idx="648">
                  <c:v>10/9/12</c:v>
                </c:pt>
                <c:pt idx="649">
                  <c:v>10/10/12</c:v>
                </c:pt>
                <c:pt idx="650">
                  <c:v>10/11/12</c:v>
                </c:pt>
                <c:pt idx="651">
                  <c:v>10/12/12</c:v>
                </c:pt>
                <c:pt idx="652">
                  <c:v>10/13/12</c:v>
                </c:pt>
                <c:pt idx="653">
                  <c:v>10/14/12</c:v>
                </c:pt>
                <c:pt idx="654">
                  <c:v>10/15/12</c:v>
                </c:pt>
                <c:pt idx="655">
                  <c:v>10/16/12</c:v>
                </c:pt>
                <c:pt idx="656">
                  <c:v>10/17/12</c:v>
                </c:pt>
                <c:pt idx="657">
                  <c:v>10/18/12</c:v>
                </c:pt>
                <c:pt idx="658">
                  <c:v>10/19/12</c:v>
                </c:pt>
                <c:pt idx="659">
                  <c:v>10/20/12</c:v>
                </c:pt>
                <c:pt idx="660">
                  <c:v>10/21/12</c:v>
                </c:pt>
                <c:pt idx="661">
                  <c:v>10/22/12</c:v>
                </c:pt>
                <c:pt idx="662">
                  <c:v>10/23/12</c:v>
                </c:pt>
                <c:pt idx="663">
                  <c:v>10/24/12</c:v>
                </c:pt>
                <c:pt idx="664">
                  <c:v>10/25/12</c:v>
                </c:pt>
                <c:pt idx="665">
                  <c:v>10/26/12</c:v>
                </c:pt>
                <c:pt idx="666">
                  <c:v>10/27/12</c:v>
                </c:pt>
                <c:pt idx="667">
                  <c:v>10/28/12</c:v>
                </c:pt>
                <c:pt idx="668">
                  <c:v>10/29/12</c:v>
                </c:pt>
                <c:pt idx="669">
                  <c:v>10/30/12</c:v>
                </c:pt>
                <c:pt idx="670">
                  <c:v>10/31/12</c:v>
                </c:pt>
                <c:pt idx="671">
                  <c:v>11/1/12</c:v>
                </c:pt>
                <c:pt idx="672">
                  <c:v>11/2/12</c:v>
                </c:pt>
                <c:pt idx="673">
                  <c:v>11/3/12</c:v>
                </c:pt>
                <c:pt idx="674">
                  <c:v>11/4/12</c:v>
                </c:pt>
                <c:pt idx="675">
                  <c:v>11/5/12</c:v>
                </c:pt>
                <c:pt idx="676">
                  <c:v>11/6/12</c:v>
                </c:pt>
                <c:pt idx="677">
                  <c:v>11/7/12</c:v>
                </c:pt>
                <c:pt idx="678">
                  <c:v>11/8/12</c:v>
                </c:pt>
                <c:pt idx="679">
                  <c:v>11/9/12</c:v>
                </c:pt>
                <c:pt idx="680">
                  <c:v>11/10/12</c:v>
                </c:pt>
                <c:pt idx="681">
                  <c:v>11/11/12</c:v>
                </c:pt>
                <c:pt idx="682">
                  <c:v>11/12/12</c:v>
                </c:pt>
                <c:pt idx="683">
                  <c:v>11/13/12</c:v>
                </c:pt>
                <c:pt idx="684">
                  <c:v>11/14/12</c:v>
                </c:pt>
                <c:pt idx="685">
                  <c:v>11/15/12</c:v>
                </c:pt>
                <c:pt idx="686">
                  <c:v>11/16/12</c:v>
                </c:pt>
                <c:pt idx="687">
                  <c:v>11/17/12</c:v>
                </c:pt>
                <c:pt idx="688">
                  <c:v>11/18/12</c:v>
                </c:pt>
                <c:pt idx="689">
                  <c:v>11/19/12</c:v>
                </c:pt>
                <c:pt idx="690">
                  <c:v>11/20/12</c:v>
                </c:pt>
                <c:pt idx="691">
                  <c:v>11/21/12</c:v>
                </c:pt>
                <c:pt idx="692">
                  <c:v>11/22/12</c:v>
                </c:pt>
                <c:pt idx="693">
                  <c:v>11/23/12</c:v>
                </c:pt>
                <c:pt idx="694">
                  <c:v>11/24/12</c:v>
                </c:pt>
                <c:pt idx="695">
                  <c:v>11/25/12</c:v>
                </c:pt>
                <c:pt idx="696">
                  <c:v>11/26/12</c:v>
                </c:pt>
                <c:pt idx="697">
                  <c:v>11/27/12</c:v>
                </c:pt>
                <c:pt idx="698">
                  <c:v>11/28/12</c:v>
                </c:pt>
                <c:pt idx="699">
                  <c:v>11/29/12</c:v>
                </c:pt>
                <c:pt idx="700">
                  <c:v>11/30/12</c:v>
                </c:pt>
                <c:pt idx="701">
                  <c:v>12/1/12</c:v>
                </c:pt>
                <c:pt idx="702">
                  <c:v>12/2/12</c:v>
                </c:pt>
                <c:pt idx="703">
                  <c:v>12/3/12</c:v>
                </c:pt>
                <c:pt idx="704">
                  <c:v>12/4/12</c:v>
                </c:pt>
                <c:pt idx="705">
                  <c:v>12/5/12</c:v>
                </c:pt>
                <c:pt idx="706">
                  <c:v>12/6/12</c:v>
                </c:pt>
                <c:pt idx="707">
                  <c:v>12/7/12</c:v>
                </c:pt>
                <c:pt idx="708">
                  <c:v>12/8/12</c:v>
                </c:pt>
                <c:pt idx="709">
                  <c:v>12/9/12</c:v>
                </c:pt>
                <c:pt idx="710">
                  <c:v>12/10/12</c:v>
                </c:pt>
                <c:pt idx="711">
                  <c:v>12/11/12</c:v>
                </c:pt>
                <c:pt idx="712">
                  <c:v>12/12/12</c:v>
                </c:pt>
                <c:pt idx="713">
                  <c:v>12/13/12</c:v>
                </c:pt>
                <c:pt idx="714">
                  <c:v>12/14/12</c:v>
                </c:pt>
                <c:pt idx="715">
                  <c:v>12/15/12</c:v>
                </c:pt>
                <c:pt idx="716">
                  <c:v>12/16/12</c:v>
                </c:pt>
                <c:pt idx="717">
                  <c:v>12/17/12</c:v>
                </c:pt>
                <c:pt idx="718">
                  <c:v>12/18/12</c:v>
                </c:pt>
                <c:pt idx="719">
                  <c:v>12/19/12</c:v>
                </c:pt>
                <c:pt idx="720">
                  <c:v>12/20/12</c:v>
                </c:pt>
                <c:pt idx="721">
                  <c:v>12/21/12</c:v>
                </c:pt>
                <c:pt idx="722">
                  <c:v>12/22/12</c:v>
                </c:pt>
                <c:pt idx="723">
                  <c:v>12/23/12</c:v>
                </c:pt>
                <c:pt idx="724">
                  <c:v>12/24/12</c:v>
                </c:pt>
                <c:pt idx="725">
                  <c:v>12/25/12</c:v>
                </c:pt>
                <c:pt idx="726">
                  <c:v>12/26/12</c:v>
                </c:pt>
                <c:pt idx="727">
                  <c:v>12/27/12</c:v>
                </c:pt>
                <c:pt idx="728">
                  <c:v>12/28/12</c:v>
                </c:pt>
                <c:pt idx="729">
                  <c:v>12/29/12</c:v>
                </c:pt>
                <c:pt idx="730">
                  <c:v>12/30/12</c:v>
                </c:pt>
                <c:pt idx="731">
                  <c:v>12/31/12</c:v>
                </c:pt>
              </c:strCache>
            </c:strRef>
          </c:cat>
          <c:val>
            <c:numRef>
              <c:f>daily_bike_data!$N$2:$N$732</c:f>
              <c:numCache>
                <c:formatCode>General</c:formatCode>
                <c:ptCount val="731"/>
                <c:pt idx="0">
                  <c:v>654</c:v>
                </c:pt>
                <c:pt idx="1">
                  <c:v>670</c:v>
                </c:pt>
                <c:pt idx="2">
                  <c:v>1229</c:v>
                </c:pt>
                <c:pt idx="3">
                  <c:v>1454</c:v>
                </c:pt>
                <c:pt idx="4">
                  <c:v>1518</c:v>
                </c:pt>
                <c:pt idx="5">
                  <c:v>1518</c:v>
                </c:pt>
                <c:pt idx="6">
                  <c:v>1362</c:v>
                </c:pt>
                <c:pt idx="7">
                  <c:v>891</c:v>
                </c:pt>
                <c:pt idx="8">
                  <c:v>768</c:v>
                </c:pt>
                <c:pt idx="9">
                  <c:v>1280</c:v>
                </c:pt>
                <c:pt idx="10">
                  <c:v>1220</c:v>
                </c:pt>
                <c:pt idx="11">
                  <c:v>1137</c:v>
                </c:pt>
                <c:pt idx="12">
                  <c:v>1368</c:v>
                </c:pt>
                <c:pt idx="13">
                  <c:v>1367</c:v>
                </c:pt>
                <c:pt idx="14">
                  <c:v>1026</c:v>
                </c:pt>
                <c:pt idx="15">
                  <c:v>953</c:v>
                </c:pt>
                <c:pt idx="16">
                  <c:v>883</c:v>
                </c:pt>
                <c:pt idx="17">
                  <c:v>674</c:v>
                </c:pt>
                <c:pt idx="18">
                  <c:v>1572</c:v>
                </c:pt>
                <c:pt idx="19">
                  <c:v>1844</c:v>
                </c:pt>
                <c:pt idx="20">
                  <c:v>1468</c:v>
                </c:pt>
                <c:pt idx="21">
                  <c:v>888</c:v>
                </c:pt>
                <c:pt idx="22">
                  <c:v>836</c:v>
                </c:pt>
                <c:pt idx="23">
                  <c:v>1330</c:v>
                </c:pt>
                <c:pt idx="24">
                  <c:v>1799</c:v>
                </c:pt>
                <c:pt idx="25">
                  <c:v>472</c:v>
                </c:pt>
                <c:pt idx="26">
                  <c:v>416</c:v>
                </c:pt>
                <c:pt idx="27">
                  <c:v>1129</c:v>
                </c:pt>
                <c:pt idx="28">
                  <c:v>975</c:v>
                </c:pt>
                <c:pt idx="29">
                  <c:v>956</c:v>
                </c:pt>
                <c:pt idx="30">
                  <c:v>1459</c:v>
                </c:pt>
                <c:pt idx="31">
                  <c:v>1313</c:v>
                </c:pt>
                <c:pt idx="32">
                  <c:v>1454</c:v>
                </c:pt>
                <c:pt idx="33">
                  <c:v>1489</c:v>
                </c:pt>
                <c:pt idx="34">
                  <c:v>1620</c:v>
                </c:pt>
                <c:pt idx="35">
                  <c:v>905</c:v>
                </c:pt>
                <c:pt idx="36">
                  <c:v>1269</c:v>
                </c:pt>
                <c:pt idx="37">
                  <c:v>1592</c:v>
                </c:pt>
                <c:pt idx="38">
                  <c:v>1466</c:v>
                </c:pt>
                <c:pt idx="39">
                  <c:v>1552</c:v>
                </c:pt>
                <c:pt idx="40">
                  <c:v>1491</c:v>
                </c:pt>
                <c:pt idx="41">
                  <c:v>1597</c:v>
                </c:pt>
                <c:pt idx="42">
                  <c:v>1184</c:v>
                </c:pt>
                <c:pt idx="43">
                  <c:v>1192</c:v>
                </c:pt>
                <c:pt idx="44">
                  <c:v>1705</c:v>
                </c:pt>
                <c:pt idx="45">
                  <c:v>1675</c:v>
                </c:pt>
                <c:pt idx="46">
                  <c:v>1897</c:v>
                </c:pt>
                <c:pt idx="47">
                  <c:v>2216</c:v>
                </c:pt>
                <c:pt idx="48">
                  <c:v>2348</c:v>
                </c:pt>
                <c:pt idx="49">
                  <c:v>1103</c:v>
                </c:pt>
                <c:pt idx="50">
                  <c:v>1173</c:v>
                </c:pt>
                <c:pt idx="51">
                  <c:v>912</c:v>
                </c:pt>
                <c:pt idx="52">
                  <c:v>1376</c:v>
                </c:pt>
                <c:pt idx="53">
                  <c:v>1778</c:v>
                </c:pt>
                <c:pt idx="54">
                  <c:v>1707</c:v>
                </c:pt>
                <c:pt idx="55">
                  <c:v>1341</c:v>
                </c:pt>
                <c:pt idx="56">
                  <c:v>1545</c:v>
                </c:pt>
                <c:pt idx="57">
                  <c:v>1708</c:v>
                </c:pt>
                <c:pt idx="58">
                  <c:v>1365</c:v>
                </c:pt>
                <c:pt idx="59">
                  <c:v>1714</c:v>
                </c:pt>
                <c:pt idx="60">
                  <c:v>1903</c:v>
                </c:pt>
                <c:pt idx="61">
                  <c:v>1562</c:v>
                </c:pt>
                <c:pt idx="62">
                  <c:v>1730</c:v>
                </c:pt>
                <c:pt idx="63">
                  <c:v>1437</c:v>
                </c:pt>
                <c:pt idx="64">
                  <c:v>491</c:v>
                </c:pt>
                <c:pt idx="65">
                  <c:v>1628</c:v>
                </c:pt>
                <c:pt idx="66">
                  <c:v>1817</c:v>
                </c:pt>
                <c:pt idx="67">
                  <c:v>1700</c:v>
                </c:pt>
                <c:pt idx="68">
                  <c:v>577</c:v>
                </c:pt>
                <c:pt idx="69">
                  <c:v>1730</c:v>
                </c:pt>
                <c:pt idx="70">
                  <c:v>1408</c:v>
                </c:pt>
                <c:pt idx="71">
                  <c:v>1435</c:v>
                </c:pt>
                <c:pt idx="72">
                  <c:v>1687</c:v>
                </c:pt>
                <c:pt idx="73">
                  <c:v>1767</c:v>
                </c:pt>
                <c:pt idx="74">
                  <c:v>1871</c:v>
                </c:pt>
                <c:pt idx="75">
                  <c:v>2320</c:v>
                </c:pt>
                <c:pt idx="76">
                  <c:v>2355</c:v>
                </c:pt>
                <c:pt idx="77">
                  <c:v>1693</c:v>
                </c:pt>
                <c:pt idx="78">
                  <c:v>1424</c:v>
                </c:pt>
                <c:pt idx="79">
                  <c:v>1676</c:v>
                </c:pt>
                <c:pt idx="80">
                  <c:v>2243</c:v>
                </c:pt>
                <c:pt idx="81">
                  <c:v>1918</c:v>
                </c:pt>
                <c:pt idx="82">
                  <c:v>1699</c:v>
                </c:pt>
                <c:pt idx="83">
                  <c:v>1910</c:v>
                </c:pt>
                <c:pt idx="84">
                  <c:v>1515</c:v>
                </c:pt>
                <c:pt idx="85">
                  <c:v>1221</c:v>
                </c:pt>
                <c:pt idx="86">
                  <c:v>1806</c:v>
                </c:pt>
                <c:pt idx="87">
                  <c:v>2108</c:v>
                </c:pt>
                <c:pt idx="88">
                  <c:v>1368</c:v>
                </c:pt>
                <c:pt idx="89">
                  <c:v>1506</c:v>
                </c:pt>
                <c:pt idx="90">
                  <c:v>1920</c:v>
                </c:pt>
                <c:pt idx="91">
                  <c:v>1354</c:v>
                </c:pt>
                <c:pt idx="92">
                  <c:v>1598</c:v>
                </c:pt>
                <c:pt idx="93">
                  <c:v>2381</c:v>
                </c:pt>
                <c:pt idx="94">
                  <c:v>1628</c:v>
                </c:pt>
                <c:pt idx="95">
                  <c:v>2395</c:v>
                </c:pt>
                <c:pt idx="96">
                  <c:v>2570</c:v>
                </c:pt>
                <c:pt idx="97">
                  <c:v>1299</c:v>
                </c:pt>
                <c:pt idx="98">
                  <c:v>1576</c:v>
                </c:pt>
                <c:pt idx="99">
                  <c:v>1707</c:v>
                </c:pt>
                <c:pt idx="100">
                  <c:v>2493</c:v>
                </c:pt>
                <c:pt idx="101">
                  <c:v>1777</c:v>
                </c:pt>
                <c:pt idx="102">
                  <c:v>1953</c:v>
                </c:pt>
                <c:pt idx="103">
                  <c:v>2738</c:v>
                </c:pt>
                <c:pt idx="104">
                  <c:v>2484</c:v>
                </c:pt>
                <c:pt idx="105">
                  <c:v>674</c:v>
                </c:pt>
                <c:pt idx="106">
                  <c:v>2186</c:v>
                </c:pt>
                <c:pt idx="107">
                  <c:v>2760</c:v>
                </c:pt>
                <c:pt idx="108">
                  <c:v>2795</c:v>
                </c:pt>
                <c:pt idx="109">
                  <c:v>3331</c:v>
                </c:pt>
                <c:pt idx="110">
                  <c:v>3444</c:v>
                </c:pt>
                <c:pt idx="111">
                  <c:v>1506</c:v>
                </c:pt>
                <c:pt idx="112">
                  <c:v>2574</c:v>
                </c:pt>
                <c:pt idx="113">
                  <c:v>2481</c:v>
                </c:pt>
                <c:pt idx="114">
                  <c:v>3300</c:v>
                </c:pt>
                <c:pt idx="115">
                  <c:v>3722</c:v>
                </c:pt>
                <c:pt idx="116">
                  <c:v>3325</c:v>
                </c:pt>
                <c:pt idx="117">
                  <c:v>3489</c:v>
                </c:pt>
                <c:pt idx="118">
                  <c:v>3717</c:v>
                </c:pt>
                <c:pt idx="119">
                  <c:v>3347</c:v>
                </c:pt>
                <c:pt idx="120">
                  <c:v>2213</c:v>
                </c:pt>
                <c:pt idx="121">
                  <c:v>3554</c:v>
                </c:pt>
                <c:pt idx="122">
                  <c:v>3848</c:v>
                </c:pt>
                <c:pt idx="123">
                  <c:v>2378</c:v>
                </c:pt>
                <c:pt idx="124">
                  <c:v>3819</c:v>
                </c:pt>
                <c:pt idx="125">
                  <c:v>3714</c:v>
                </c:pt>
                <c:pt idx="126">
                  <c:v>3102</c:v>
                </c:pt>
                <c:pt idx="127">
                  <c:v>2932</c:v>
                </c:pt>
                <c:pt idx="128">
                  <c:v>3698</c:v>
                </c:pt>
                <c:pt idx="129">
                  <c:v>4109</c:v>
                </c:pt>
                <c:pt idx="130">
                  <c:v>3632</c:v>
                </c:pt>
                <c:pt idx="131">
                  <c:v>4169</c:v>
                </c:pt>
                <c:pt idx="132">
                  <c:v>3413</c:v>
                </c:pt>
                <c:pt idx="133">
                  <c:v>2507</c:v>
                </c:pt>
                <c:pt idx="134">
                  <c:v>2971</c:v>
                </c:pt>
                <c:pt idx="135">
                  <c:v>3185</c:v>
                </c:pt>
                <c:pt idx="136">
                  <c:v>3445</c:v>
                </c:pt>
                <c:pt idx="137">
                  <c:v>3319</c:v>
                </c:pt>
                <c:pt idx="138">
                  <c:v>3840</c:v>
                </c:pt>
                <c:pt idx="139">
                  <c:v>4008</c:v>
                </c:pt>
                <c:pt idx="140">
                  <c:v>3547</c:v>
                </c:pt>
                <c:pt idx="141">
                  <c:v>3084</c:v>
                </c:pt>
                <c:pt idx="142">
                  <c:v>3438</c:v>
                </c:pt>
                <c:pt idx="143">
                  <c:v>3833</c:v>
                </c:pt>
                <c:pt idx="144">
                  <c:v>4238</c:v>
                </c:pt>
                <c:pt idx="145">
                  <c:v>3919</c:v>
                </c:pt>
                <c:pt idx="146">
                  <c:v>3808</c:v>
                </c:pt>
                <c:pt idx="147">
                  <c:v>2757</c:v>
                </c:pt>
                <c:pt idx="148">
                  <c:v>2433</c:v>
                </c:pt>
                <c:pt idx="149">
                  <c:v>2549</c:v>
                </c:pt>
                <c:pt idx="150">
                  <c:v>3309</c:v>
                </c:pt>
                <c:pt idx="151">
                  <c:v>3461</c:v>
                </c:pt>
                <c:pt idx="152">
                  <c:v>4232</c:v>
                </c:pt>
                <c:pt idx="153">
                  <c:v>4414</c:v>
                </c:pt>
                <c:pt idx="154">
                  <c:v>3473</c:v>
                </c:pt>
                <c:pt idx="155">
                  <c:v>3221</c:v>
                </c:pt>
                <c:pt idx="156">
                  <c:v>3875</c:v>
                </c:pt>
                <c:pt idx="157">
                  <c:v>4070</c:v>
                </c:pt>
                <c:pt idx="158">
                  <c:v>3725</c:v>
                </c:pt>
                <c:pt idx="159">
                  <c:v>3352</c:v>
                </c:pt>
                <c:pt idx="160">
                  <c:v>3771</c:v>
                </c:pt>
                <c:pt idx="161">
                  <c:v>3237</c:v>
                </c:pt>
                <c:pt idx="162">
                  <c:v>2993</c:v>
                </c:pt>
                <c:pt idx="163">
                  <c:v>4157</c:v>
                </c:pt>
                <c:pt idx="164">
                  <c:v>4164</c:v>
                </c:pt>
                <c:pt idx="165">
                  <c:v>4411</c:v>
                </c:pt>
                <c:pt idx="166">
                  <c:v>3222</c:v>
                </c:pt>
                <c:pt idx="167">
                  <c:v>3981</c:v>
                </c:pt>
                <c:pt idx="168">
                  <c:v>3312</c:v>
                </c:pt>
                <c:pt idx="169">
                  <c:v>3105</c:v>
                </c:pt>
                <c:pt idx="170">
                  <c:v>3311</c:v>
                </c:pt>
                <c:pt idx="171">
                  <c:v>4061</c:v>
                </c:pt>
                <c:pt idx="172">
                  <c:v>3846</c:v>
                </c:pt>
                <c:pt idx="173">
                  <c:v>4044</c:v>
                </c:pt>
                <c:pt idx="174">
                  <c:v>4022</c:v>
                </c:pt>
                <c:pt idx="175">
                  <c:v>3420</c:v>
                </c:pt>
                <c:pt idx="176">
                  <c:v>3385</c:v>
                </c:pt>
                <c:pt idx="177">
                  <c:v>3854</c:v>
                </c:pt>
                <c:pt idx="178">
                  <c:v>3916</c:v>
                </c:pt>
                <c:pt idx="179">
                  <c:v>4377</c:v>
                </c:pt>
                <c:pt idx="180">
                  <c:v>4488</c:v>
                </c:pt>
                <c:pt idx="181">
                  <c:v>4116</c:v>
                </c:pt>
                <c:pt idx="182">
                  <c:v>2915</c:v>
                </c:pt>
                <c:pt idx="183">
                  <c:v>2367</c:v>
                </c:pt>
                <c:pt idx="184">
                  <c:v>2978</c:v>
                </c:pt>
                <c:pt idx="185">
                  <c:v>3634</c:v>
                </c:pt>
                <c:pt idx="186">
                  <c:v>3845</c:v>
                </c:pt>
                <c:pt idx="187">
                  <c:v>3838</c:v>
                </c:pt>
                <c:pt idx="188">
                  <c:v>3348</c:v>
                </c:pt>
                <c:pt idx="189">
                  <c:v>3348</c:v>
                </c:pt>
                <c:pt idx="190">
                  <c:v>3138</c:v>
                </c:pt>
                <c:pt idx="191">
                  <c:v>3363</c:v>
                </c:pt>
                <c:pt idx="192">
                  <c:v>3596</c:v>
                </c:pt>
                <c:pt idx="193">
                  <c:v>3594</c:v>
                </c:pt>
                <c:pt idx="194">
                  <c:v>4196</c:v>
                </c:pt>
                <c:pt idx="195">
                  <c:v>4220</c:v>
                </c:pt>
                <c:pt idx="196">
                  <c:v>3505</c:v>
                </c:pt>
                <c:pt idx="197">
                  <c:v>3296</c:v>
                </c:pt>
                <c:pt idx="198">
                  <c:v>3617</c:v>
                </c:pt>
                <c:pt idx="199">
                  <c:v>3789</c:v>
                </c:pt>
                <c:pt idx="200">
                  <c:v>3688</c:v>
                </c:pt>
                <c:pt idx="201">
                  <c:v>3152</c:v>
                </c:pt>
                <c:pt idx="202">
                  <c:v>2825</c:v>
                </c:pt>
                <c:pt idx="203">
                  <c:v>2298</c:v>
                </c:pt>
                <c:pt idx="204">
                  <c:v>2556</c:v>
                </c:pt>
                <c:pt idx="205">
                  <c:v>3272</c:v>
                </c:pt>
                <c:pt idx="206">
                  <c:v>3840</c:v>
                </c:pt>
                <c:pt idx="207">
                  <c:v>3901</c:v>
                </c:pt>
                <c:pt idx="208">
                  <c:v>3784</c:v>
                </c:pt>
                <c:pt idx="209">
                  <c:v>3176</c:v>
                </c:pt>
                <c:pt idx="210">
                  <c:v>2916</c:v>
                </c:pt>
                <c:pt idx="211">
                  <c:v>2778</c:v>
                </c:pt>
                <c:pt idx="212">
                  <c:v>3537</c:v>
                </c:pt>
                <c:pt idx="213">
                  <c:v>4044</c:v>
                </c:pt>
                <c:pt idx="214">
                  <c:v>3107</c:v>
                </c:pt>
                <c:pt idx="215">
                  <c:v>3777</c:v>
                </c:pt>
                <c:pt idx="216">
                  <c:v>3843</c:v>
                </c:pt>
                <c:pt idx="217">
                  <c:v>2773</c:v>
                </c:pt>
                <c:pt idx="218">
                  <c:v>2487</c:v>
                </c:pt>
                <c:pt idx="219">
                  <c:v>3480</c:v>
                </c:pt>
                <c:pt idx="220">
                  <c:v>3695</c:v>
                </c:pt>
                <c:pt idx="221">
                  <c:v>3896</c:v>
                </c:pt>
                <c:pt idx="222">
                  <c:v>3980</c:v>
                </c:pt>
                <c:pt idx="223">
                  <c:v>3854</c:v>
                </c:pt>
                <c:pt idx="224">
                  <c:v>2646</c:v>
                </c:pt>
                <c:pt idx="225">
                  <c:v>2482</c:v>
                </c:pt>
                <c:pt idx="226">
                  <c:v>3563</c:v>
                </c:pt>
                <c:pt idx="227">
                  <c:v>4004</c:v>
                </c:pt>
                <c:pt idx="228">
                  <c:v>4026</c:v>
                </c:pt>
                <c:pt idx="229">
                  <c:v>3166</c:v>
                </c:pt>
                <c:pt idx="230">
                  <c:v>3356</c:v>
                </c:pt>
                <c:pt idx="231">
                  <c:v>3277</c:v>
                </c:pt>
                <c:pt idx="232">
                  <c:v>2624</c:v>
                </c:pt>
                <c:pt idx="233">
                  <c:v>3925</c:v>
                </c:pt>
                <c:pt idx="234">
                  <c:v>4614</c:v>
                </c:pt>
                <c:pt idx="235">
                  <c:v>4181</c:v>
                </c:pt>
                <c:pt idx="236">
                  <c:v>3107</c:v>
                </c:pt>
                <c:pt idx="237">
                  <c:v>3893</c:v>
                </c:pt>
                <c:pt idx="238">
                  <c:v>889</c:v>
                </c:pt>
                <c:pt idx="239">
                  <c:v>2919</c:v>
                </c:pt>
                <c:pt idx="240">
                  <c:v>3905</c:v>
                </c:pt>
                <c:pt idx="241">
                  <c:v>4429</c:v>
                </c:pt>
                <c:pt idx="242">
                  <c:v>4370</c:v>
                </c:pt>
                <c:pt idx="243">
                  <c:v>4332</c:v>
                </c:pt>
                <c:pt idx="244">
                  <c:v>3852</c:v>
                </c:pt>
                <c:pt idx="245">
                  <c:v>2549</c:v>
                </c:pt>
                <c:pt idx="246">
                  <c:v>2419</c:v>
                </c:pt>
                <c:pt idx="247">
                  <c:v>2115</c:v>
                </c:pt>
                <c:pt idx="248">
                  <c:v>2506</c:v>
                </c:pt>
                <c:pt idx="249">
                  <c:v>1878</c:v>
                </c:pt>
                <c:pt idx="250">
                  <c:v>1689</c:v>
                </c:pt>
                <c:pt idx="251">
                  <c:v>3127</c:v>
                </c:pt>
                <c:pt idx="252">
                  <c:v>3595</c:v>
                </c:pt>
                <c:pt idx="253">
                  <c:v>3413</c:v>
                </c:pt>
                <c:pt idx="254">
                  <c:v>4023</c:v>
                </c:pt>
                <c:pt idx="255">
                  <c:v>4062</c:v>
                </c:pt>
                <c:pt idx="256">
                  <c:v>4138</c:v>
                </c:pt>
                <c:pt idx="257">
                  <c:v>3231</c:v>
                </c:pt>
                <c:pt idx="258">
                  <c:v>4018</c:v>
                </c:pt>
                <c:pt idx="259">
                  <c:v>3077</c:v>
                </c:pt>
                <c:pt idx="260">
                  <c:v>2921</c:v>
                </c:pt>
                <c:pt idx="261">
                  <c:v>3848</c:v>
                </c:pt>
                <c:pt idx="262">
                  <c:v>3203</c:v>
                </c:pt>
                <c:pt idx="263">
                  <c:v>3813</c:v>
                </c:pt>
                <c:pt idx="264">
                  <c:v>4240</c:v>
                </c:pt>
                <c:pt idx="265">
                  <c:v>2137</c:v>
                </c:pt>
                <c:pt idx="266">
                  <c:v>3647</c:v>
                </c:pt>
                <c:pt idx="267">
                  <c:v>3466</c:v>
                </c:pt>
                <c:pt idx="268">
                  <c:v>3946</c:v>
                </c:pt>
                <c:pt idx="269">
                  <c:v>3643</c:v>
                </c:pt>
                <c:pt idx="270">
                  <c:v>3427</c:v>
                </c:pt>
                <c:pt idx="271">
                  <c:v>4186</c:v>
                </c:pt>
                <c:pt idx="272">
                  <c:v>4372</c:v>
                </c:pt>
                <c:pt idx="273">
                  <c:v>1949</c:v>
                </c:pt>
                <c:pt idx="274">
                  <c:v>2302</c:v>
                </c:pt>
                <c:pt idx="275">
                  <c:v>3240</c:v>
                </c:pt>
                <c:pt idx="276">
                  <c:v>3970</c:v>
                </c:pt>
                <c:pt idx="277">
                  <c:v>4267</c:v>
                </c:pt>
                <c:pt idx="278">
                  <c:v>4126</c:v>
                </c:pt>
                <c:pt idx="279">
                  <c:v>4036</c:v>
                </c:pt>
                <c:pt idx="280">
                  <c:v>3174</c:v>
                </c:pt>
                <c:pt idx="281">
                  <c:v>3114</c:v>
                </c:pt>
                <c:pt idx="282">
                  <c:v>3603</c:v>
                </c:pt>
                <c:pt idx="283">
                  <c:v>3896</c:v>
                </c:pt>
                <c:pt idx="284">
                  <c:v>2199</c:v>
                </c:pt>
                <c:pt idx="285">
                  <c:v>2623</c:v>
                </c:pt>
                <c:pt idx="286">
                  <c:v>3115</c:v>
                </c:pt>
                <c:pt idx="287">
                  <c:v>3318</c:v>
                </c:pt>
                <c:pt idx="288">
                  <c:v>3293</c:v>
                </c:pt>
                <c:pt idx="289">
                  <c:v>3857</c:v>
                </c:pt>
                <c:pt idx="290">
                  <c:v>4111</c:v>
                </c:pt>
                <c:pt idx="291">
                  <c:v>2170</c:v>
                </c:pt>
                <c:pt idx="292">
                  <c:v>3724</c:v>
                </c:pt>
                <c:pt idx="293">
                  <c:v>3628</c:v>
                </c:pt>
                <c:pt idx="294">
                  <c:v>2809</c:v>
                </c:pt>
                <c:pt idx="295">
                  <c:v>2762</c:v>
                </c:pt>
                <c:pt idx="296">
                  <c:v>3488</c:v>
                </c:pt>
                <c:pt idx="297">
                  <c:v>3992</c:v>
                </c:pt>
                <c:pt idx="298">
                  <c:v>3490</c:v>
                </c:pt>
                <c:pt idx="299">
                  <c:v>2419</c:v>
                </c:pt>
                <c:pt idx="300">
                  <c:v>3291</c:v>
                </c:pt>
                <c:pt idx="301">
                  <c:v>570</c:v>
                </c:pt>
                <c:pt idx="302">
                  <c:v>2446</c:v>
                </c:pt>
                <c:pt idx="303">
                  <c:v>3307</c:v>
                </c:pt>
                <c:pt idx="304">
                  <c:v>3658</c:v>
                </c:pt>
                <c:pt idx="305">
                  <c:v>3816</c:v>
                </c:pt>
                <c:pt idx="306">
                  <c:v>3656</c:v>
                </c:pt>
                <c:pt idx="307">
                  <c:v>3576</c:v>
                </c:pt>
                <c:pt idx="308">
                  <c:v>2770</c:v>
                </c:pt>
                <c:pt idx="309">
                  <c:v>2697</c:v>
                </c:pt>
                <c:pt idx="310">
                  <c:v>3662</c:v>
                </c:pt>
                <c:pt idx="311">
                  <c:v>3829</c:v>
                </c:pt>
                <c:pt idx="312">
                  <c:v>3804</c:v>
                </c:pt>
                <c:pt idx="313">
                  <c:v>2743</c:v>
                </c:pt>
                <c:pt idx="314">
                  <c:v>2928</c:v>
                </c:pt>
                <c:pt idx="315">
                  <c:v>2792</c:v>
                </c:pt>
                <c:pt idx="316">
                  <c:v>2713</c:v>
                </c:pt>
                <c:pt idx="317">
                  <c:v>3891</c:v>
                </c:pt>
                <c:pt idx="318">
                  <c:v>3746</c:v>
                </c:pt>
                <c:pt idx="319">
                  <c:v>1672</c:v>
                </c:pt>
                <c:pt idx="320">
                  <c:v>2914</c:v>
                </c:pt>
                <c:pt idx="321">
                  <c:v>3147</c:v>
                </c:pt>
                <c:pt idx="322">
                  <c:v>2720</c:v>
                </c:pt>
                <c:pt idx="323">
                  <c:v>2733</c:v>
                </c:pt>
                <c:pt idx="324">
                  <c:v>2545</c:v>
                </c:pt>
                <c:pt idx="325">
                  <c:v>1538</c:v>
                </c:pt>
                <c:pt idx="326">
                  <c:v>2454</c:v>
                </c:pt>
                <c:pt idx="327">
                  <c:v>935</c:v>
                </c:pt>
                <c:pt idx="328">
                  <c:v>1697</c:v>
                </c:pt>
                <c:pt idx="329">
                  <c:v>1819</c:v>
                </c:pt>
                <c:pt idx="330">
                  <c:v>2261</c:v>
                </c:pt>
                <c:pt idx="331">
                  <c:v>3614</c:v>
                </c:pt>
                <c:pt idx="332">
                  <c:v>2818</c:v>
                </c:pt>
                <c:pt idx="333">
                  <c:v>3425</c:v>
                </c:pt>
                <c:pt idx="334">
                  <c:v>3545</c:v>
                </c:pt>
                <c:pt idx="335">
                  <c:v>3672</c:v>
                </c:pt>
                <c:pt idx="336">
                  <c:v>2908</c:v>
                </c:pt>
                <c:pt idx="337">
                  <c:v>2851</c:v>
                </c:pt>
                <c:pt idx="338">
                  <c:v>3578</c:v>
                </c:pt>
                <c:pt idx="339">
                  <c:v>2468</c:v>
                </c:pt>
                <c:pt idx="340">
                  <c:v>655</c:v>
                </c:pt>
                <c:pt idx="341">
                  <c:v>3172</c:v>
                </c:pt>
                <c:pt idx="342">
                  <c:v>3359</c:v>
                </c:pt>
                <c:pt idx="343">
                  <c:v>2688</c:v>
                </c:pt>
                <c:pt idx="344">
                  <c:v>2366</c:v>
                </c:pt>
                <c:pt idx="345">
                  <c:v>3167</c:v>
                </c:pt>
                <c:pt idx="346">
                  <c:v>3368</c:v>
                </c:pt>
                <c:pt idx="347">
                  <c:v>3562</c:v>
                </c:pt>
                <c:pt idx="348">
                  <c:v>3528</c:v>
                </c:pt>
                <c:pt idx="349">
                  <c:v>3399</c:v>
                </c:pt>
                <c:pt idx="350">
                  <c:v>2464</c:v>
                </c:pt>
                <c:pt idx="351">
                  <c:v>2211</c:v>
                </c:pt>
                <c:pt idx="352">
                  <c:v>3143</c:v>
                </c:pt>
                <c:pt idx="353">
                  <c:v>3534</c:v>
                </c:pt>
                <c:pt idx="354">
                  <c:v>2553</c:v>
                </c:pt>
                <c:pt idx="355">
                  <c:v>2841</c:v>
                </c:pt>
                <c:pt idx="356">
                  <c:v>2046</c:v>
                </c:pt>
                <c:pt idx="357">
                  <c:v>856</c:v>
                </c:pt>
                <c:pt idx="358">
                  <c:v>451</c:v>
                </c:pt>
                <c:pt idx="359">
                  <c:v>887</c:v>
                </c:pt>
                <c:pt idx="360">
                  <c:v>1059</c:v>
                </c:pt>
                <c:pt idx="361">
                  <c:v>2047</c:v>
                </c:pt>
                <c:pt idx="362">
                  <c:v>2169</c:v>
                </c:pt>
                <c:pt idx="363">
                  <c:v>2508</c:v>
                </c:pt>
                <c:pt idx="364">
                  <c:v>1820</c:v>
                </c:pt>
                <c:pt idx="365">
                  <c:v>1608</c:v>
                </c:pt>
                <c:pt idx="366">
                  <c:v>1707</c:v>
                </c:pt>
                <c:pt idx="367">
                  <c:v>2147</c:v>
                </c:pt>
                <c:pt idx="368">
                  <c:v>2273</c:v>
                </c:pt>
                <c:pt idx="369">
                  <c:v>3132</c:v>
                </c:pt>
                <c:pt idx="370">
                  <c:v>3791</c:v>
                </c:pt>
                <c:pt idx="371">
                  <c:v>3451</c:v>
                </c:pt>
                <c:pt idx="372">
                  <c:v>2826</c:v>
                </c:pt>
                <c:pt idx="373">
                  <c:v>2270</c:v>
                </c:pt>
                <c:pt idx="374">
                  <c:v>3425</c:v>
                </c:pt>
                <c:pt idx="375">
                  <c:v>2085</c:v>
                </c:pt>
                <c:pt idx="376">
                  <c:v>3828</c:v>
                </c:pt>
                <c:pt idx="377">
                  <c:v>3040</c:v>
                </c:pt>
                <c:pt idx="378">
                  <c:v>2160</c:v>
                </c:pt>
                <c:pt idx="379">
                  <c:v>2027</c:v>
                </c:pt>
                <c:pt idx="380">
                  <c:v>2081</c:v>
                </c:pt>
                <c:pt idx="381">
                  <c:v>2808</c:v>
                </c:pt>
                <c:pt idx="382">
                  <c:v>3267</c:v>
                </c:pt>
                <c:pt idx="383">
                  <c:v>3162</c:v>
                </c:pt>
                <c:pt idx="384">
                  <c:v>3048</c:v>
                </c:pt>
                <c:pt idx="385">
                  <c:v>1234</c:v>
                </c:pt>
                <c:pt idx="386">
                  <c:v>1781</c:v>
                </c:pt>
                <c:pt idx="387">
                  <c:v>2287</c:v>
                </c:pt>
                <c:pt idx="388">
                  <c:v>3900</c:v>
                </c:pt>
                <c:pt idx="389">
                  <c:v>3803</c:v>
                </c:pt>
                <c:pt idx="390">
                  <c:v>3831</c:v>
                </c:pt>
                <c:pt idx="391">
                  <c:v>3187</c:v>
                </c:pt>
                <c:pt idx="392">
                  <c:v>3248</c:v>
                </c:pt>
                <c:pt idx="393">
                  <c:v>2685</c:v>
                </c:pt>
                <c:pt idx="394">
                  <c:v>3498</c:v>
                </c:pt>
                <c:pt idx="395">
                  <c:v>4185</c:v>
                </c:pt>
                <c:pt idx="396">
                  <c:v>4275</c:v>
                </c:pt>
                <c:pt idx="397">
                  <c:v>3571</c:v>
                </c:pt>
                <c:pt idx="398">
                  <c:v>3841</c:v>
                </c:pt>
                <c:pt idx="399">
                  <c:v>2448</c:v>
                </c:pt>
                <c:pt idx="400">
                  <c:v>2629</c:v>
                </c:pt>
                <c:pt idx="401">
                  <c:v>3578</c:v>
                </c:pt>
                <c:pt idx="402">
                  <c:v>4176</c:v>
                </c:pt>
                <c:pt idx="403">
                  <c:v>2693</c:v>
                </c:pt>
                <c:pt idx="404">
                  <c:v>3667</c:v>
                </c:pt>
                <c:pt idx="405">
                  <c:v>3604</c:v>
                </c:pt>
                <c:pt idx="406">
                  <c:v>1977</c:v>
                </c:pt>
                <c:pt idx="407">
                  <c:v>1456</c:v>
                </c:pt>
                <c:pt idx="408">
                  <c:v>3328</c:v>
                </c:pt>
                <c:pt idx="409">
                  <c:v>3787</c:v>
                </c:pt>
                <c:pt idx="410">
                  <c:v>4028</c:v>
                </c:pt>
                <c:pt idx="411">
                  <c:v>2931</c:v>
                </c:pt>
                <c:pt idx="412">
                  <c:v>3805</c:v>
                </c:pt>
                <c:pt idx="413">
                  <c:v>2883</c:v>
                </c:pt>
                <c:pt idx="414">
                  <c:v>2071</c:v>
                </c:pt>
                <c:pt idx="415">
                  <c:v>2627</c:v>
                </c:pt>
                <c:pt idx="416">
                  <c:v>3614</c:v>
                </c:pt>
                <c:pt idx="417">
                  <c:v>4379</c:v>
                </c:pt>
                <c:pt idx="418">
                  <c:v>4546</c:v>
                </c:pt>
                <c:pt idx="419">
                  <c:v>3241</c:v>
                </c:pt>
                <c:pt idx="420">
                  <c:v>2415</c:v>
                </c:pt>
                <c:pt idx="421">
                  <c:v>2874</c:v>
                </c:pt>
                <c:pt idx="422">
                  <c:v>4069</c:v>
                </c:pt>
                <c:pt idx="423">
                  <c:v>4134</c:v>
                </c:pt>
                <c:pt idx="424">
                  <c:v>1769</c:v>
                </c:pt>
                <c:pt idx="425">
                  <c:v>4665</c:v>
                </c:pt>
                <c:pt idx="426">
                  <c:v>2948</c:v>
                </c:pt>
                <c:pt idx="427">
                  <c:v>3110</c:v>
                </c:pt>
                <c:pt idx="428">
                  <c:v>2713</c:v>
                </c:pt>
                <c:pt idx="429">
                  <c:v>3130</c:v>
                </c:pt>
                <c:pt idx="430">
                  <c:v>3735</c:v>
                </c:pt>
                <c:pt idx="431">
                  <c:v>4484</c:v>
                </c:pt>
                <c:pt idx="432">
                  <c:v>4896</c:v>
                </c:pt>
                <c:pt idx="433">
                  <c:v>4122</c:v>
                </c:pt>
                <c:pt idx="434">
                  <c:v>3150</c:v>
                </c:pt>
                <c:pt idx="435">
                  <c:v>3253</c:v>
                </c:pt>
                <c:pt idx="436">
                  <c:v>4460</c:v>
                </c:pt>
                <c:pt idx="437">
                  <c:v>5085</c:v>
                </c:pt>
                <c:pt idx="438">
                  <c:v>5315</c:v>
                </c:pt>
                <c:pt idx="439">
                  <c:v>5187</c:v>
                </c:pt>
                <c:pt idx="440">
                  <c:v>3830</c:v>
                </c:pt>
                <c:pt idx="441">
                  <c:v>4681</c:v>
                </c:pt>
                <c:pt idx="442">
                  <c:v>3685</c:v>
                </c:pt>
                <c:pt idx="443">
                  <c:v>5171</c:v>
                </c:pt>
                <c:pt idx="444">
                  <c:v>5042</c:v>
                </c:pt>
                <c:pt idx="445">
                  <c:v>5108</c:v>
                </c:pt>
                <c:pt idx="446">
                  <c:v>5537</c:v>
                </c:pt>
                <c:pt idx="447">
                  <c:v>5893</c:v>
                </c:pt>
                <c:pt idx="448">
                  <c:v>2339</c:v>
                </c:pt>
                <c:pt idx="449">
                  <c:v>3464</c:v>
                </c:pt>
                <c:pt idx="450">
                  <c:v>4763</c:v>
                </c:pt>
                <c:pt idx="451">
                  <c:v>4571</c:v>
                </c:pt>
                <c:pt idx="452">
                  <c:v>5024</c:v>
                </c:pt>
                <c:pt idx="453">
                  <c:v>5299</c:v>
                </c:pt>
                <c:pt idx="454">
                  <c:v>4663</c:v>
                </c:pt>
                <c:pt idx="455">
                  <c:v>3934</c:v>
                </c:pt>
                <c:pt idx="456">
                  <c:v>3694</c:v>
                </c:pt>
                <c:pt idx="457">
                  <c:v>4728</c:v>
                </c:pt>
                <c:pt idx="458">
                  <c:v>5424</c:v>
                </c:pt>
                <c:pt idx="459">
                  <c:v>5378</c:v>
                </c:pt>
                <c:pt idx="460">
                  <c:v>5265</c:v>
                </c:pt>
                <c:pt idx="461">
                  <c:v>4653</c:v>
                </c:pt>
                <c:pt idx="462">
                  <c:v>3605</c:v>
                </c:pt>
                <c:pt idx="463">
                  <c:v>2939</c:v>
                </c:pt>
                <c:pt idx="464">
                  <c:v>4680</c:v>
                </c:pt>
                <c:pt idx="465">
                  <c:v>5099</c:v>
                </c:pt>
                <c:pt idx="466">
                  <c:v>4380</c:v>
                </c:pt>
                <c:pt idx="467">
                  <c:v>4746</c:v>
                </c:pt>
                <c:pt idx="468">
                  <c:v>5146</c:v>
                </c:pt>
                <c:pt idx="469">
                  <c:v>4665</c:v>
                </c:pt>
                <c:pt idx="470">
                  <c:v>4286</c:v>
                </c:pt>
                <c:pt idx="471">
                  <c:v>5172</c:v>
                </c:pt>
                <c:pt idx="472">
                  <c:v>5702</c:v>
                </c:pt>
                <c:pt idx="473">
                  <c:v>4020</c:v>
                </c:pt>
                <c:pt idx="474">
                  <c:v>5719</c:v>
                </c:pt>
                <c:pt idx="475">
                  <c:v>5950</c:v>
                </c:pt>
                <c:pt idx="476">
                  <c:v>4083</c:v>
                </c:pt>
                <c:pt idx="477">
                  <c:v>907</c:v>
                </c:pt>
                <c:pt idx="478">
                  <c:v>3019</c:v>
                </c:pt>
                <c:pt idx="479">
                  <c:v>5115</c:v>
                </c:pt>
                <c:pt idx="480">
                  <c:v>5541</c:v>
                </c:pt>
                <c:pt idx="481">
                  <c:v>4551</c:v>
                </c:pt>
                <c:pt idx="482">
                  <c:v>5219</c:v>
                </c:pt>
                <c:pt idx="483">
                  <c:v>3100</c:v>
                </c:pt>
                <c:pt idx="484">
                  <c:v>4075</c:v>
                </c:pt>
                <c:pt idx="485">
                  <c:v>4907</c:v>
                </c:pt>
                <c:pt idx="486">
                  <c:v>5087</c:v>
                </c:pt>
                <c:pt idx="487">
                  <c:v>5502</c:v>
                </c:pt>
                <c:pt idx="488">
                  <c:v>5657</c:v>
                </c:pt>
                <c:pt idx="489">
                  <c:v>5227</c:v>
                </c:pt>
                <c:pt idx="490">
                  <c:v>4387</c:v>
                </c:pt>
                <c:pt idx="491">
                  <c:v>4224</c:v>
                </c:pt>
                <c:pt idx="492">
                  <c:v>5265</c:v>
                </c:pt>
                <c:pt idx="493">
                  <c:v>4990</c:v>
                </c:pt>
                <c:pt idx="494">
                  <c:v>4097</c:v>
                </c:pt>
                <c:pt idx="495">
                  <c:v>5546</c:v>
                </c:pt>
                <c:pt idx="496">
                  <c:v>5711</c:v>
                </c:pt>
                <c:pt idx="497">
                  <c:v>4807</c:v>
                </c:pt>
                <c:pt idx="498">
                  <c:v>3946</c:v>
                </c:pt>
                <c:pt idx="499">
                  <c:v>2501</c:v>
                </c:pt>
                <c:pt idx="500">
                  <c:v>4490</c:v>
                </c:pt>
                <c:pt idx="501">
                  <c:v>6433</c:v>
                </c:pt>
                <c:pt idx="502">
                  <c:v>6142</c:v>
                </c:pt>
                <c:pt idx="503">
                  <c:v>6118</c:v>
                </c:pt>
                <c:pt idx="504">
                  <c:v>4884</c:v>
                </c:pt>
                <c:pt idx="505">
                  <c:v>4425</c:v>
                </c:pt>
                <c:pt idx="506">
                  <c:v>3729</c:v>
                </c:pt>
                <c:pt idx="507">
                  <c:v>5254</c:v>
                </c:pt>
                <c:pt idx="508">
                  <c:v>4494</c:v>
                </c:pt>
                <c:pt idx="509">
                  <c:v>5711</c:v>
                </c:pt>
                <c:pt idx="510">
                  <c:v>5317</c:v>
                </c:pt>
                <c:pt idx="511">
                  <c:v>3681</c:v>
                </c:pt>
                <c:pt idx="512">
                  <c:v>3308</c:v>
                </c:pt>
                <c:pt idx="513">
                  <c:v>3486</c:v>
                </c:pt>
                <c:pt idx="514">
                  <c:v>4863</c:v>
                </c:pt>
                <c:pt idx="515">
                  <c:v>6110</c:v>
                </c:pt>
                <c:pt idx="516">
                  <c:v>6238</c:v>
                </c:pt>
                <c:pt idx="517">
                  <c:v>3594</c:v>
                </c:pt>
                <c:pt idx="518">
                  <c:v>5325</c:v>
                </c:pt>
                <c:pt idx="519">
                  <c:v>5147</c:v>
                </c:pt>
                <c:pt idx="520">
                  <c:v>5927</c:v>
                </c:pt>
                <c:pt idx="521">
                  <c:v>6033</c:v>
                </c:pt>
                <c:pt idx="522">
                  <c:v>6028</c:v>
                </c:pt>
                <c:pt idx="523">
                  <c:v>6456</c:v>
                </c:pt>
                <c:pt idx="524">
                  <c:v>6248</c:v>
                </c:pt>
                <c:pt idx="525">
                  <c:v>4790</c:v>
                </c:pt>
                <c:pt idx="526">
                  <c:v>4374</c:v>
                </c:pt>
                <c:pt idx="527">
                  <c:v>5647</c:v>
                </c:pt>
                <c:pt idx="528">
                  <c:v>4495</c:v>
                </c:pt>
                <c:pt idx="529">
                  <c:v>6248</c:v>
                </c:pt>
                <c:pt idx="530">
                  <c:v>6183</c:v>
                </c:pt>
                <c:pt idx="531">
                  <c:v>6102</c:v>
                </c:pt>
                <c:pt idx="532">
                  <c:v>4739</c:v>
                </c:pt>
                <c:pt idx="533">
                  <c:v>4344</c:v>
                </c:pt>
                <c:pt idx="534">
                  <c:v>4446</c:v>
                </c:pt>
                <c:pt idx="535">
                  <c:v>5857</c:v>
                </c:pt>
                <c:pt idx="536">
                  <c:v>5339</c:v>
                </c:pt>
                <c:pt idx="537">
                  <c:v>5127</c:v>
                </c:pt>
                <c:pt idx="538">
                  <c:v>4859</c:v>
                </c:pt>
                <c:pt idx="539">
                  <c:v>4801</c:v>
                </c:pt>
                <c:pt idx="540">
                  <c:v>4340</c:v>
                </c:pt>
                <c:pt idx="541">
                  <c:v>5640</c:v>
                </c:pt>
                <c:pt idx="542">
                  <c:v>6365</c:v>
                </c:pt>
                <c:pt idx="543">
                  <c:v>6258</c:v>
                </c:pt>
                <c:pt idx="544">
                  <c:v>5958</c:v>
                </c:pt>
                <c:pt idx="545">
                  <c:v>4634</c:v>
                </c:pt>
                <c:pt idx="546">
                  <c:v>4232</c:v>
                </c:pt>
                <c:pt idx="547">
                  <c:v>4110</c:v>
                </c:pt>
                <c:pt idx="548">
                  <c:v>5323</c:v>
                </c:pt>
                <c:pt idx="549">
                  <c:v>5608</c:v>
                </c:pt>
                <c:pt idx="550">
                  <c:v>4841</c:v>
                </c:pt>
                <c:pt idx="551">
                  <c:v>4836</c:v>
                </c:pt>
                <c:pt idx="552">
                  <c:v>4841</c:v>
                </c:pt>
                <c:pt idx="553">
                  <c:v>3392</c:v>
                </c:pt>
                <c:pt idx="554">
                  <c:v>3469</c:v>
                </c:pt>
                <c:pt idx="555">
                  <c:v>5571</c:v>
                </c:pt>
                <c:pt idx="556">
                  <c:v>5336</c:v>
                </c:pt>
                <c:pt idx="557">
                  <c:v>6289</c:v>
                </c:pt>
                <c:pt idx="558">
                  <c:v>6414</c:v>
                </c:pt>
                <c:pt idx="559">
                  <c:v>5988</c:v>
                </c:pt>
                <c:pt idx="560">
                  <c:v>4614</c:v>
                </c:pt>
                <c:pt idx="561">
                  <c:v>4111</c:v>
                </c:pt>
                <c:pt idx="562">
                  <c:v>5742</c:v>
                </c:pt>
                <c:pt idx="563">
                  <c:v>5865</c:v>
                </c:pt>
                <c:pt idx="564">
                  <c:v>4914</c:v>
                </c:pt>
                <c:pt idx="565">
                  <c:v>5703</c:v>
                </c:pt>
                <c:pt idx="566">
                  <c:v>5123</c:v>
                </c:pt>
                <c:pt idx="567">
                  <c:v>3195</c:v>
                </c:pt>
                <c:pt idx="568">
                  <c:v>4866</c:v>
                </c:pt>
                <c:pt idx="569">
                  <c:v>5831</c:v>
                </c:pt>
                <c:pt idx="570">
                  <c:v>6452</c:v>
                </c:pt>
                <c:pt idx="571">
                  <c:v>6790</c:v>
                </c:pt>
                <c:pt idx="572">
                  <c:v>5825</c:v>
                </c:pt>
                <c:pt idx="573">
                  <c:v>5645</c:v>
                </c:pt>
                <c:pt idx="574">
                  <c:v>4451</c:v>
                </c:pt>
                <c:pt idx="575">
                  <c:v>4444</c:v>
                </c:pt>
                <c:pt idx="576">
                  <c:v>6065</c:v>
                </c:pt>
                <c:pt idx="577">
                  <c:v>6248</c:v>
                </c:pt>
                <c:pt idx="578">
                  <c:v>6506</c:v>
                </c:pt>
                <c:pt idx="579">
                  <c:v>6278</c:v>
                </c:pt>
                <c:pt idx="580">
                  <c:v>5847</c:v>
                </c:pt>
                <c:pt idx="581">
                  <c:v>4479</c:v>
                </c:pt>
                <c:pt idx="582">
                  <c:v>3757</c:v>
                </c:pt>
                <c:pt idx="583">
                  <c:v>5780</c:v>
                </c:pt>
                <c:pt idx="584">
                  <c:v>5995</c:v>
                </c:pt>
                <c:pt idx="585">
                  <c:v>6271</c:v>
                </c:pt>
                <c:pt idx="586">
                  <c:v>6090</c:v>
                </c:pt>
                <c:pt idx="587">
                  <c:v>4721</c:v>
                </c:pt>
                <c:pt idx="588">
                  <c:v>4052</c:v>
                </c:pt>
                <c:pt idx="589">
                  <c:v>4362</c:v>
                </c:pt>
                <c:pt idx="590">
                  <c:v>5676</c:v>
                </c:pt>
                <c:pt idx="591">
                  <c:v>5656</c:v>
                </c:pt>
                <c:pt idx="592">
                  <c:v>6149</c:v>
                </c:pt>
                <c:pt idx="593">
                  <c:v>6267</c:v>
                </c:pt>
                <c:pt idx="594">
                  <c:v>5665</c:v>
                </c:pt>
                <c:pt idx="595">
                  <c:v>5038</c:v>
                </c:pt>
                <c:pt idx="596">
                  <c:v>3341</c:v>
                </c:pt>
                <c:pt idx="597">
                  <c:v>5504</c:v>
                </c:pt>
                <c:pt idx="598">
                  <c:v>5925</c:v>
                </c:pt>
                <c:pt idx="599">
                  <c:v>6281</c:v>
                </c:pt>
                <c:pt idx="600">
                  <c:v>6402</c:v>
                </c:pt>
                <c:pt idx="601">
                  <c:v>6257</c:v>
                </c:pt>
                <c:pt idx="602">
                  <c:v>4224</c:v>
                </c:pt>
                <c:pt idx="603">
                  <c:v>3772</c:v>
                </c:pt>
                <c:pt idx="604">
                  <c:v>5928</c:v>
                </c:pt>
                <c:pt idx="605">
                  <c:v>6105</c:v>
                </c:pt>
                <c:pt idx="606">
                  <c:v>6520</c:v>
                </c:pt>
                <c:pt idx="607">
                  <c:v>6541</c:v>
                </c:pt>
                <c:pt idx="608">
                  <c:v>5917</c:v>
                </c:pt>
                <c:pt idx="609">
                  <c:v>3788</c:v>
                </c:pt>
                <c:pt idx="610">
                  <c:v>3197</c:v>
                </c:pt>
                <c:pt idx="611">
                  <c:v>4069</c:v>
                </c:pt>
                <c:pt idx="612">
                  <c:v>5997</c:v>
                </c:pt>
                <c:pt idx="613">
                  <c:v>6280</c:v>
                </c:pt>
                <c:pt idx="614">
                  <c:v>5592</c:v>
                </c:pt>
                <c:pt idx="615">
                  <c:v>6459</c:v>
                </c:pt>
                <c:pt idx="616">
                  <c:v>4419</c:v>
                </c:pt>
                <c:pt idx="617">
                  <c:v>5657</c:v>
                </c:pt>
                <c:pt idx="618">
                  <c:v>6407</c:v>
                </c:pt>
                <c:pt idx="619">
                  <c:v>6697</c:v>
                </c:pt>
                <c:pt idx="620">
                  <c:v>6820</c:v>
                </c:pt>
                <c:pt idx="621">
                  <c:v>6750</c:v>
                </c:pt>
                <c:pt idx="622">
                  <c:v>6630</c:v>
                </c:pt>
                <c:pt idx="623">
                  <c:v>5554</c:v>
                </c:pt>
                <c:pt idx="624">
                  <c:v>5167</c:v>
                </c:pt>
                <c:pt idx="625">
                  <c:v>5847</c:v>
                </c:pt>
                <c:pt idx="626">
                  <c:v>3702</c:v>
                </c:pt>
                <c:pt idx="627">
                  <c:v>6803</c:v>
                </c:pt>
                <c:pt idx="628">
                  <c:v>6781</c:v>
                </c:pt>
                <c:pt idx="629">
                  <c:v>6917</c:v>
                </c:pt>
                <c:pt idx="630">
                  <c:v>5883</c:v>
                </c:pt>
                <c:pt idx="631">
                  <c:v>5453</c:v>
                </c:pt>
                <c:pt idx="632">
                  <c:v>6435</c:v>
                </c:pt>
                <c:pt idx="633">
                  <c:v>6693</c:v>
                </c:pt>
                <c:pt idx="634">
                  <c:v>6946</c:v>
                </c:pt>
                <c:pt idx="635">
                  <c:v>6642</c:v>
                </c:pt>
                <c:pt idx="636">
                  <c:v>6370</c:v>
                </c:pt>
                <c:pt idx="637">
                  <c:v>5966</c:v>
                </c:pt>
                <c:pt idx="638">
                  <c:v>4874</c:v>
                </c:pt>
                <c:pt idx="639">
                  <c:v>6015</c:v>
                </c:pt>
                <c:pt idx="640">
                  <c:v>4324</c:v>
                </c:pt>
                <c:pt idx="641">
                  <c:v>6844</c:v>
                </c:pt>
                <c:pt idx="642">
                  <c:v>6437</c:v>
                </c:pt>
                <c:pt idx="643">
                  <c:v>6640</c:v>
                </c:pt>
                <c:pt idx="644">
                  <c:v>4934</c:v>
                </c:pt>
                <c:pt idx="645">
                  <c:v>2729</c:v>
                </c:pt>
                <c:pt idx="646">
                  <c:v>4604</c:v>
                </c:pt>
                <c:pt idx="647">
                  <c:v>5791</c:v>
                </c:pt>
                <c:pt idx="648">
                  <c:v>6911</c:v>
                </c:pt>
                <c:pt idx="649">
                  <c:v>6736</c:v>
                </c:pt>
                <c:pt idx="650">
                  <c:v>6222</c:v>
                </c:pt>
                <c:pt idx="651">
                  <c:v>4857</c:v>
                </c:pt>
                <c:pt idx="652">
                  <c:v>4559</c:v>
                </c:pt>
                <c:pt idx="653">
                  <c:v>5115</c:v>
                </c:pt>
                <c:pt idx="654">
                  <c:v>6612</c:v>
                </c:pt>
                <c:pt idx="655">
                  <c:v>6482</c:v>
                </c:pt>
                <c:pt idx="656">
                  <c:v>6501</c:v>
                </c:pt>
                <c:pt idx="657">
                  <c:v>4671</c:v>
                </c:pt>
                <c:pt idx="658">
                  <c:v>5284</c:v>
                </c:pt>
                <c:pt idx="659">
                  <c:v>4692</c:v>
                </c:pt>
                <c:pt idx="660">
                  <c:v>6228</c:v>
                </c:pt>
                <c:pt idx="661">
                  <c:v>6625</c:v>
                </c:pt>
                <c:pt idx="662">
                  <c:v>6898</c:v>
                </c:pt>
                <c:pt idx="663">
                  <c:v>6484</c:v>
                </c:pt>
                <c:pt idx="664">
                  <c:v>6262</c:v>
                </c:pt>
                <c:pt idx="665">
                  <c:v>5209</c:v>
                </c:pt>
                <c:pt idx="666">
                  <c:v>3461</c:v>
                </c:pt>
                <c:pt idx="667">
                  <c:v>20</c:v>
                </c:pt>
                <c:pt idx="668">
                  <c:v>1009</c:v>
                </c:pt>
                <c:pt idx="669">
                  <c:v>5147</c:v>
                </c:pt>
                <c:pt idx="670">
                  <c:v>5520</c:v>
                </c:pt>
                <c:pt idx="671">
                  <c:v>5229</c:v>
                </c:pt>
                <c:pt idx="672">
                  <c:v>4109</c:v>
                </c:pt>
                <c:pt idx="673">
                  <c:v>3906</c:v>
                </c:pt>
                <c:pt idx="674">
                  <c:v>4881</c:v>
                </c:pt>
                <c:pt idx="675">
                  <c:v>5220</c:v>
                </c:pt>
                <c:pt idx="676">
                  <c:v>4709</c:v>
                </c:pt>
                <c:pt idx="677">
                  <c:v>4975</c:v>
                </c:pt>
                <c:pt idx="678">
                  <c:v>5283</c:v>
                </c:pt>
                <c:pt idx="679">
                  <c:v>4446</c:v>
                </c:pt>
                <c:pt idx="680">
                  <c:v>4562</c:v>
                </c:pt>
                <c:pt idx="681">
                  <c:v>5172</c:v>
                </c:pt>
                <c:pt idx="682">
                  <c:v>3767</c:v>
                </c:pt>
                <c:pt idx="683">
                  <c:v>5122</c:v>
                </c:pt>
                <c:pt idx="684">
                  <c:v>5125</c:v>
                </c:pt>
                <c:pt idx="685">
                  <c:v>5214</c:v>
                </c:pt>
                <c:pt idx="686">
                  <c:v>4316</c:v>
                </c:pt>
                <c:pt idx="687">
                  <c:v>3747</c:v>
                </c:pt>
                <c:pt idx="688">
                  <c:v>5050</c:v>
                </c:pt>
                <c:pt idx="689">
                  <c:v>5100</c:v>
                </c:pt>
                <c:pt idx="690">
                  <c:v>4531</c:v>
                </c:pt>
                <c:pt idx="691">
                  <c:v>1470</c:v>
                </c:pt>
                <c:pt idx="692">
                  <c:v>2307</c:v>
                </c:pt>
                <c:pt idx="693">
                  <c:v>1745</c:v>
                </c:pt>
                <c:pt idx="694">
                  <c:v>2115</c:v>
                </c:pt>
                <c:pt idx="695">
                  <c:v>4750</c:v>
                </c:pt>
                <c:pt idx="696">
                  <c:v>3836</c:v>
                </c:pt>
                <c:pt idx="697">
                  <c:v>5062</c:v>
                </c:pt>
                <c:pt idx="698">
                  <c:v>5080</c:v>
                </c:pt>
                <c:pt idx="699">
                  <c:v>5306</c:v>
                </c:pt>
                <c:pt idx="700">
                  <c:v>4240</c:v>
                </c:pt>
                <c:pt idx="701">
                  <c:v>3757</c:v>
                </c:pt>
                <c:pt idx="702">
                  <c:v>5679</c:v>
                </c:pt>
                <c:pt idx="703">
                  <c:v>6055</c:v>
                </c:pt>
                <c:pt idx="704">
                  <c:v>5398</c:v>
                </c:pt>
                <c:pt idx="705">
                  <c:v>5035</c:v>
                </c:pt>
                <c:pt idx="706">
                  <c:v>4659</c:v>
                </c:pt>
                <c:pt idx="707">
                  <c:v>4429</c:v>
                </c:pt>
                <c:pt idx="708">
                  <c:v>2787</c:v>
                </c:pt>
                <c:pt idx="709">
                  <c:v>4841</c:v>
                </c:pt>
                <c:pt idx="710">
                  <c:v>5219</c:v>
                </c:pt>
                <c:pt idx="711">
                  <c:v>5009</c:v>
                </c:pt>
                <c:pt idx="712">
                  <c:v>5107</c:v>
                </c:pt>
                <c:pt idx="713">
                  <c:v>5182</c:v>
                </c:pt>
                <c:pt idx="714">
                  <c:v>4280</c:v>
                </c:pt>
                <c:pt idx="715">
                  <c:v>3248</c:v>
                </c:pt>
                <c:pt idx="716">
                  <c:v>4373</c:v>
                </c:pt>
                <c:pt idx="717">
                  <c:v>5124</c:v>
                </c:pt>
                <c:pt idx="718">
                  <c:v>4934</c:v>
                </c:pt>
                <c:pt idx="719">
                  <c:v>3814</c:v>
                </c:pt>
                <c:pt idx="720">
                  <c:v>3402</c:v>
                </c:pt>
                <c:pt idx="721">
                  <c:v>1544</c:v>
                </c:pt>
                <c:pt idx="722">
                  <c:v>1379</c:v>
                </c:pt>
                <c:pt idx="723">
                  <c:v>746</c:v>
                </c:pt>
                <c:pt idx="724">
                  <c:v>573</c:v>
                </c:pt>
                <c:pt idx="725">
                  <c:v>432</c:v>
                </c:pt>
                <c:pt idx="726">
                  <c:v>1867</c:v>
                </c:pt>
                <c:pt idx="727">
                  <c:v>2451</c:v>
                </c:pt>
                <c:pt idx="728">
                  <c:v>1182</c:v>
                </c:pt>
                <c:pt idx="729">
                  <c:v>1432</c:v>
                </c:pt>
                <c:pt idx="730">
                  <c:v>2290</c:v>
                </c:pt>
              </c:numCache>
            </c:numRef>
          </c:val>
          <c:smooth val="0"/>
          <c:extLst>
            <c:ext xmlns:c16="http://schemas.microsoft.com/office/drawing/2014/chart" uri="{C3380CC4-5D6E-409C-BE32-E72D297353CC}">
              <c16:uniqueId val="{00000000-148A-9544-B91A-E0DB511AECFE}"/>
            </c:ext>
          </c:extLst>
        </c:ser>
        <c:dLbls>
          <c:showLegendKey val="0"/>
          <c:showVal val="0"/>
          <c:showCatName val="0"/>
          <c:showSerName val="0"/>
          <c:showPercent val="0"/>
          <c:showBubbleSize val="0"/>
        </c:dLbls>
        <c:smooth val="0"/>
        <c:axId val="970750560"/>
        <c:axId val="1648943632"/>
      </c:lineChart>
      <c:catAx>
        <c:axId val="9707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943632"/>
        <c:crosses val="autoZero"/>
        <c:auto val="1"/>
        <c:lblAlgn val="ctr"/>
        <c:lblOffset val="100"/>
        <c:noMultiLvlLbl val="0"/>
      </c:catAx>
      <c:valAx>
        <c:axId val="164894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75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[daily_bike_data.xlsx]Sheet1!PivotTable1</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Sheet1!$B$3:$B$4</c:f>
              <c:strCache>
                <c:ptCount val="1"/>
                <c:pt idx="0">
                  <c:v>2011</c:v>
                </c:pt>
              </c:strCache>
            </c:strRef>
          </c:tx>
          <c:spPr>
            <a:solidFill>
              <a:schemeClr val="accent1"/>
            </a:solidFill>
            <a:ln>
              <a:noFill/>
            </a:ln>
            <a:effectLst/>
          </c:spPr>
          <c:invertIfNegative val="0"/>
          <c:cat>
            <c:strRef>
              <c:f>Sheet1!$A$5:$A$17</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Sheet1!$B$5:$B$17</c:f>
              <c:numCache>
                <c:formatCode>General</c:formatCode>
                <c:ptCount val="12"/>
                <c:pt idx="0">
                  <c:v>1132.7741935483871</c:v>
                </c:pt>
                <c:pt idx="1">
                  <c:v>1499.0357142857142</c:v>
                </c:pt>
                <c:pt idx="2">
                  <c:v>1652.2258064516129</c:v>
                </c:pt>
                <c:pt idx="3">
                  <c:v>2417.4666666666667</c:v>
                </c:pt>
                <c:pt idx="4">
                  <c:v>3379.7096774193546</c:v>
                </c:pt>
                <c:pt idx="5">
                  <c:v>3763.3333333333335</c:v>
                </c:pt>
                <c:pt idx="6">
                  <c:v>3383.516129032258</c:v>
                </c:pt>
                <c:pt idx="7">
                  <c:v>3479</c:v>
                </c:pt>
                <c:pt idx="8">
                  <c:v>3362.4333333333334</c:v>
                </c:pt>
                <c:pt idx="9">
                  <c:v>3170.6129032258063</c:v>
                </c:pt>
                <c:pt idx="10">
                  <c:v>2885.7666666666669</c:v>
                </c:pt>
                <c:pt idx="11">
                  <c:v>2544.3548387096776</c:v>
                </c:pt>
              </c:numCache>
            </c:numRef>
          </c:val>
          <c:extLst>
            <c:ext xmlns:c16="http://schemas.microsoft.com/office/drawing/2014/chart" uri="{C3380CC4-5D6E-409C-BE32-E72D297353CC}">
              <c16:uniqueId val="{00000000-FE9B-4244-8D15-22587687ADAE}"/>
            </c:ext>
          </c:extLst>
        </c:ser>
        <c:ser>
          <c:idx val="1"/>
          <c:order val="1"/>
          <c:tx>
            <c:strRef>
              <c:f>Sheet1!$C$3:$C$4</c:f>
              <c:strCache>
                <c:ptCount val="1"/>
                <c:pt idx="0">
                  <c:v>2012</c:v>
                </c:pt>
              </c:strCache>
            </c:strRef>
          </c:tx>
          <c:spPr>
            <a:solidFill>
              <a:schemeClr val="accent2"/>
            </a:solidFill>
            <a:ln>
              <a:noFill/>
            </a:ln>
            <a:effectLst/>
          </c:spPr>
          <c:invertIfNegative val="0"/>
          <c:cat>
            <c:strRef>
              <c:f>Sheet1!$A$5:$A$17</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Sheet1!$C$5:$C$17</c:f>
              <c:numCache>
                <c:formatCode>General</c:formatCode>
                <c:ptCount val="12"/>
                <c:pt idx="0">
                  <c:v>2831.4516129032259</c:v>
                </c:pt>
                <c:pt idx="1">
                  <c:v>3255.7241379310344</c:v>
                </c:pt>
                <c:pt idx="2">
                  <c:v>4298.6129032258068</c:v>
                </c:pt>
                <c:pt idx="3">
                  <c:v>4525.6000000000004</c:v>
                </c:pt>
                <c:pt idx="4">
                  <c:v>4891.2903225806449</c:v>
                </c:pt>
                <c:pt idx="5">
                  <c:v>5317.8666666666668</c:v>
                </c:pt>
                <c:pt idx="6">
                  <c:v>5222.6451612903229</c:v>
                </c:pt>
                <c:pt idx="7">
                  <c:v>5526</c:v>
                </c:pt>
                <c:pt idx="8">
                  <c:v>5826.5</c:v>
                </c:pt>
                <c:pt idx="9">
                  <c:v>5300.0967741935483</c:v>
                </c:pt>
                <c:pt idx="10">
                  <c:v>4388.5</c:v>
                </c:pt>
                <c:pt idx="11">
                  <c:v>3563.483870967742</c:v>
                </c:pt>
              </c:numCache>
            </c:numRef>
          </c:val>
          <c:extLst>
            <c:ext xmlns:c16="http://schemas.microsoft.com/office/drawing/2014/chart" uri="{C3380CC4-5D6E-409C-BE32-E72D297353CC}">
              <c16:uniqueId val="{00000001-FE9B-4244-8D15-22587687ADAE}"/>
            </c:ext>
          </c:extLst>
        </c:ser>
        <c:dLbls>
          <c:showLegendKey val="0"/>
          <c:showVal val="0"/>
          <c:showCatName val="0"/>
          <c:showSerName val="0"/>
          <c:showPercent val="0"/>
          <c:showBubbleSize val="0"/>
        </c:dLbls>
        <c:gapWidth val="219"/>
        <c:overlap val="-27"/>
        <c:axId val="990981664"/>
        <c:axId val="990983312"/>
      </c:barChart>
      <c:catAx>
        <c:axId val="990981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Month</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83312"/>
        <c:crosses val="autoZero"/>
        <c:auto val="1"/>
        <c:lblAlgn val="ctr"/>
        <c:lblOffset val="100"/>
        <c:noMultiLvlLbl val="0"/>
      </c:catAx>
      <c:valAx>
        <c:axId val="99098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81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[daily_bike_data.xlsx]Sheet1!PivotTable1</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Sheet1!$B$3:$B$4</c:f>
              <c:strCache>
                <c:ptCount val="1"/>
                <c:pt idx="0">
                  <c:v>2011</c:v>
                </c:pt>
              </c:strCache>
            </c:strRef>
          </c:tx>
          <c:spPr>
            <a:solidFill>
              <a:schemeClr val="accent1"/>
            </a:solidFill>
            <a:ln>
              <a:noFill/>
            </a:ln>
            <a:effectLst/>
          </c:spPr>
          <c:invertIfNegative val="0"/>
          <c:cat>
            <c:strRef>
              <c:f>Sheet1!$A$5:$A$17</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Sheet1!$B$5:$B$17</c:f>
              <c:numCache>
                <c:formatCode>General</c:formatCode>
                <c:ptCount val="12"/>
                <c:pt idx="0">
                  <c:v>1132.7741935483871</c:v>
                </c:pt>
                <c:pt idx="1">
                  <c:v>1499.0357142857142</c:v>
                </c:pt>
                <c:pt idx="2">
                  <c:v>1652.2258064516129</c:v>
                </c:pt>
                <c:pt idx="3">
                  <c:v>2417.4666666666667</c:v>
                </c:pt>
                <c:pt idx="4">
                  <c:v>3379.7096774193546</c:v>
                </c:pt>
                <c:pt idx="5">
                  <c:v>3763.3333333333335</c:v>
                </c:pt>
                <c:pt idx="6">
                  <c:v>3383.516129032258</c:v>
                </c:pt>
                <c:pt idx="7">
                  <c:v>3479</c:v>
                </c:pt>
                <c:pt idx="8">
                  <c:v>3362.4333333333334</c:v>
                </c:pt>
                <c:pt idx="9">
                  <c:v>3170.6129032258063</c:v>
                </c:pt>
                <c:pt idx="10">
                  <c:v>2885.7666666666669</c:v>
                </c:pt>
                <c:pt idx="11">
                  <c:v>2544.3548387096776</c:v>
                </c:pt>
              </c:numCache>
            </c:numRef>
          </c:val>
          <c:extLst>
            <c:ext xmlns:c16="http://schemas.microsoft.com/office/drawing/2014/chart" uri="{C3380CC4-5D6E-409C-BE32-E72D297353CC}">
              <c16:uniqueId val="{00000000-FE9B-4244-8D15-22587687ADAE}"/>
            </c:ext>
          </c:extLst>
        </c:ser>
        <c:ser>
          <c:idx val="1"/>
          <c:order val="1"/>
          <c:tx>
            <c:strRef>
              <c:f>Sheet1!$C$3:$C$4</c:f>
              <c:strCache>
                <c:ptCount val="1"/>
                <c:pt idx="0">
                  <c:v>2012</c:v>
                </c:pt>
              </c:strCache>
            </c:strRef>
          </c:tx>
          <c:spPr>
            <a:solidFill>
              <a:schemeClr val="accent2"/>
            </a:solidFill>
            <a:ln>
              <a:noFill/>
            </a:ln>
            <a:effectLst/>
          </c:spPr>
          <c:invertIfNegative val="0"/>
          <c:cat>
            <c:strRef>
              <c:f>Sheet1!$A$5:$A$17</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Sheet1!$C$5:$C$17</c:f>
              <c:numCache>
                <c:formatCode>General</c:formatCode>
                <c:ptCount val="12"/>
                <c:pt idx="0">
                  <c:v>2831.4516129032259</c:v>
                </c:pt>
                <c:pt idx="1">
                  <c:v>3255.7241379310344</c:v>
                </c:pt>
                <c:pt idx="2">
                  <c:v>4298.6129032258068</c:v>
                </c:pt>
                <c:pt idx="3">
                  <c:v>4525.6000000000004</c:v>
                </c:pt>
                <c:pt idx="4">
                  <c:v>4891.2903225806449</c:v>
                </c:pt>
                <c:pt idx="5">
                  <c:v>5317.8666666666668</c:v>
                </c:pt>
                <c:pt idx="6">
                  <c:v>5222.6451612903229</c:v>
                </c:pt>
                <c:pt idx="7">
                  <c:v>5526</c:v>
                </c:pt>
                <c:pt idx="8">
                  <c:v>5826.5</c:v>
                </c:pt>
                <c:pt idx="9">
                  <c:v>5300.0967741935483</c:v>
                </c:pt>
                <c:pt idx="10">
                  <c:v>4388.5</c:v>
                </c:pt>
                <c:pt idx="11">
                  <c:v>3563.483870967742</c:v>
                </c:pt>
              </c:numCache>
            </c:numRef>
          </c:val>
          <c:extLst>
            <c:ext xmlns:c16="http://schemas.microsoft.com/office/drawing/2014/chart" uri="{C3380CC4-5D6E-409C-BE32-E72D297353CC}">
              <c16:uniqueId val="{00000001-FE9B-4244-8D15-22587687ADAE}"/>
            </c:ext>
          </c:extLst>
        </c:ser>
        <c:dLbls>
          <c:showLegendKey val="0"/>
          <c:showVal val="0"/>
          <c:showCatName val="0"/>
          <c:showSerName val="0"/>
          <c:showPercent val="0"/>
          <c:showBubbleSize val="0"/>
        </c:dLbls>
        <c:gapWidth val="219"/>
        <c:overlap val="-27"/>
        <c:axId val="990981664"/>
        <c:axId val="990983312"/>
      </c:barChart>
      <c:catAx>
        <c:axId val="990981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Month</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83312"/>
        <c:crosses val="autoZero"/>
        <c:auto val="1"/>
        <c:lblAlgn val="ctr"/>
        <c:lblOffset val="100"/>
        <c:noMultiLvlLbl val="0"/>
      </c:catAx>
      <c:valAx>
        <c:axId val="99098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81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[daily_bike_data.xlsx]Sheet1!PivotTable1</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Sheet1!$B$3:$B$4</c:f>
              <c:strCache>
                <c:ptCount val="1"/>
                <c:pt idx="0">
                  <c:v>2011</c:v>
                </c:pt>
              </c:strCache>
            </c:strRef>
          </c:tx>
          <c:spPr>
            <a:solidFill>
              <a:schemeClr val="accent1"/>
            </a:solidFill>
            <a:ln>
              <a:noFill/>
            </a:ln>
            <a:effectLst/>
          </c:spPr>
          <c:invertIfNegative val="0"/>
          <c:cat>
            <c:strRef>
              <c:f>Sheet1!$A$5:$A$17</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Sheet1!$B$5:$B$17</c:f>
              <c:numCache>
                <c:formatCode>General</c:formatCode>
                <c:ptCount val="12"/>
                <c:pt idx="0">
                  <c:v>1132.7741935483871</c:v>
                </c:pt>
                <c:pt idx="1">
                  <c:v>1499.0357142857142</c:v>
                </c:pt>
                <c:pt idx="2">
                  <c:v>1652.2258064516129</c:v>
                </c:pt>
                <c:pt idx="3">
                  <c:v>2417.4666666666667</c:v>
                </c:pt>
                <c:pt idx="4">
                  <c:v>3379.7096774193546</c:v>
                </c:pt>
                <c:pt idx="5">
                  <c:v>3763.3333333333335</c:v>
                </c:pt>
                <c:pt idx="6">
                  <c:v>3383.516129032258</c:v>
                </c:pt>
                <c:pt idx="7">
                  <c:v>3479</c:v>
                </c:pt>
                <c:pt idx="8">
                  <c:v>3362.4333333333334</c:v>
                </c:pt>
                <c:pt idx="9">
                  <c:v>3170.6129032258063</c:v>
                </c:pt>
                <c:pt idx="10">
                  <c:v>2885.7666666666669</c:v>
                </c:pt>
                <c:pt idx="11">
                  <c:v>2544.3548387096776</c:v>
                </c:pt>
              </c:numCache>
            </c:numRef>
          </c:val>
          <c:extLst>
            <c:ext xmlns:c16="http://schemas.microsoft.com/office/drawing/2014/chart" uri="{C3380CC4-5D6E-409C-BE32-E72D297353CC}">
              <c16:uniqueId val="{00000000-FE9B-4244-8D15-22587687ADAE}"/>
            </c:ext>
          </c:extLst>
        </c:ser>
        <c:ser>
          <c:idx val="1"/>
          <c:order val="1"/>
          <c:tx>
            <c:strRef>
              <c:f>Sheet1!$C$3:$C$4</c:f>
              <c:strCache>
                <c:ptCount val="1"/>
                <c:pt idx="0">
                  <c:v>2012</c:v>
                </c:pt>
              </c:strCache>
            </c:strRef>
          </c:tx>
          <c:spPr>
            <a:solidFill>
              <a:schemeClr val="accent2"/>
            </a:solidFill>
            <a:ln>
              <a:noFill/>
            </a:ln>
            <a:effectLst/>
          </c:spPr>
          <c:invertIfNegative val="0"/>
          <c:cat>
            <c:strRef>
              <c:f>Sheet1!$A$5:$A$17</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Sheet1!$C$5:$C$17</c:f>
              <c:numCache>
                <c:formatCode>General</c:formatCode>
                <c:ptCount val="12"/>
                <c:pt idx="0">
                  <c:v>2831.4516129032259</c:v>
                </c:pt>
                <c:pt idx="1">
                  <c:v>3255.7241379310344</c:v>
                </c:pt>
                <c:pt idx="2">
                  <c:v>4298.6129032258068</c:v>
                </c:pt>
                <c:pt idx="3">
                  <c:v>4525.6000000000004</c:v>
                </c:pt>
                <c:pt idx="4">
                  <c:v>4891.2903225806449</c:v>
                </c:pt>
                <c:pt idx="5">
                  <c:v>5317.8666666666668</c:v>
                </c:pt>
                <c:pt idx="6">
                  <c:v>5222.6451612903229</c:v>
                </c:pt>
                <c:pt idx="7">
                  <c:v>5526</c:v>
                </c:pt>
                <c:pt idx="8">
                  <c:v>5826.5</c:v>
                </c:pt>
                <c:pt idx="9">
                  <c:v>5300.0967741935483</c:v>
                </c:pt>
                <c:pt idx="10">
                  <c:v>4388.5</c:v>
                </c:pt>
                <c:pt idx="11">
                  <c:v>3563.483870967742</c:v>
                </c:pt>
              </c:numCache>
            </c:numRef>
          </c:val>
          <c:extLst>
            <c:ext xmlns:c16="http://schemas.microsoft.com/office/drawing/2014/chart" uri="{C3380CC4-5D6E-409C-BE32-E72D297353CC}">
              <c16:uniqueId val="{00000001-FE9B-4244-8D15-22587687ADAE}"/>
            </c:ext>
          </c:extLst>
        </c:ser>
        <c:dLbls>
          <c:showLegendKey val="0"/>
          <c:showVal val="0"/>
          <c:showCatName val="0"/>
          <c:showSerName val="0"/>
          <c:showPercent val="0"/>
          <c:showBubbleSize val="0"/>
        </c:dLbls>
        <c:gapWidth val="219"/>
        <c:overlap val="-27"/>
        <c:axId val="990981664"/>
        <c:axId val="990983312"/>
      </c:barChart>
      <c:catAx>
        <c:axId val="990981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Month</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83312"/>
        <c:crosses val="autoZero"/>
        <c:auto val="1"/>
        <c:lblAlgn val="ctr"/>
        <c:lblOffset val="100"/>
        <c:noMultiLvlLbl val="0"/>
      </c:catAx>
      <c:valAx>
        <c:axId val="99098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81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daily_bike_data!$N$2:$N$734</cx:f>
        <cx:lvl ptCount="733" formatCode="General">
          <cx:pt idx="0">20</cx:pt>
          <cx:pt idx="1">432</cx:pt>
          <cx:pt idx="2">674</cx:pt>
          <cx:pt idx="3">416</cx:pt>
          <cx:pt idx="4">1137</cx:pt>
          <cx:pt idx="5">472</cx:pt>
          <cx:pt idx="6">1129</cx:pt>
          <cx:pt idx="7">1368</cx:pt>
          <cx:pt idx="8">1280</cx:pt>
          <cx:pt idx="9">1459</cx:pt>
          <cx:pt idx="10">1220</cx:pt>
          <cx:pt idx="11">577</cx:pt>
          <cx:pt idx="12">1313</cx:pt>
          <cx:pt idx="13">1491</cx:pt>
          <cx:pt idx="14">655</cx:pt>
          <cx:pt idx="15">1552</cx:pt>
          <cx:pt idx="16">768</cx:pt>
          <cx:pt idx="17">1367</cx:pt>
          <cx:pt idx="18">570</cx:pt>
          <cx:pt idx="19">1489</cx:pt>
          <cx:pt idx="20">1466</cx:pt>
          <cx:pt idx="21">1769</cx:pt>
          <cx:pt idx="22">1234</cx:pt>
          <cx:pt idx="23">891</cx:pt>
          <cx:pt idx="24">1538</cx:pt>
          <cx:pt idx="25">1454</cx:pt>
          <cx:pt idx="26">1456</cx:pt>
          <cx:pt idx="27">1376</cx:pt>
          <cx:pt idx="28">2931</cx:pt>
          <cx:pt idx="29">1468</cx:pt>
          <cx:pt idx="30">1572</cx:pt>
          <cx:pt idx="31">1365</cx:pt>
          <cx:pt idx="32">1518</cx:pt>
          <cx:pt idx="33">1844</cx:pt>
          <cx:pt idx="34">1330</cx:pt>
          <cx:pt idx="35">1009</cx:pt>
          <cx:pt idx="36">1518</cx:pt>
          <cx:pt idx="37">1620</cx:pt>
          <cx:pt idx="38">2147</cx:pt>
          <cx:pt idx="39">2085</cx:pt>
          <cx:pt idx="40">888</cx:pt>
          <cx:pt idx="41">3328</cx:pt>
          <cx:pt idx="42">2273</cx:pt>
          <cx:pt idx="43">2818</cx:pt>
          <cx:pt idx="44">905</cx:pt>
          <cx:pt idx="45">1707</cx:pt>
          <cx:pt idx="46">1059</cx:pt>
          <cx:pt idx="47">2270</cx:pt>
          <cx:pt idx="48">2553</cx:pt>
          <cx:pt idx="49">1454</cx:pt>
          <cx:pt idx="50">2693</cx:pt>
          <cx:pt idx="51">3267</cx:pt>
          <cx:pt idx="52">2454</cx:pt>
          <cx:pt idx="53">491</cx:pt>
          <cx:pt idx="54">3048</cx:pt>
          <cx:pt idx="55">883</cx:pt>
          <cx:pt idx="56">1878</cx:pt>
          <cx:pt idx="57">907</cx:pt>
          <cx:pt idx="58">1229</cx:pt>
          <cx:pt idx="59">1341</cx:pt>
          <cx:pt idx="60">1592</cx:pt>
          <cx:pt idx="61">674</cx:pt>
          <cx:pt idx="62">975</cx:pt>
          <cx:pt idx="63">1562</cx:pt>
          <cx:pt idx="64">3836</cx:pt>
          <cx:pt idx="65">2468</cx:pt>
          <cx:pt idx="66">3498</cx:pt>
          <cx:pt idx="67">2808</cx:pt>
          <cx:pt idx="68">3162</cx:pt>
          <cx:pt idx="69">670</cx:pt>
          <cx:pt idx="70">3787</cx:pt>
          <cx:pt idx="71">1714</cx:pt>
          <cx:pt idx="72">1778</cx:pt>
          <cx:pt idx="73">2914</cx:pt>
          <cx:pt idx="74">956</cx:pt>
          <cx:pt idx="75">1675</cx:pt>
          <cx:pt idx="76">3132</cx:pt>
          <cx:pt idx="77">4028</cx:pt>
          <cx:pt idx="78">3167</cx:pt>
          <cx:pt idx="79">1672</cx:pt>
          <cx:pt idx="80">2287</cx:pt>
          <cx:pt idx="81">1362</cx:pt>
          <cx:pt idx="82">1597</cx:pt>
          <cx:pt idx="83">836</cx:pt>
          <cx:pt idx="84">3172</cx:pt>
          <cx:pt idx="85">1689</cx:pt>
          <cx:pt idx="86">856</cx:pt>
          <cx:pt idx="87">3368</cx:pt>
          <cx:pt idx="88">1182</cx:pt>
          <cx:pt idx="89">2046</cx:pt>
          <cx:pt idx="90">3614</cx:pt>
          <cx:pt idx="91">3667</cx:pt>
          <cx:pt idx="92">1699</cx:pt>
          <cx:pt idx="93">1628</cx:pt>
          <cx:pt idx="94">1368</cx:pt>
          <cx:pt idx="95">1299</cx:pt>
          <cx:pt idx="96">3425</cx:pt>
          <cx:pt idx="97">746</cx:pt>
          <cx:pt idx="98">3040</cx:pt>
          <cx:pt idx="99">1506</cx:pt>
          <cx:pt idx="100">3399</cx:pt>
          <cx:pt idx="101">3562</cx:pt>
          <cx:pt idx="102">1506</cx:pt>
          <cx:pt idx="103">3528</cx:pt>
          <cx:pt idx="104">3545</cx:pt>
          <cx:pt idx="105">1799</cx:pt>
          <cx:pt idx="106">3425</cx:pt>
          <cx:pt idx="107">2743</cx:pt>
          <cx:pt idx="108">3571</cx:pt>
          <cx:pt idx="109">1700</cx:pt>
          <cx:pt idx="110">1977</cx:pt>
          <cx:pt idx="111">912</cx:pt>
          <cx:pt idx="112">3019</cx:pt>
          <cx:pt idx="113">1781</cx:pt>
          <cx:pt idx="114">5062</cx:pt>
          <cx:pt idx="115">4176</cx:pt>
          <cx:pt idx="116">1918</cx:pt>
          <cx:pt idx="117">3130</cx:pt>
          <cx:pt idx="118">2506</cx:pt>
          <cx:pt idx="119">1544</cx:pt>
          <cx:pt idx="120">3578</cx:pt>
          <cx:pt idx="121">1705</cx:pt>
          <cx:pt idx="122">1953</cx:pt>
          <cx:pt idx="123">4373</cx:pt>
          <cx:pt idx="124">1730</cx:pt>
          <cx:pt idx="125">3534</cx:pt>
          <cx:pt idx="126">2081</cx:pt>
          <cx:pt idx="127">2199</cx:pt>
          <cx:pt idx="128">1897</cx:pt>
          <cx:pt idx="129">2211</cx:pt>
          <cx:pt idx="130">2545</cx:pt>
          <cx:pt idx="131">3402</cx:pt>
          <cx:pt idx="132">3735</cx:pt>
          <cx:pt idx="133">1026</cx:pt>
          <cx:pt idx="134">1806</cx:pt>
          <cx:pt idx="135">889</cx:pt>
          <cx:pt idx="136">2841</cx:pt>
          <cx:pt idx="137">3604</cx:pt>
          <cx:pt idx="138">4134</cx:pt>
          <cx:pt idx="139">1903</cx:pt>
          <cx:pt idx="140">3578</cx:pt>
          <cx:pt idx="141">2419</cx:pt>
          <cx:pt idx="142">5080</cx:pt>
          <cx:pt idx="143">1628</cx:pt>
          <cx:pt idx="144">1707</cx:pt>
          <cx:pt idx="145">3831</cx:pt>
          <cx:pt idx="146">3147</cx:pt>
          <cx:pt idx="147">2948</cx:pt>
          <cx:pt idx="148">3241</cx:pt>
          <cx:pt idx="149">1730</cx:pt>
          <cx:pt idx="150">1867</cx:pt>
          <cx:pt idx="151">953</cx:pt>
          <cx:pt idx="152">3614</cx:pt>
          <cx:pt idx="153">4069</cx:pt>
          <cx:pt idx="154">2169</cx:pt>
          <cx:pt idx="155">2170</cx:pt>
          <cx:pt idx="156">2047</cx:pt>
          <cx:pt idx="157">2378</cx:pt>
          <cx:pt idx="158">1777</cx:pt>
          <cx:pt idx="159">2137</cx:pt>
          <cx:pt idx="160">2216</cx:pt>
          <cx:pt idx="161">3143</cx:pt>
          <cx:pt idx="162">3359</cx:pt>
          <cx:pt idx="163">3672</cx:pt>
          <cx:pt idx="164">3187</cx:pt>
          <cx:pt idx="165">3828</cx:pt>
          <cx:pt idx="166">2464</cx:pt>
          <cx:pt idx="167">5219</cx:pt>
          <cx:pt idx="168">2027</cx:pt>
          <cx:pt idx="169">1184</cx:pt>
          <cx:pt idx="170">1767</cx:pt>
          <cx:pt idx="171">2623</cx:pt>
          <cx:pt idx="172">1910</cx:pt>
          <cx:pt idx="173">451</cx:pt>
          <cx:pt idx="174">4275</cx:pt>
          <cx:pt idx="175">3804</cx:pt>
          <cx:pt idx="176">1920</cx:pt>
          <cx:pt idx="177">3791</cx:pt>
          <cx:pt idx="178">2115</cx:pt>
          <cx:pt idx="179">3841</cx:pt>
          <cx:pt idx="180">5009</cx:pt>
          <cx:pt idx="181">3814</cx:pt>
          <cx:pt idx="182">4324</cx:pt>
          <cx:pt idx="183">1817</cx:pt>
          <cx:pt idx="184">2108</cx:pt>
          <cx:pt idx="185">2415</cx:pt>
          <cx:pt idx="186">2629</cx:pt>
          <cx:pt idx="187">3656</cx:pt>
          <cx:pt idx="188">5125</cx:pt>
          <cx:pt idx="189">1871</cx:pt>
          <cx:pt idx="190">4185</cx:pt>
          <cx:pt idx="191">4665</cx:pt>
          <cx:pt idx="192">4709</cx:pt>
          <cx:pt idx="193">3767</cx:pt>
          <cx:pt idx="194">4841</cx:pt>
          <cx:pt idx="195">3240</cx:pt>
          <cx:pt idx="196">654</cx:pt>
          <cx:pt idx="197">5398</cx:pt>
          <cx:pt idx="198">2160</cx:pt>
          <cx:pt idx="199">4934</cx:pt>
          <cx:pt idx="200">4750</cx:pt>
          <cx:pt idx="201">4975</cx:pt>
          <cx:pt idx="202">5035</cx:pt>
          <cx:pt idx="203">2501</cx:pt>
          <cx:pt idx="204">4020</cx:pt>
          <cx:pt idx="205">3805</cx:pt>
          <cx:pt idx="206">4659</cx:pt>
          <cx:pt idx="207">1269</cx:pt>
          <cx:pt idx="208">1687</cx:pt>
          <cx:pt idx="209">3307</cx:pt>
          <cx:pt idx="210">5306</cx:pt>
          <cx:pt idx="211">1432</cx:pt>
          <cx:pt idx="212">3816</cx:pt>
          <cx:pt idx="213">3702</cx:pt>
          <cx:pt idx="214">3662</cx:pt>
          <cx:pt idx="215">5122</cx:pt>
          <cx:pt idx="216">3829</cx:pt>
          <cx:pt idx="217">2366</cx:pt>
          <cx:pt idx="218">4881</cx:pt>
          <cx:pt idx="219">2448</cx:pt>
          <cx:pt idx="220">4379</cx:pt>
          <cx:pt idx="221">1192</cx:pt>
          <cx:pt idx="222">1676</cx:pt>
          <cx:pt idx="223">3490</cx:pt>
          <cx:pt idx="224">1379</cx:pt>
          <cx:pt idx="225">2795</cx:pt>
          <cx:pt idx="226">3658</cx:pt>
          <cx:pt idx="227">2395</cx:pt>
          <cx:pt idx="228">3127</cx:pt>
          <cx:pt idx="229">5147</cx:pt>
          <cx:pt idx="230">1545</cx:pt>
          <cx:pt idx="231">2320</cx:pt>
          <cx:pt idx="232">5107</cx:pt>
          <cx:pt idx="233">3231</cx:pt>
          <cx:pt idx="234">5182</cx:pt>
          <cx:pt idx="235">887</cx:pt>
          <cx:pt idx="236">4484</cx:pt>
          <cx:pt idx="237">5124</cx:pt>
          <cx:pt idx="238">3107</cx:pt>
          <cx:pt idx="239">3203</cx:pt>
          <cx:pt idx="240">2290</cx:pt>
          <cx:pt idx="241">3900</cx:pt>
          <cx:pt idx="242">573</cx:pt>
          <cx:pt idx="243">2928</cx:pt>
          <cx:pt idx="244">2787</cx:pt>
          <cx:pt idx="245">4122</cx:pt>
          <cx:pt idx="246">3746</cx:pt>
          <cx:pt idx="247">5050</cx:pt>
          <cx:pt idx="248">3291</cx:pt>
          <cx:pt idx="249">2243</cx:pt>
          <cx:pt idx="250">5220</cx:pt>
          <cx:pt idx="251">5520</cx:pt>
          <cx:pt idx="252">3107</cx:pt>
          <cx:pt idx="253">3803</cx:pt>
          <cx:pt idx="254">3576</cx:pt>
          <cx:pt idx="255">3724</cx:pt>
          <cx:pt idx="256">1221</cx:pt>
          <cx:pt idx="257">4551</cx:pt>
          <cx:pt idx="258">3643</cx:pt>
          <cx:pt idx="259">4495</cx:pt>
          <cx:pt idx="260">1949</cx:pt>
          <cx:pt idx="261">3427</cx:pt>
          <cx:pt idx="262">4380</cx:pt>
          <cx:pt idx="263">5214</cx:pt>
          <cx:pt idx="264">3970</cx:pt>
          <cx:pt idx="265">4896</cx:pt>
          <cx:pt idx="266">2508</cx:pt>
          <cx:pt idx="267">2627</cx:pt>
          <cx:pt idx="268">2688</cx:pt>
          <cx:pt idx="269">3461</cx:pt>
          <cx:pt idx="270">2874</cx:pt>
          <cx:pt idx="271">4546</cx:pt>
          <cx:pt idx="272">5115</cx:pt>
          <cx:pt idx="273">2738</cx:pt>
          <cx:pt idx="274">3115</cx:pt>
          <cx:pt idx="275">4571</cx:pt>
          <cx:pt idx="276">1103</cx:pt>
          <cx:pt idx="277">1745</cx:pt>
          <cx:pt idx="278">3594</cx:pt>
          <cx:pt idx="279">5100</cx:pt>
          <cx:pt idx="280">3319</cx:pt>
          <cx:pt idx="281">3248</cx:pt>
          <cx:pt idx="282">3813</cx:pt>
          <cx:pt idx="283">3222</cx:pt>
          <cx:pt idx="284">3325</cx:pt>
          <cx:pt idx="285">3830</cx:pt>
          <cx:pt idx="286">3632</cx:pt>
          <cx:pt idx="287">6055</cx:pt>
          <cx:pt idx="288">4240</cx:pt>
          <cx:pt idx="289">5679</cx:pt>
          <cx:pt idx="290">2685</cx:pt>
          <cx:pt idx="291">4267</cx:pt>
          <cx:pt idx="292">935</cx:pt>
          <cx:pt idx="293">2825</cx:pt>
          <cx:pt idx="294">3352</cx:pt>
          <cx:pt idx="295">3272</cx:pt>
          <cx:pt idx="296">3489</cx:pt>
          <cx:pt idx="297">2570</cx:pt>
          <cx:pt idx="298">2348</cx:pt>
          <cx:pt idx="299">3891</cx:pt>
          <cx:pt idx="300">2826</cx:pt>
          <cx:pt idx="301">5791</cx:pt>
          <cx:pt idx="302">3848</cx:pt>
          <cx:pt idx="303">3784</cx:pt>
          <cx:pt idx="304">5592</cx:pt>
          <cx:pt idx="305">3331</cx:pt>
          <cx:pt idx="306">3819</cx:pt>
          <cx:pt idx="307">4531</cx:pt>
          <cx:pt idx="308">2302</cx:pt>
          <cx:pt idx="309">2071</cx:pt>
          <cx:pt idx="310">5229</cx:pt>
          <cx:pt idx="311">4097</cx:pt>
          <cx:pt idx="312">4490</cx:pt>
          <cx:pt idx="313">3729</cx:pt>
          <cx:pt idx="314">3152</cx:pt>
          <cx:pt idx="315">2851</cx:pt>
          <cx:pt idx="316">4111</cx:pt>
          <cx:pt idx="317">1173</cx:pt>
          <cx:pt idx="318">3166</cx:pt>
          <cx:pt idx="319">4126</cx:pt>
          <cx:pt idx="320">1437</cx:pt>
          <cx:pt idx="321">2484</cx:pt>
          <cx:pt idx="322">2451</cx:pt>
          <cx:pt idx="323">3688</cx:pt>
          <cx:pt idx="324">4138</cx:pt>
          <cx:pt idx="325">4186</cx:pt>
          <cx:pt idx="326">4446</cx:pt>
          <cx:pt idx="327">5087</cx:pt>
          <cx:pt idx="328">5541</cx:pt>
          <cx:pt idx="329">3833</cx:pt>
          <cx:pt idx="330">3846</cx:pt>
          <cx:pt idx="331">3596</cx:pt>
          <cx:pt idx="332">4746</cx:pt>
          <cx:pt idx="333">3698</cx:pt>
          <cx:pt idx="334">1820</cx:pt>
          <cx:pt idx="335">4907</cx:pt>
          <cx:pt idx="336">3896</cx:pt>
          <cx:pt idx="337">5502</cx:pt>
          <cx:pt idx="338">4026</cx:pt>
          <cx:pt idx="339">2760</cx:pt>
          <cx:pt idx="340">3176</cx:pt>
          <cx:pt idx="341">3309</cx:pt>
          <cx:pt idx="342">3875</cx:pt>
          <cx:pt idx="343">5024</cx:pt>
          <cx:pt idx="344">3628</cx:pt>
          <cx:pt idx="345">3725</cx:pt>
          <cx:pt idx="346">3445</cx:pt>
          <cx:pt idx="347">3722</cx:pt>
          <cx:pt idx="348">3946</cx:pt>
          <cx:pt idx="349">1608</cx:pt>
          <cx:pt idx="350">4370</cx:pt>
          <cx:pt idx="351">4023</cx:pt>
          <cx:pt idx="352">3848</cx:pt>
          <cx:pt idx="353">3348</cx:pt>
          <cx:pt idx="354">3413</cx:pt>
          <cx:pt idx="355">1708</cx:pt>
          <cx:pt idx="356">4109</cx:pt>
          <cx:pt idx="357">3992</cx:pt>
          <cx:pt idx="358">4169</cx:pt>
          <cx:pt idx="359">3311</cx:pt>
          <cx:pt idx="360">3488</cx:pt>
          <cx:pt idx="361">4062</cx:pt>
          <cx:pt idx="362">2908</cx:pt>
          <cx:pt idx="363">5283</cx:pt>
          <cx:pt idx="364">2713</cx:pt>
          <cx:pt idx="365">3857</cx:pt>
          <cx:pt idx="366">4004</cx:pt>
          <cx:pt idx="367">3363</cx:pt>
          <cx:pt idx="368">1408</cx:pt>
          <cx:pt idx="369">4164</cx:pt>
          <cx:pt idx="370">6844</cx:pt>
          <cx:pt idx="371">3537</cx:pt>
          <cx:pt idx="372">3905</cx:pt>
          <cx:pt idx="373">3916</cx:pt>
          <cx:pt idx="374">2381</cx:pt>
          <cx:pt idx="375">3840</cx:pt>
          <cx:pt idx="376">4232</cx:pt>
          <cx:pt idx="377">4990</cx:pt>
          <cx:pt idx="378">4238</cx:pt>
          <cx:pt idx="379">4018</cx:pt>
          <cx:pt idx="380">3444</cx:pt>
          <cx:pt idx="381">6110</cx:pt>
          <cx:pt idx="382">4044</cx:pt>
          <cx:pt idx="383">5123</cx:pt>
          <cx:pt idx="384">3594</cx:pt>
          <cx:pt idx="385">3840</cx:pt>
          <cx:pt idx="386">6642</cx:pt>
          <cx:pt idx="387">3789</cx:pt>
          <cx:pt idx="388">4671</cx:pt>
          <cx:pt idx="389">3838</cx:pt>
          <cx:pt idx="390">3901</cx:pt>
          <cx:pt idx="391">3919</cx:pt>
          <cx:pt idx="392">5115</cx:pt>
          <cx:pt idx="393">5085</cx:pt>
          <cx:pt idx="394">4070</cx:pt>
          <cx:pt idx="395">6015</cx:pt>
          <cx:pt idx="396">5657</cx:pt>
          <cx:pt idx="397">4494</cx:pt>
          <cx:pt idx="398">4280</cx:pt>
          <cx:pt idx="399">3893</cx:pt>
          <cx:pt idx="400">4411</cx:pt>
          <cx:pt idx="401">3185</cx:pt>
          <cx:pt idx="402">3300</cx:pt>
          <cx:pt idx="403">4061</cx:pt>
          <cx:pt idx="404">3248</cx:pt>
          <cx:pt idx="405">3563</cx:pt>
          <cx:pt idx="406">4429</cx:pt>
          <cx:pt idx="407">5127</cx:pt>
          <cx:pt idx="408">6911</cx:pt>
          <cx:pt idx="409">2729</cx:pt>
          <cx:pt idx="410">4332</cx:pt>
          <cx:pt idx="411">3845</cx:pt>
          <cx:pt idx="412">2733</cx:pt>
          <cx:pt idx="413">6946</cx:pt>
          <cx:pt idx="414">6803</cx:pt>
          <cx:pt idx="415">4763</cx:pt>
          <cx:pt idx="416">6898</cx:pt>
          <cx:pt idx="417">4663</cx:pt>
          <cx:pt idx="418">3356</cx:pt>
          <cx:pt idx="419">3777</cx:pt>
          <cx:pt idx="420">4914</cx:pt>
          <cx:pt idx="421">4044</cx:pt>
          <cx:pt idx="422">2261</cx:pt>
          <cx:pt idx="423">3980</cx:pt>
          <cx:pt idx="424">3771</cx:pt>
          <cx:pt idx="425">5099</cx:pt>
          <cx:pt idx="426">5254</cx:pt>
          <cx:pt idx="427">4634</cx:pt>
          <cx:pt idx="428">4372</cx:pt>
          <cx:pt idx="429">6228</cx:pt>
          <cx:pt idx="430">6280</cx:pt>
          <cx:pt idx="431">3925</cx:pt>
          <cx:pt idx="432">5299</cx:pt>
          <cx:pt idx="433">6736</cx:pt>
          <cx:pt idx="434">3438</cx:pt>
          <cx:pt idx="435">4460</cx:pt>
          <cx:pt idx="436">3617</cx:pt>
          <cx:pt idx="437">6625</cx:pt>
          <cx:pt idx="438">6693</cx:pt>
          <cx:pt idx="439">3480</cx:pt>
          <cx:pt idx="440">5719</cx:pt>
          <cx:pt idx="441">3554</cx:pt>
          <cx:pt idx="442">4377</cx:pt>
          <cx:pt idx="443">3854</cx:pt>
          <cx:pt idx="444">2493</cx:pt>
          <cx:pt idx="445">3981</cx:pt>
          <cx:pt idx="446">4157</cx:pt>
          <cx:pt idx="447">5997</cx:pt>
          <cx:pt idx="448">3808</cx:pt>
          <cx:pt idx="449">5339</cx:pt>
          <cx:pt idx="450">4604</cx:pt>
          <cx:pt idx="451">3852</cx:pt>
          <cx:pt idx="452">6484</cx:pt>
          <cx:pt idx="453">3717</cx:pt>
          <cx:pt idx="454">1576</cx:pt>
          <cx:pt idx="455">4863</cx:pt>
          <cx:pt idx="456">2355</cx:pt>
          <cx:pt idx="457">3896</cx:pt>
          <cx:pt idx="458">2446</cx:pt>
          <cx:pt idx="459">4196</cx:pt>
          <cx:pt idx="460">5703</cx:pt>
          <cx:pt idx="461">6437</cx:pt>
          <cx:pt idx="462">3757</cx:pt>
          <cx:pt idx="463">3714</cx:pt>
          <cx:pt idx="464">1354</cx:pt>
          <cx:pt idx="465">4414</cx:pt>
          <cx:pt idx="466">2507</cx:pt>
          <cx:pt idx="467">5323</cx:pt>
          <cx:pt idx="468">4680</cx:pt>
          <cx:pt idx="469">3695</cx:pt>
          <cx:pt idx="470">4008</cx:pt>
          <cx:pt idx="471">5865</cx:pt>
          <cx:pt idx="472">5958</cx:pt>
          <cx:pt idx="473">3747</cx:pt>
          <cx:pt idx="474">6612</cx:pt>
          <cx:pt idx="475">6105</cx:pt>
          <cx:pt idx="476">6781</cx:pt>
          <cx:pt idx="477">2720</cx:pt>
          <cx:pt idx="478">4036</cx:pt>
          <cx:pt idx="479">4181</cx:pt>
          <cx:pt idx="480">4240</cx:pt>
          <cx:pt idx="481">2697</cx:pt>
          <cx:pt idx="482">5336</cx:pt>
          <cx:pt idx="483">1470</cx:pt>
          <cx:pt idx="484">3110</cx:pt>
          <cx:pt idx="485">4859</cx:pt>
          <cx:pt idx="486">3150</cx:pt>
          <cx:pt idx="487">5857</cx:pt>
          <cx:pt idx="488">6033</cx:pt>
          <cx:pt idx="489">6248</cx:pt>
          <cx:pt idx="490">4022</cx:pt>
          <cx:pt idx="491">6289</cx:pt>
          <cx:pt idx="492">6482</cx:pt>
          <cx:pt idx="493">1515</cx:pt>
          <cx:pt idx="494">1435</cx:pt>
          <cx:pt idx="495">5171</cx:pt>
          <cx:pt idx="496">6278</cx:pt>
          <cx:pt idx="497">2298</cx:pt>
          <cx:pt idx="498">5702</cx:pt>
          <cx:pt idx="499">5928</cx:pt>
          <cx:pt idx="500">6433</cx:pt>
          <cx:pt idx="501">5315</cx:pt>
          <cx:pt idx="502">3461</cx:pt>
          <cx:pt idx="503">5571</cx:pt>
          <cx:pt idx="504">6435</cx:pt>
          <cx:pt idx="505">2713</cx:pt>
          <cx:pt idx="506">5187</cx:pt>
          <cx:pt idx="507">5265</cx:pt>
          <cx:pt idx="508">6501</cx:pt>
          <cx:pt idx="509">5219</cx:pt>
          <cx:pt idx="510">5647</cx:pt>
          <cx:pt idx="511">5847</cx:pt>
          <cx:pt idx="512">3843</cx:pt>
          <cx:pt idx="513">5504</cx:pt>
          <cx:pt idx="514">5546</cx:pt>
          <cx:pt idx="515">4488</cx:pt>
          <cx:pt idx="516">6028</cx:pt>
          <cx:pt idx="517">4109</cx:pt>
          <cx:pt idx="518">3634</cx:pt>
          <cx:pt idx="519">6414</cx:pt>
          <cx:pt idx="520">2339</cx:pt>
          <cx:pt idx="521">5825</cx:pt>
          <cx:pt idx="522">6456</cx:pt>
          <cx:pt idx="523">6065</cx:pt>
          <cx:pt idx="524">6370</cx:pt>
          <cx:pt idx="525">6459</cx:pt>
          <cx:pt idx="526">1424</cx:pt>
          <cx:pt idx="527">2556</cx:pt>
          <cx:pt idx="528">6820</cx:pt>
          <cx:pt idx="529">3854</cx:pt>
          <cx:pt idx="530">5042</cx:pt>
          <cx:pt idx="531">5608</cx:pt>
          <cx:pt idx="532">6750</cx:pt>
          <cx:pt idx="533">5378</cx:pt>
          <cx:pt idx="534">5711</cx:pt>
          <cx:pt idx="535">6222</cx:pt>
          <cx:pt idx="536">4721</cx:pt>
          <cx:pt idx="537">5227</cx:pt>
          <cx:pt idx="538">3451</cx:pt>
          <cx:pt idx="539">6697</cx:pt>
          <cx:pt idx="540">5927</cx:pt>
          <cx:pt idx="541">6506</cx:pt>
          <cx:pt idx="542">6258</cx:pt>
          <cx:pt idx="543">6365</cx:pt>
          <cx:pt idx="544">5925</cx:pt>
          <cx:pt idx="545">5742</cx:pt>
          <cx:pt idx="546">6281</cx:pt>
          <cx:pt idx="547">1697</cx:pt>
          <cx:pt idx="548">5172</cx:pt>
          <cx:pt idx="549">6238</cx:pt>
          <cx:pt idx="550">6407</cx:pt>
          <cx:pt idx="551">3100</cx:pt>
          <cx:pt idx="552">5108</cx:pt>
          <cx:pt idx="553">5656</cx:pt>
          <cx:pt idx="554">5831</cx:pt>
          <cx:pt idx="555">2213</cx:pt>
          <cx:pt idx="556">5640</cx:pt>
          <cx:pt idx="557">6452</cx:pt>
          <cx:pt idx="558">4429</cx:pt>
          <cx:pt idx="559">2770</cx:pt>
          <cx:pt idx="560">6541</cx:pt>
          <cx:pt idx="561">6248</cx:pt>
          <cx:pt idx="562">6520</cx:pt>
          <cx:pt idx="563">6183</cx:pt>
          <cx:pt idx="564">6262</cx:pt>
          <cx:pt idx="565">1707</cx:pt>
          <cx:pt idx="566">5265</cx:pt>
          <cx:pt idx="567">6090</cx:pt>
          <cx:pt idx="568">5172</cx:pt>
          <cx:pt idx="569">6149</cx:pt>
          <cx:pt idx="570">3906</cx:pt>
          <cx:pt idx="571">3469</cx:pt>
          <cx:pt idx="572">5676</cx:pt>
          <cx:pt idx="573">3341</cx:pt>
          <cx:pt idx="574">4728</cx:pt>
          <cx:pt idx="575">5780</cx:pt>
          <cx:pt idx="576">2115</cx:pt>
          <cx:pt idx="577">6142</cx:pt>
          <cx:pt idx="578">4116</cx:pt>
          <cx:pt idx="579">1819</cx:pt>
          <cx:pt idx="580">2624</cx:pt>
          <cx:pt idx="581">6917</cx:pt>
          <cx:pt idx="582">5146</cx:pt>
          <cx:pt idx="583">5645</cx:pt>
          <cx:pt idx="584">6271</cx:pt>
          <cx:pt idx="585">3195</cx:pt>
          <cx:pt idx="586">2792</cx:pt>
          <cx:pt idx="587">5995</cx:pt>
          <cx:pt idx="588">4614</cx:pt>
          <cx:pt idx="589">2487</cx:pt>
          <cx:pt idx="590">4316</cx:pt>
          <cx:pt idx="591">4220</cx:pt>
          <cx:pt idx="592">5711</cx:pt>
          <cx:pt idx="593">6257</cx:pt>
          <cx:pt idx="594">5847</cx:pt>
          <cx:pt idx="595">5537</cx:pt>
          <cx:pt idx="596">2482</cx:pt>
          <cx:pt idx="597">6267</cx:pt>
          <cx:pt idx="598">5950</cx:pt>
          <cx:pt idx="599">5424</cx:pt>
          <cx:pt idx="600">2921</cx:pt>
          <cx:pt idx="601">6402</cx:pt>
          <cx:pt idx="602">4841</cx:pt>
          <cx:pt idx="603">6630</cx:pt>
          <cx:pt idx="604">6790</cx:pt>
          <cx:pt idx="605">2932</cx:pt>
          <cx:pt idx="606">4836</cx:pt>
          <cx:pt idx="607">2919</cx:pt>
          <cx:pt idx="608">5317</cx:pt>
          <cx:pt idx="609">4110</cx:pt>
          <cx:pt idx="610">1693</cx:pt>
          <cx:pt idx="611">5917</cx:pt>
          <cx:pt idx="612">3077</cx:pt>
          <cx:pt idx="613">2883</cx:pt>
          <cx:pt idx="614">3392</cx:pt>
          <cx:pt idx="615">4232</cx:pt>
          <cx:pt idx="616">2574</cx:pt>
          <cx:pt idx="617">2993</cx:pt>
          <cx:pt idx="618">3772</cx:pt>
          <cx:pt idx="619">5665</cx:pt>
          <cx:pt idx="620">6248</cx:pt>
          <cx:pt idx="621">2809</cx:pt>
          <cx:pt idx="622">2646</cx:pt>
          <cx:pt idx="623">5988</cx:pt>
          <cx:pt idx="624">3603</cx:pt>
          <cx:pt idx="625">6640</cx:pt>
          <cx:pt idx="626">2773</cx:pt>
          <cx:pt idx="627">6118</cx:pt>
          <cx:pt idx="628">2778</cx:pt>
          <cx:pt idx="629">3464</cx:pt>
          <cx:pt idx="630">3466</cx:pt>
          <cx:pt idx="631">2549</cx:pt>
          <cx:pt idx="632">4419</cx:pt>
          <cx:pt idx="633">2186</cx:pt>
          <cx:pt idx="634">2916</cx:pt>
          <cx:pt idx="635">6102</cx:pt>
          <cx:pt idx="636">3084</cx:pt>
          <cx:pt idx="637">2971</cx:pt>
          <cx:pt idx="638">2307</cx:pt>
          <cx:pt idx="639">3102</cx:pt>
          <cx:pt idx="640">2762</cx:pt>
          <cx:pt idx="641">3413</cx:pt>
          <cx:pt idx="642">3105</cx:pt>
          <cx:pt idx="643">1598</cx:pt>
          <cx:pt idx="644">3253</cx:pt>
          <cx:pt idx="645">3221</cx:pt>
          <cx:pt idx="646">3757</cx:pt>
          <cx:pt idx="647">2481</cx:pt>
          <cx:pt idx="648">3237</cx:pt>
          <cx:pt idx="649">3138</cx:pt>
          <cx:pt idx="650">3293</cx:pt>
          <cx:pt idx="651">3595</cx:pt>
          <cx:pt idx="652">3647</cx:pt>
          <cx:pt idx="653">3420</cx:pt>
          <cx:pt idx="654">3312</cx:pt>
          <cx:pt idx="655">4653</cx:pt>
          <cx:pt idx="656">4224</cx:pt>
          <cx:pt idx="657">3473</cx:pt>
          <cx:pt idx="658">3318</cx:pt>
          <cx:pt idx="659">3277</cx:pt>
          <cx:pt idx="660">3385</cx:pt>
          <cx:pt idx="661">4111</cx:pt>
          <cx:pt idx="662">2549</cx:pt>
          <cx:pt idx="663">3347</cx:pt>
          <cx:pt idx="664">4069</cx:pt>
          <cx:pt idx="665">3348</cx:pt>
          <cx:pt idx="666">2757</cx:pt>
          <cx:pt idx="667">3296</cx:pt>
          <cx:pt idx="668">4874</cx:pt>
          <cx:pt idx="669">4559</cx:pt>
          <cx:pt idx="670">4446</cx:pt>
          <cx:pt idx="671">4692</cx:pt>
          <cx:pt idx="672">4224</cx:pt>
          <cx:pt idx="673">4444</cx:pt>
          <cx:pt idx="674">5167</cx:pt>
          <cx:pt idx="675">3946</cx:pt>
          <cx:pt idx="676">4362</cx:pt>
          <cx:pt idx="677">2915</cx:pt>
          <cx:pt idx="678">3685</cx:pt>
          <cx:pt idx="679">4374</cx:pt>
          <cx:pt idx="680">4075</cx:pt>
          <cx:pt idx="681">2939</cx:pt>
          <cx:pt idx="682">4451</cx:pt>
          <cx:pt idx="683">3174</cx:pt>
          <cx:pt idx="684">4052</cx:pt>
          <cx:pt idx="685">4857</cx:pt>
          <cx:pt idx="686">3547</cx:pt>
          <cx:pt idx="687">2367</cx:pt>
          <cx:pt idx="688">4562</cx:pt>
          <cx:pt idx="689">3934</cx:pt>
          <cx:pt idx="690">4479</cx:pt>
          <cx:pt idx="691">3694</cx:pt>
          <cx:pt idx="692">3788</cx:pt>
          <cx:pt idx="693">2433</cx:pt>
          <cx:pt idx="694">4614</cx:pt>
          <cx:pt idx="695">3114</cx:pt>
          <cx:pt idx="696">3505</cx:pt>
          <cx:pt idx="697">5453</cx:pt>
          <cx:pt idx="698">5893</cx:pt>
          <cx:pt idx="699">5147</cx:pt>
          <cx:pt idx="700">4387</cx:pt>
          <cx:pt idx="701">5883</cx:pt>
          <cx:pt idx="702">2419</cx:pt>
          <cx:pt idx="703">4083</cx:pt>
          <cx:pt idx="704">4866</cx:pt>
          <cx:pt idx="705">4340</cx:pt>
          <cx:pt idx="706">3486</cx:pt>
          <cx:pt idx="707">4841</cx:pt>
          <cx:pt idx="708">5657</cx:pt>
          <cx:pt idx="709">5966</cx:pt>
          <cx:pt idx="710">3197</cx:pt>
          <cx:pt idx="711">4807</cx:pt>
          <cx:pt idx="712">4344</cx:pt>
          <cx:pt idx="713">5209</cx:pt>
          <cx:pt idx="714">4801</cx:pt>
          <cx:pt idx="715">4425</cx:pt>
          <cx:pt idx="716">4790</cx:pt>
          <cx:pt idx="717">4665</cx:pt>
          <cx:pt idx="718">5325</cx:pt>
          <cx:pt idx="719">5284</cx:pt>
          <cx:pt idx="720">5038</cx:pt>
          <cx:pt idx="721">4286</cx:pt>
          <cx:pt idx="722">3681</cx:pt>
          <cx:pt idx="723">4739</cx:pt>
          <cx:pt idx="724">4934</cx:pt>
          <cx:pt idx="725">2978</cx:pt>
          <cx:pt idx="726">4681</cx:pt>
          <cx:pt idx="727">5554</cx:pt>
          <cx:pt idx="728">3605</cx:pt>
          <cx:pt idx="729">3308</cx:pt>
          <cx:pt idx="730">4884</cx:pt>
        </cx:lvl>
      </cx:numDim>
    </cx:data>
  </cx:chartData>
  <cx:chart>
    <cx:plotArea>
      <cx:plotAreaRegion>
        <cx:series layoutId="boxWhisker" uniqueId="{9551B5A3-07E5-534F-9717-A2DF4EDC3D21}">
          <cx:tx>
            <cx:txData>
              <cx:f>daily_bike_data!$N$1</cx:f>
              <cx:v>registered</cx:v>
            </cx:txData>
          </cx:tx>
          <cx:spPr>
            <a:solidFill>
              <a:schemeClr val="accent1">
                <a:lumMod val="40000"/>
                <a:lumOff val="60000"/>
              </a:schemeClr>
            </a:solidFill>
            <a:ln w="19050">
              <a:solidFill>
                <a:schemeClr val="accent1"/>
              </a:solidFill>
            </a:ln>
          </cx:spPr>
          <cx:dataLabels pos="r">
            <cx:numFmt formatCode="#,##0.0" sourceLinked="0"/>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Gill Sans MT" panose="020B0502020104020203"/>
                </a:endParaRPr>
              </a:p>
            </cx:txPr>
            <cx:visibility seriesName="0" categoryName="0" value="1"/>
            <cx:dataLabel idx="736" pos="t">
              <cx:txPr>
                <a:bodyPr spcFirstLastPara="1" vertOverflow="ellipsis" horzOverflow="overflow" wrap="square" lIns="0" tIns="0" rIns="0" bIns="0" anchor="ctr" anchorCtr="1"/>
                <a:lstStyle/>
                <a:p>
                  <a:pPr algn="ctr" rtl="0">
                    <a:defRPr>
                      <a:ln>
                        <a:noFill/>
                      </a:ln>
                      <a:solidFill>
                        <a:prstClr val="black">
                          <a:lumMod val="65000"/>
                          <a:lumOff val="35000"/>
                        </a:prstClr>
                      </a:solidFill>
                    </a:defRPr>
                  </a:pPr>
                  <a:r>
                    <a:rPr lang="en-US" sz="1100" b="0" i="0" u="none" strike="noStrike" baseline="0">
                      <a:ln>
                        <a:noFill/>
                      </a:ln>
                      <a:solidFill>
                        <a:prstClr val="black">
                          <a:lumMod val="65000"/>
                          <a:lumOff val="35000"/>
                        </a:prstClr>
                      </a:solidFill>
                      <a:latin typeface="Gill Sans MT" panose="020B0502020104020203"/>
                    </a:rPr>
                    <a:t>3,656.2</a:t>
                  </a:r>
                </a:p>
              </cx:txPr>
            </cx:dataLabel>
          </cx:dataLabels>
          <cx:dataId val="0"/>
          <cx:layoutPr>
            <cx:visibility meanLine="0" meanMarker="1" nonoutliers="0" outliers="1"/>
            <cx:statistics quartileMethod="exclusive"/>
          </cx:layoutPr>
        </cx:series>
      </cx:plotAreaRegion>
      <cx:axis id="0" hidden="1">
        <cx:catScaling gapWidth="1"/>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daily_bike_data!$M$2:$M$734</cx:f>
        <cx:lvl ptCount="733" formatCode="General">
          <cx:pt idx="0">2</cx:pt>
          <cx:pt idx="1">9</cx:pt>
          <cx:pt idx="2">9</cx:pt>
          <cx:pt idx="3">15</cx:pt>
          <cx:pt idx="4">25</cx:pt>
          <cx:pt idx="5">34</cx:pt>
          <cx:pt idx="6">38</cx:pt>
          <cx:pt idx="7">38</cx:pt>
          <cx:pt idx="8">41</cx:pt>
          <cx:pt idx="9">42</cx:pt>
          <cx:pt idx="10">43</cx:pt>
          <cx:pt idx="11">46</cx:pt>
          <cx:pt idx="12">47</cx:pt>
          <cx:pt idx="13">47</cx:pt>
          <cx:pt idx="14">50</cx:pt>
          <cx:pt idx="15">53</cx:pt>
          <cx:pt idx="16">54</cx:pt>
          <cx:pt idx="17">54</cx:pt>
          <cx:pt idx="18">57</cx:pt>
          <cx:pt idx="19">61</cx:pt>
          <cx:pt idx="20">64</cx:pt>
          <cx:pt idx="21">65</cx:pt>
          <cx:pt idx="22">67</cx:pt>
          <cx:pt idx="23">68</cx:pt>
          <cx:pt idx="24">69</cx:pt>
          <cx:pt idx="25">72</cx:pt>
          <cx:pt idx="26">73</cx:pt>
          <cx:pt idx="27">74</cx:pt>
          <cx:pt idx="28">74</cx:pt>
          <cx:pt idx="29">75</cx:pt>
          <cx:pt idx="30">78</cx:pt>
          <cx:pt idx="31">81</cx:pt>
          <cx:pt idx="32">82</cx:pt>
          <cx:pt idx="33">83</cx:pt>
          <cx:pt idx="34">86</cx:pt>
          <cx:pt idx="35">87</cx:pt>
          <cx:pt idx="36">88</cx:pt>
          <cx:pt idx="37">88</cx:pt>
          <cx:pt idx="38">89</cx:pt>
          <cx:pt idx="39">92</cx:pt>
          <cx:pt idx="40">93</cx:pt>
          <cx:pt idx="41">94</cx:pt>
          <cx:pt idx="42">95</cx:pt>
          <cx:pt idx="43">96</cx:pt>
          <cx:pt idx="44">100</cx:pt>
          <cx:pt idx="45">100</cx:pt>
          <cx:pt idx="46">103</cx:pt>
          <cx:pt idx="47">106</cx:pt>
          <cx:pt idx="48">107</cx:pt>
          <cx:pt idx="49">108</cx:pt>
          <cx:pt idx="50">109</cx:pt>
          <cx:pt idx="51">109</cx:pt>
          <cx:pt idx="52">112</cx:pt>
          <cx:pt idx="53">114</cx:pt>
          <cx:pt idx="54">115</cx:pt>
          <cx:pt idx="55">117</cx:pt>
          <cx:pt idx="56">118</cx:pt>
          <cx:pt idx="57">120</cx:pt>
          <cx:pt idx="58">120</cx:pt>
          <cx:pt idx="59">120</cx:pt>
          <cx:pt idx="60">120</cx:pt>
          <cx:pt idx="61">121</cx:pt>
          <cx:pt idx="62">123</cx:pt>
          <cx:pt idx="63">123</cx:pt>
          <cx:pt idx="64">123</cx:pt>
          <cx:pt idx="65">126</cx:pt>
          <cx:pt idx="66">126</cx:pt>
          <cx:pt idx="67">127</cx:pt>
          <cx:pt idx="68">130</cx:pt>
          <cx:pt idx="69">131</cx:pt>
          <cx:pt idx="70">135</cx:pt>
          <cx:pt idx="71">137</cx:pt>
          <cx:pt idx="72">139</cx:pt>
          <cx:pt idx="73">139</cx:pt>
          <cx:pt idx="74">140</cx:pt>
          <cx:pt idx="75">140</cx:pt>
          <cx:pt idx="76">140</cx:pt>
          <cx:pt idx="77">141</cx:pt>
          <cx:pt idx="78">143</cx:pt>
          <cx:pt idx="79">145</cx:pt>
          <cx:pt idx="80">145</cx:pt>
          <cx:pt idx="81">148</cx:pt>
          <cx:pt idx="82">149</cx:pt>
          <cx:pt idx="83">150</cx:pt>
          <cx:pt idx="84">150</cx:pt>
          <cx:pt idx="85">153</cx:pt>
          <cx:pt idx="86">155</cx:pt>
          <cx:pt idx="87">155</cx:pt>
          <cx:pt idx="88">159</cx:pt>
          <cx:pt idx="89">163</cx:pt>
          <cx:pt idx="90">163</cx:pt>
          <cx:pt idx="91">163</cx:pt>
          <cx:pt idx="92">166</cx:pt>
          <cx:pt idx="93">167</cx:pt>
          <cx:pt idx="94">168</cx:pt>
          <cx:pt idx="95">172</cx:pt>
          <cx:pt idx="96">173</cx:pt>
          <cx:pt idx="97">174</cx:pt>
          <cx:pt idx="98">174</cx:pt>
          <cx:pt idx="99">177</cx:pt>
          <cx:pt idx="100">178</cx:pt>
          <cx:pt idx="101">178</cx:pt>
          <cx:pt idx="102">179</cx:pt>
          <cx:pt idx="103">181</cx:pt>
          <cx:pt idx="104">182</cx:pt>
          <cx:pt idx="105">186</cx:pt>
          <cx:pt idx="106">188</cx:pt>
          <cx:pt idx="107">190</cx:pt>
          <cx:pt idx="108">190</cx:pt>
          <cx:pt idx="109">191</cx:pt>
          <cx:pt idx="110">192</cx:pt>
          <cx:pt idx="111">195</cx:pt>
          <cx:pt idx="112">195</cx:pt>
          <cx:pt idx="113">196</cx:pt>
          <cx:pt idx="114">198</cx:pt>
          <cx:pt idx="115">199</cx:pt>
          <cx:pt idx="116">203</cx:pt>
          <cx:pt idx="117">203</cx:pt>
          <cx:pt idx="118">204</cx:pt>
          <cx:pt idx="119">205</cx:pt>
          <cx:pt idx="120">206</cx:pt>
          <cx:pt idx="121">208</cx:pt>
          <cx:pt idx="122">209</cx:pt>
          <cx:pt idx="123">212</cx:pt>
          <cx:pt idx="124">214</cx:pt>
          <cx:pt idx="125">216</cx:pt>
          <cx:pt idx="126">217</cx:pt>
          <cx:pt idx="127">217</cx:pt>
          <cx:pt idx="128">218</cx:pt>
          <cx:pt idx="129">220</cx:pt>
          <cx:pt idx="130">220</cx:pt>
          <cx:pt idx="131">221</cx:pt>
          <cx:pt idx="132">221</cx:pt>
          <cx:pt idx="133">222</cx:pt>
          <cx:pt idx="134">222</cx:pt>
          <cx:pt idx="135">226</cx:pt>
          <cx:pt idx="136">227</cx:pt>
          <cx:pt idx="137">227</cx:pt>
          <cx:pt idx="138">229</cx:pt>
          <cx:pt idx="139">231</cx:pt>
          <cx:pt idx="140">233</cx:pt>
          <cx:pt idx="141">240</cx:pt>
          <cx:pt idx="142">243</cx:pt>
          <cx:pt idx="143">244</cx:pt>
          <cx:pt idx="144">244</cx:pt>
          <cx:pt idx="145">244</cx:pt>
          <cx:pt idx="146">245</cx:pt>
          <cx:pt idx="147">246</cx:pt>
          <cx:pt idx="148">246</cx:pt>
          <cx:pt idx="149">247</cx:pt>
          <cx:pt idx="150">247</cx:pt>
          <cx:pt idx="151">251</cx:pt>
          <cx:pt idx="152">253</cx:pt>
          <cx:pt idx="153">253</cx:pt>
          <cx:pt idx="154">254</cx:pt>
          <cx:pt idx="155">254</cx:pt>
          <cx:pt idx="156">255</cx:pt>
          <cx:pt idx="157">255</cx:pt>
          <cx:pt idx="158">257</cx:pt>
          <cx:pt idx="159">258</cx:pt>
          <cx:pt idx="160">259</cx:pt>
          <cx:pt idx="161">260</cx:pt>
          <cx:pt idx="162">261</cx:pt>
          <cx:pt idx="163">268</cx:pt>
          <cx:pt idx="164">269</cx:pt>
          <cx:pt idx="165">269</cx:pt>
          <cx:pt idx="166">275</cx:pt>
          <cx:pt idx="167">282</cx:pt>
          <cx:pt idx="168">284</cx:pt>
          <cx:pt idx="169">288</cx:pt>
          <cx:pt idx="170">289</cx:pt>
          <cx:pt idx="171">290</cx:pt>
          <cx:pt idx="172">300</cx:pt>
          <cx:pt idx="173">303</cx:pt>
          <cx:pt idx="174">304</cx:pt>
          <cx:pt idx="175">305</cx:pt>
          <cx:pt idx="176">307</cx:pt>
          <cx:pt idx="177">307</cx:pt>
          <cx:pt idx="178">309</cx:pt>
          <cx:pt idx="179">310</cx:pt>
          <cx:pt idx="180">310</cx:pt>
          <cx:pt idx="181">314</cx:pt>
          <cx:pt idx="182">315</cx:pt>
          <cx:pt idx="183">316</cx:pt>
          <cx:pt idx="184">317</cx:pt>
          <cx:pt idx="185">317</cx:pt>
          <cx:pt idx="186">318</cx:pt>
          <cx:pt idx="187">318</cx:pt>
          <cx:pt idx="188">320</cx:pt>
          <cx:pt idx="189">321</cx:pt>
          <cx:pt idx="190">324</cx:pt>
          <cx:pt idx="191">325</cx:pt>
          <cx:pt idx="192">326</cx:pt>
          <cx:pt idx="193">327</cx:pt>
          <cx:pt idx="194">329</cx:pt>
          <cx:pt idx="195">330</cx:pt>
          <cx:pt idx="196">331</cx:pt>
          <cx:pt idx="197">331</cx:pt>
          <cx:pt idx="198">333</cx:pt>
          <cx:pt idx="199">333</cx:pt>
          <cx:pt idx="200">337</cx:pt>
          <cx:pt idx="201">340</cx:pt>
          <cx:pt idx="202">340</cx:pt>
          <cx:pt idx="203">342</cx:pt>
          <cx:pt idx="204">347</cx:pt>
          <cx:pt idx="205">349</cx:pt>
          <cx:pt idx="206">349</cx:pt>
          <cx:pt idx="207">354</cx:pt>
          <cx:pt idx="208">359</cx:pt>
          <cx:pt idx="209">362</cx:pt>
          <cx:pt idx="210">362</cx:pt>
          <cx:pt idx="211">364</cx:pt>
          <cx:pt idx="212">370</cx:pt>
          <cx:pt idx="213">371</cx:pt>
          <cx:pt idx="214">373</cx:pt>
          <cx:pt idx="215">373</cx:pt>
          <cx:pt idx="216">376</cx:pt>
          <cx:pt idx="217">377</cx:pt>
          <cx:pt idx="218">378</cx:pt>
          <cx:pt idx="219">384</cx:pt>
          <cx:pt idx="220">394</cx:pt>
          <cx:pt idx="221">397</cx:pt>
          <cx:pt idx="222">401</cx:pt>
          <cx:pt idx="223">404</cx:pt>
          <cx:pt idx="224">408</cx:pt>
          <cx:pt idx="225">409</cx:pt>
          <cx:pt idx="226">410</cx:pt>
          <cx:pt idx="227">413</cx:pt>
          <cx:pt idx="228">417</cx:pt>
          <cx:pt idx="229">419</cx:pt>
          <cx:pt idx="230">424</cx:pt>
          <cx:pt idx="231">424</cx:pt>
          <cx:pt idx="232">425</cx:pt>
          <cx:pt idx="233">428</cx:pt>
          <cx:pt idx="234">429</cx:pt>
          <cx:pt idx="235">430</cx:pt>
          <cx:pt idx="236">432</cx:pt>
          <cx:pt idx="237">433</cx:pt>
          <cx:pt idx="238">435</cx:pt>
          <cx:pt idx="239">438</cx:pt>
          <cx:pt idx="240">439</cx:pt>
          <cx:pt idx="241">439</cx:pt>
          <cx:pt idx="242">440</cx:pt>
          <cx:pt idx="243">440</cx:pt>
          <cx:pt idx="244">441</cx:pt>
          <cx:pt idx="245">447</cx:pt>
          <cx:pt idx="246">449</cx:pt>
          <cx:pt idx="247">449</cx:pt>
          <cx:pt idx="248">456</cx:pt>
          <cx:pt idx="249">460</cx:pt>
          <cx:pt idx="250">466</cx:pt>
          <cx:pt idx="251">466</cx:pt>
          <cx:pt idx="252">467</cx:pt>
          <cx:pt idx="253">467</cx:pt>
          <cx:pt idx="254">470</cx:pt>
          <cx:pt idx="255">471</cx:pt>
          <cx:pt idx="256">472</cx:pt>
          <cx:pt idx="257">475</cx:pt>
          <cx:pt idx="258">477</cx:pt>
          <cx:pt idx="259">477</cx:pt>
          <cx:pt idx="260">480</cx:pt>
          <cx:pt idx="261">480</cx:pt>
          <cx:pt idx="262">482</cx:pt>
          <cx:pt idx="263">484</cx:pt>
          <cx:pt idx="264">486</cx:pt>
          <cx:pt idx="265">486</cx:pt>
          <cx:pt idx="266">491</cx:pt>
          <cx:pt idx="267">502</cx:pt>
          <cx:pt idx="268">502</cx:pt>
          <cx:pt idx="269">513</cx:pt>
          <cx:pt idx="270">515</cx:pt>
          <cx:pt idx="271">516</cx:pt>
          <cx:pt idx="272">518</cx:pt>
          <cx:pt idx="273">529</cx:pt>
          <cx:pt idx="274">529</cx:pt>
          <cx:pt idx="275">531</cx:pt>
          <cx:pt idx="276">532</cx:pt>
          <cx:pt idx="277">532</cx:pt>
          <cx:pt idx="278">533</cx:pt>
          <cx:pt idx="279">534</cx:pt>
          <cx:pt idx="280">536</cx:pt>
          <cx:pt idx="281">538</cx:pt>
          <cx:pt idx="282">539</cx:pt>
          <cx:pt idx="283">545</cx:pt>
          <cx:pt idx="284">547</cx:pt>
          <cx:pt idx="285">548</cx:pt>
          <cx:pt idx="286">550</cx:pt>
          <cx:pt idx="287">551</cx:pt>
          <cx:pt idx="288">555</cx:pt>
          <cx:pt idx="289">555</cx:pt>
          <cx:pt idx="290">558</cx:pt>
          <cx:pt idx="291">559</cx:pt>
          <cx:pt idx="292">560</cx:pt>
          <cx:pt idx="293">562</cx:pt>
          <cx:pt idx="294">563</cx:pt>
          <cx:pt idx="295">568</cx:pt>
          <cx:pt idx="296">569</cx:pt>
          <cx:pt idx="297">571</cx:pt>
          <cx:pt idx="298">579</cx:pt>
          <cx:pt idx="299">595</cx:pt>
          <cx:pt idx="300">599</cx:pt>
          <cx:pt idx="301">601</cx:pt>
          <cx:pt idx="302">603</cx:pt>
          <cx:pt idx="303">606</cx:pt>
          <cx:pt idx="304">611</cx:pt>
          <cx:pt idx="305">613</cx:pt>
          <cx:pt idx="306">614</cx:pt>
          <cx:pt idx="307">615</cx:pt>
          <cx:pt idx="308">616</cx:pt>
          <cx:pt idx="309">618</cx:pt>
          <cx:pt idx="310">618</cx:pt>
          <cx:pt idx="311">620</cx:pt>
          <cx:pt idx="312">625</cx:pt>
          <cx:pt idx="313">630</cx:pt>
          <cx:pt idx="314">632</cx:pt>
          <cx:pt idx="315">634</cx:pt>
          <cx:pt idx="316">637</cx:pt>
          <cx:pt idx="317">639</cx:pt>
          <cx:pt idx="318">639</cx:pt>
          <cx:pt idx="319">639</cx:pt>
          <cx:pt idx="320">640</cx:pt>
          <cx:pt idx="321">642</cx:pt>
          <cx:pt idx="322">644</cx:pt>
          <cx:pt idx="323">644</cx:pt>
          <cx:pt idx="324">647</cx:pt>
          <cx:pt idx="325">653</cx:pt>
          <cx:pt idx="326">653</cx:pt>
          <cx:pt idx="327">653</cx:pt>
          <cx:pt idx="328">655</cx:pt>
          <cx:pt idx="329">659</cx:pt>
          <cx:pt idx="330">661</cx:pt>
          <cx:pt idx="331">662</cx:pt>
          <cx:pt idx="332">663</cx:pt>
          <cx:pt idx="333">664</cx:pt>
          <cx:pt idx="334">665</cx:pt>
          <cx:pt idx="335">665</cx:pt>
          <cx:pt idx="336">667</cx:pt>
          <cx:pt idx="337">667</cx:pt>
          <cx:pt idx="338">668</cx:pt>
          <cx:pt idx="339">669</cx:pt>
          <cx:pt idx="340">670</cx:pt>
          <cx:pt idx="341">673</cx:pt>
          <cx:pt idx="342">673</cx:pt>
          <cx:pt idx="343">674</cx:pt>
          <cx:pt idx="344">676</cx:pt>
          <cx:pt idx="345">676</cx:pt>
          <cx:pt idx="346">678</cx:pt>
          <cx:pt idx="347">678</cx:pt>
          <cx:pt idx="348">684</cx:pt>
          <cx:pt idx="349">686</cx:pt>
          <cx:pt idx="350">688</cx:pt>
          <cx:pt idx="351">690</cx:pt>
          <cx:pt idx="352">691</cx:pt>
          <cx:pt idx="353">692</cx:pt>
          <cx:pt idx="354">692</cx:pt>
          <cx:pt idx="355">694</cx:pt>
          <cx:pt idx="356">694</cx:pt>
          <cx:pt idx="357">695</cx:pt>
          <cx:pt idx="358">695</cx:pt>
          <cx:pt idx="359">699</cx:pt>
          <cx:pt idx="360">699</cx:pt>
          <cx:pt idx="361">701</cx:pt>
          <cx:pt idx="362">706</cx:pt>
          <cx:pt idx="363">709</cx:pt>
          <cx:pt idx="364">710</cx:pt>
          <cx:pt idx="365">713</cx:pt>
          <cx:pt idx="366">721</cx:pt>
          <cx:pt idx="367">723</cx:pt>
          <cx:pt idx="368">724</cx:pt>
          <cx:pt idx="369">727</cx:pt>
          <cx:pt idx="370">728</cx:pt>
          <cx:pt idx="371">729</cx:pt>
          <cx:pt idx="372">729</cx:pt>
          <cx:pt idx="373">732</cx:pt>
          <cx:pt idx="374">734</cx:pt>
          <cx:pt idx="375">735</cx:pt>
          <cx:pt idx="376">736</cx:pt>
          <cx:pt idx="377">738</cx:pt>
          <cx:pt idx="378">740</cx:pt>
          <cx:pt idx="379">742</cx:pt>
          <cx:pt idx="380">745</cx:pt>
          <cx:pt idx="381">745</cx:pt>
          <cx:pt idx="382">746</cx:pt>
          <cx:pt idx="383">747</cx:pt>
          <cx:pt idx="384">748</cx:pt>
          <cx:pt idx="385">750</cx:pt>
          <cx:pt idx="386">751</cx:pt>
          <cx:pt idx="387">752</cx:pt>
          <cx:pt idx="388">753</cx:pt>
          <cx:pt idx="389">754</cx:pt>
          <cx:pt idx="390">755</cx:pt>
          <cx:pt idx="391">758</cx:pt>
          <cx:pt idx="392">760</cx:pt>
          <cx:pt idx="393">762</cx:pt>
          <cx:pt idx="394">763</cx:pt>
          <cx:pt idx="395">763</cx:pt>
          <cx:pt idx="396">764</cx:pt>
          <cx:pt idx="397">766</cx:pt>
          <cx:pt idx="398">767</cx:pt>
          <cx:pt idx="399">768</cx:pt>
          <cx:pt idx="400">769</cx:pt>
          <cx:pt idx="401">773</cx:pt>
          <cx:pt idx="402">773</cx:pt>
          <cx:pt idx="403">774</cx:pt>
          <cx:pt idx="404">775</cx:pt>
          <cx:pt idx="405">775</cx:pt>
          <cx:pt idx="406">775</cx:pt>
          <cx:pt idx="407">778</cx:pt>
          <cx:pt idx="408">780</cx:pt>
          <cx:pt idx="409">781</cx:pt>
          <cx:pt idx="410">783</cx:pt>
          <cx:pt idx="411">784</cx:pt>
          <cx:pt idx="412">787</cx:pt>
          <cx:pt idx="413">787</cx:pt>
          <cx:pt idx="414">788</cx:pt>
          <cx:pt idx="415">795</cx:pt>
          <cx:pt idx="416">795</cx:pt>
          <cx:pt idx="417">796</cx:pt>
          <cx:pt idx="418">797</cx:pt>
          <cx:pt idx="419">799</cx:pt>
          <cx:pt idx="420">799</cx:pt>
          <cx:pt idx="421">801</cx:pt>
          <cx:pt idx="422">810</cx:pt>
          <cx:pt idx="423">812</cx:pt>
          <cx:pt idx="424">815</cx:pt>
          <cx:pt idx="425">819</cx:pt>
          <cx:pt idx="426">819</cx:pt>
          <cx:pt idx="427">829</cx:pt>
          <cx:pt idx="428">830</cx:pt>
          <cx:pt idx="429">830</cx:pt>
          <cx:pt idx="430">832</cx:pt>
          <cx:pt idx="431">833</cx:pt>
          <cx:pt idx="432">834</cx:pt>
          <cx:pt idx="433">834</cx:pt>
          <cx:pt idx="434">836</cx:pt>
          <cx:pt idx="435">838</cx:pt>
          <cx:pt idx="436">841</cx:pt>
          <cx:pt idx="437">841</cx:pt>
          <cx:pt idx="438">845</cx:pt>
          <cx:pt idx="439">846</cx:pt>
          <cx:pt idx="440">846</cx:pt>
          <cx:pt idx="441">847</cx:pt>
          <cx:pt idx="442">848</cx:pt>
          <cx:pt idx="443">854</cx:pt>
          <cx:pt idx="444">855</cx:pt>
          <cx:pt idx="445">863</cx:pt>
          <cx:pt idx="446">863</cx:pt>
          <cx:pt idx="447">867</cx:pt>
          <cx:pt idx="448">871</cx:pt>
          <cx:pt idx="449">872</cx:pt>
          <cx:pt idx="450">874</cx:pt>
          <cx:pt idx="451">875</cx:pt>
          <cx:pt idx="452">875</cx:pt>
          <cx:pt idx="453">878</cx:pt>
          <cx:pt idx="454">879</cx:pt>
          <cx:pt idx="455">880</cx:pt>
          <cx:pt idx="456">884</cx:pt>
          <cx:pt idx="457">884</cx:pt>
          <cx:pt idx="458">885</cx:pt>
          <cx:pt idx="459">888</cx:pt>
          <cx:pt idx="460">888</cx:pt>
          <cx:pt idx="461">891</cx:pt>
          <cx:pt idx="462">892</cx:pt>
          <cx:pt idx="463">894</cx:pt>
          <cx:pt idx="464">898</cx:pt>
          <cx:pt idx="465">898</cx:pt>
          <cx:pt idx="466">902</cx:pt>
          <cx:pt idx="467">904</cx:pt>
          <cx:pt idx="468">905</cx:pt>
          <cx:pt idx="469">907</cx:pt>
          <cx:pt idx="470">909</cx:pt>
          <cx:pt idx="471">921</cx:pt>
          <cx:pt idx="472">921</cx:pt>
          <cx:pt idx="473">922</cx:pt>
          <cx:pt idx="474">922</cx:pt>
          <cx:pt idx="475">935</cx:pt>
          <cx:pt idx="476">939</cx:pt>
          <cx:pt idx="477">943</cx:pt>
          <cx:pt idx="478">949</cx:pt>
          <cx:pt idx="479">949</cx:pt>
          <cx:pt idx="480">951</cx:pt>
          <cx:pt idx="481">952</cx:pt>
          <cx:pt idx="482">954</cx:pt>
          <cx:pt idx="483">955</cx:pt>
          <cx:pt idx="484">956</cx:pt>
          <cx:pt idx="485">964</cx:pt>
          <cx:pt idx="486">968</cx:pt>
          <cx:pt idx="487">968</cx:pt>
          <cx:pt idx="488">968</cx:pt>
          <cx:pt idx="489">968</cx:pt>
          <cx:pt idx="490">969</cx:pt>
          <cx:pt idx="491">975</cx:pt>
          <cx:pt idx="492">979</cx:pt>
          <cx:pt idx="493">981</cx:pt>
          <cx:pt idx="494">982</cx:pt>
          <cx:pt idx="495">982</cx:pt>
          <cx:pt idx="496">983</cx:pt>
          <cx:pt idx="497">987</cx:pt>
          <cx:pt idx="498">989</cx:pt>
          <cx:pt idx="499">989</cx:pt>
          <cx:pt idx="500">991</cx:pt>
          <cx:pt idx="501">997</cx:pt>
          <cx:pt idx="502">998</cx:pt>
          <cx:pt idx="503">998</cx:pt>
          <cx:pt idx="504">1001</cx:pt>
          <cx:pt idx="505">1004</cx:pt>
          <cx:pt idx="506">1005</cx:pt>
          <cx:pt idx="507">1008</cx:pt>
          <cx:pt idx="508">1008</cx:pt>
          <cx:pt idx="509">1014</cx:pt>
          <cx:pt idx="510">1017</cx:pt>
          <cx:pt idx="511">1022</cx:pt>
          <cx:pt idx="512">1023</cx:pt>
          <cx:pt idx="513">1026</cx:pt>
          <cx:pt idx="514">1026</cx:pt>
          <cx:pt idx="515">1027</cx:pt>
          <cx:pt idx="516">1027</cx:pt>
          <cx:pt idx="517">1029</cx:pt>
          <cx:pt idx="518">1031</cx:pt>
          <cx:pt idx="519">1032</cx:pt>
          <cx:pt idx="520">1033</cx:pt>
          <cx:pt idx="521">1036</cx:pt>
          <cx:pt idx="522">1038</cx:pt>
          <cx:pt idx="523">1040</cx:pt>
          <cx:pt idx="524">1045</cx:pt>
          <cx:pt idx="525">1045</cx:pt>
          <cx:pt idx="526">1047</cx:pt>
          <cx:pt idx="527">1050</cx:pt>
          <cx:pt idx="528">1050</cx:pt>
          <cx:pt idx="529">1051</cx:pt>
          <cx:pt idx="530">1051</cx:pt>
          <cx:pt idx="531">1052</cx:pt>
          <cx:pt idx="532">1054</cx:pt>
          <cx:pt idx="533">1058</cx:pt>
          <cx:pt idx="534">1059</cx:pt>
          <cx:pt idx="535">1060</cx:pt>
          <cx:pt idx="536">1065</cx:pt>
          <cx:pt idx="537">1069</cx:pt>
          <cx:pt idx="538">1070</cx:pt>
          <cx:pt idx="539">1070</cx:pt>
          <cx:pt idx="540">1071</cx:pt>
          <cx:pt idx="541">1074</cx:pt>
          <cx:pt idx="542">1077</cx:pt>
          <cx:pt idx="543">1077</cx:pt>
          <cx:pt idx="544">1081</cx:pt>
          <cx:pt idx="545">1088</cx:pt>
          <cx:pt idx="546">1094</cx:pt>
          <cx:pt idx="547">1095</cx:pt>
          <cx:pt idx="548">1097</cx:pt>
          <cx:pt idx="549">1100</cx:pt>
          <cx:pt idx="550">1118</cx:pt>
          <cx:pt idx="551">1120</cx:pt>
          <cx:pt idx="552">1122</cx:pt>
          <cx:pt idx="553">1128</cx:pt>
          <cx:pt idx="554">1135</cx:pt>
          <cx:pt idx="555">1138</cx:pt>
          <cx:pt idx="556">1139</cx:pt>
          <cx:pt idx="557">1140</cx:pt>
          <cx:pt idx="558">1153</cx:pt>
          <cx:pt idx="559">1156</cx:pt>
          <cx:pt idx="560">1172</cx:pt>
          <cx:pt idx="561">1173</cx:pt>
          <cx:pt idx="562">1177</cx:pt>
          <cx:pt idx="563">1180</cx:pt>
          <cx:pt idx="564">1182</cx:pt>
          <cx:pt idx="565">1188</cx:pt>
          <cx:pt idx="566">1192</cx:pt>
          <cx:pt idx="567">1196</cx:pt>
          <cx:pt idx="568">1198</cx:pt>
          <cx:pt idx="569">1198</cx:pt>
          <cx:pt idx="570">1201</cx:pt>
          <cx:pt idx="571">1203</cx:pt>
          <cx:pt idx="572">1207</cx:pt>
          <cx:pt idx="573">1208</cx:pt>
          <cx:pt idx="574">1208</cx:pt>
          <cx:pt idx="575">1233</cx:pt>
          <cx:pt idx="576">1236</cx:pt>
          <cx:pt idx="577">1242</cx:pt>
          <cx:pt idx="578">1246</cx:pt>
          <cx:pt idx="579">1249</cx:pt>
          <cx:pt idx="580">1249</cx:pt>
          <cx:pt idx="581">1250</cx:pt>
          <cx:pt idx="582">1252</cx:pt>
          <cx:pt idx="583">1259</cx:pt>
          <cx:pt idx="584">1263</cx:pt>
          <cx:pt idx="585">1264</cx:pt>
          <cx:pt idx="586">1275</cx:pt>
          <cx:pt idx="587">1278</cx:pt>
          <cx:pt idx="588">1281</cx:pt>
          <cx:pt idx="589">1298</cx:pt>
          <cx:pt idx="590">1313</cx:pt>
          <cx:pt idx="591">1318</cx:pt>
          <cx:pt idx="592">1319</cx:pt>
          <cx:pt idx="593">1325</cx:pt>
          <cx:pt idx="594">1328</cx:pt>
          <cx:pt idx="595">1334</cx:pt>
          <cx:pt idx="596">1338</cx:pt>
          <cx:pt idx="597">1338</cx:pt>
          <cx:pt idx="598">1340</cx:pt>
          <cx:pt idx="599">1348</cx:pt>
          <cx:pt idx="600">1353</cx:pt>
          <cx:pt idx="601">1363</cx:pt>
          <cx:pt idx="602">1366</cx:pt>
          <cx:pt idx="603">1379</cx:pt>
          <cx:pt idx="604">1383</cx:pt>
          <cx:pt idx="605">1401</cx:pt>
          <cx:pt idx="606">1405</cx:pt>
          <cx:pt idx="607">1415</cx:pt>
          <cx:pt idx="608">1417</cx:pt>
          <cx:pt idx="609">1421</cx:pt>
          <cx:pt idx="610">1424</cx:pt>
          <cx:pt idx="611">1433</cx:pt>
          <cx:pt idx="612">1434</cx:pt>
          <cx:pt idx="613">1435</cx:pt>
          <cx:pt idx="614">1448</cx:pt>
          <cx:pt idx="615">1455</cx:pt>
          <cx:pt idx="616">1462</cx:pt>
          <cx:pt idx="617">1467</cx:pt>
          <cx:pt idx="618">1483</cx:pt>
          <cx:pt idx="619">1483</cx:pt>
          <cx:pt idx="620">1488</cx:pt>
          <cx:pt idx="621">1499</cx:pt>
          <cx:pt idx="622">1504</cx:pt>
          <cx:pt idx="623">1511</cx:pt>
          <cx:pt idx="624">1514</cx:pt>
          <cx:pt idx="625">1516</cx:pt>
          <cx:pt idx="626">1521</cx:pt>
          <cx:pt idx="627">1521</cx:pt>
          <cx:pt idx="628">1524</cx:pt>
          <cx:pt idx="629">1532</cx:pt>
          <cx:pt idx="630">1544</cx:pt>
          <cx:pt idx="631">1549</cx:pt>
          <cx:pt idx="632">1557</cx:pt>
          <cx:pt idx="633">1558</cx:pt>
          <cx:pt idx="634">1559</cx:pt>
          <cx:pt idx="635">1563</cx:pt>
          <cx:pt idx="636">1576</cx:pt>
          <cx:pt idx="637">1582</cx:pt>
          <cx:pt idx="638">1603</cx:pt>
          <cx:pt idx="639">1612</cx:pt>
          <cx:pt idx="640">1619</cx:pt>
          <cx:pt idx="641">1633</cx:pt>
          <cx:pt idx="642">1639</cx:pt>
          <cx:pt idx="643">1651</cx:pt>
          <cx:pt idx="644">1658</cx:pt>
          <cx:pt idx="645">1685</cx:pt>
          <cx:pt idx="646">1707</cx:pt>
          <cx:pt idx="647">1710</cx:pt>
          <cx:pt idx="648">1729</cx:pt>
          <cx:pt idx="649">1743</cx:pt>
          <cx:pt idx="650">1748</cx:pt>
          <cx:pt idx="651">1750</cx:pt>
          <cx:pt idx="652">1776</cx:pt>
          <cx:pt idx="653">1782</cx:pt>
          <cx:pt idx="654">1807</cx:pt>
          <cx:pt idx="655">1807</cx:pt>
          <cx:pt idx="656">1829</cx:pt>
          <cx:pt idx="657">1869</cx:pt>
          <cx:pt idx="658">1899</cx:pt>
          <cx:pt idx="659">1914</cx:pt>
          <cx:pt idx="660">1920</cx:pt>
          <cx:pt idx="661">1920</cx:pt>
          <cx:pt idx="662">1935</cx:pt>
          <cx:pt idx="663">1965</cx:pt>
          <cx:pt idx="664">1965</cx:pt>
          <cx:pt idx="665">1988</cx:pt>
          <cx:pt idx="666">2001</cx:pt>
          <cx:pt idx="667">2006</cx:pt>
          <cx:pt idx="668">2015</cx:pt>
          <cx:pt idx="669">2080</cx:pt>
          <cx:pt idx="670">2090</cx:pt>
          <cx:pt idx="671">2132</cx:pt>
          <cx:pt idx="672">2135</cx:pt>
          <cx:pt idx="673">2153</cx:pt>
          <cx:pt idx="674">2166</cx:pt>
          <cx:pt idx="675">2172</cx:pt>
          <cx:pt idx="676">2182</cx:pt>
          <cx:pt idx="677">2204</cx:pt>
          <cx:pt idx="678">2207</cx:pt>
          <cx:pt idx="679">2224</cx:pt>
          <cx:pt idx="680">2229</cx:pt>
          <cx:pt idx="681">2230</cx:pt>
          <cx:pt idx="682">2234</cx:pt>
          <cx:pt idx="683">2235</cx:pt>
          <cx:pt idx="684">2247</cx:pt>
          <cx:pt idx="685">2252</cx:pt>
          <cx:pt idx="686">2258</cx:pt>
          <cx:pt idx="687">2282</cx:pt>
          <cx:pt idx="688">2290</cx:pt>
          <cx:pt idx="689">2301</cx:pt>
          <cx:pt idx="690">2345</cx:pt>
          <cx:pt idx="691">2347</cx:pt>
          <cx:pt idx="692">2352</cx:pt>
          <cx:pt idx="693">2355</cx:pt>
          <cx:pt idx="694">2355</cx:pt>
          <cx:pt idx="695">2397</cx:pt>
          <cx:pt idx="696">2418</cx:pt>
          <cx:pt idx="697">2454</cx:pt>
          <cx:pt idx="698">2469</cx:pt>
          <cx:pt idx="699">2494</cx:pt>
          <cx:pt idx="700">2496</cx:pt>
          <cx:pt idx="701">2512</cx:pt>
          <cx:pt idx="702">2521</cx:pt>
          <cx:pt idx="703">2541</cx:pt>
          <cx:pt idx="704">2544</cx:pt>
          <cx:pt idx="705">2551</cx:pt>
          <cx:pt idx="706">2557</cx:pt>
          <cx:pt idx="707">2562</cx:pt>
          <cx:pt idx="708">2570</cx:pt>
          <cx:pt idx="709">2589</cx:pt>
          <cx:pt idx="710">2613</cx:pt>
          <cx:pt idx="711">2622</cx:pt>
          <cx:pt idx="712">2634</cx:pt>
          <cx:pt idx="713">2643</cx:pt>
          <cx:pt idx="714">2657</cx:pt>
          <cx:pt idx="715">2704</cx:pt>
          <cx:pt idx="716">2708</cx:pt>
          <cx:pt idx="717">2795</cx:pt>
          <cx:pt idx="718">2795</cx:pt>
          <cx:pt idx="719">2806</cx:pt>
          <cx:pt idx="720">2827</cx:pt>
          <cx:pt idx="721">2846</cx:pt>
          <cx:pt idx="722">2855</cx:pt>
          <cx:pt idx="723">2963</cx:pt>
          <cx:pt idx="724">3031</cx:pt>
          <cx:pt idx="725">3065</cx:pt>
          <cx:pt idx="726">3155</cx:pt>
          <cx:pt idx="727">3160</cx:pt>
          <cx:pt idx="728">3252</cx:pt>
          <cx:pt idx="729">3283</cx:pt>
          <cx:pt idx="730">3410</cx:pt>
        </cx:lvl>
      </cx:numDim>
    </cx:data>
  </cx:chartData>
  <cx:chart>
    <cx:plotArea>
      <cx:plotAreaRegion>
        <cx:series layoutId="boxWhisker" uniqueId="{99FFF543-05AC-AA41-83A7-2012C6BCEA09}">
          <cx:tx>
            <cx:txData>
              <cx:f>daily_bike_data!$M$1</cx:f>
              <cx:v>casual</cx:v>
            </cx:txData>
          </cx:tx>
          <cx:spPr>
            <a:solidFill>
              <a:schemeClr val="accent1">
                <a:lumMod val="40000"/>
                <a:lumOff val="60000"/>
              </a:schemeClr>
            </a:solidFill>
            <a:ln w="19050">
              <a:solidFill>
                <a:schemeClr val="accent1"/>
              </a:solidFill>
            </a:ln>
          </cx:spPr>
          <cx:dataLabels pos="r">
            <cx:numFmt formatCode="#,##0.0" sourceLinked="0"/>
            <cx:visibility seriesName="0" categoryName="0" value="1"/>
            <cx:dataLabelHidden idx="687"/>
            <cx:dataLabelHidden idx="695"/>
            <cx:dataLabelHidden idx="699"/>
            <cx:dataLabelHidden idx="709"/>
            <cx:dataLabelHidden idx="715"/>
            <cx:dataLabelHidden idx="719"/>
            <cx:dataLabelHidden idx="723"/>
            <cx:dataLabelHidden idx="725"/>
            <cx:dataLabelHidden idx="727"/>
            <cx:dataLabelHidden idx="728"/>
          </cx:dataLabels>
          <cx:dataId val="0"/>
          <cx:layoutPr>
            <cx:visibility meanLine="0" meanMarker="1" nonoutliers="0" outliers="1"/>
            <cx:statistics quartileMethod="exclusive"/>
          </cx:layoutPr>
        </cx:series>
      </cx:plotAreaRegion>
      <cx:axis id="0" hidden="1">
        <cx:catScaling gapWidth="1"/>
        <cx:tickLabels/>
      </cx:axis>
      <cx:axis id="1">
        <cx:valScaling max="8000"/>
        <cx:majorGridlines/>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daily_bike_data!$N$2:$N$734</cx:f>
        <cx:lvl ptCount="733" formatCode="General">
          <cx:pt idx="0">654</cx:pt>
          <cx:pt idx="1">670</cx:pt>
          <cx:pt idx="2">1229</cx:pt>
          <cx:pt idx="3">1454</cx:pt>
          <cx:pt idx="4">1518</cx:pt>
          <cx:pt idx="5">1518</cx:pt>
          <cx:pt idx="6">1362</cx:pt>
          <cx:pt idx="7">891</cx:pt>
          <cx:pt idx="8">768</cx:pt>
          <cx:pt idx="9">1280</cx:pt>
          <cx:pt idx="10">1220</cx:pt>
          <cx:pt idx="11">1137</cx:pt>
          <cx:pt idx="12">1368</cx:pt>
          <cx:pt idx="13">1367</cx:pt>
          <cx:pt idx="14">1026</cx:pt>
          <cx:pt idx="15">953</cx:pt>
          <cx:pt idx="16">883</cx:pt>
          <cx:pt idx="17">674</cx:pt>
          <cx:pt idx="18">1572</cx:pt>
          <cx:pt idx="19">1844</cx:pt>
          <cx:pt idx="20">1468</cx:pt>
          <cx:pt idx="21">888</cx:pt>
          <cx:pt idx="22">836</cx:pt>
          <cx:pt idx="23">1330</cx:pt>
          <cx:pt idx="24">1799</cx:pt>
          <cx:pt idx="25">472</cx:pt>
          <cx:pt idx="26">416</cx:pt>
          <cx:pt idx="27">1129</cx:pt>
          <cx:pt idx="28">975</cx:pt>
          <cx:pt idx="29">956</cx:pt>
          <cx:pt idx="30">1459</cx:pt>
          <cx:pt idx="31">1313</cx:pt>
          <cx:pt idx="32">1454</cx:pt>
          <cx:pt idx="33">1489</cx:pt>
          <cx:pt idx="34">1620</cx:pt>
          <cx:pt idx="35">905</cx:pt>
          <cx:pt idx="36">1269</cx:pt>
          <cx:pt idx="37">1592</cx:pt>
          <cx:pt idx="38">1466</cx:pt>
          <cx:pt idx="39">1552</cx:pt>
          <cx:pt idx="40">1491</cx:pt>
          <cx:pt idx="41">1597</cx:pt>
          <cx:pt idx="42">1184</cx:pt>
          <cx:pt idx="43">1192</cx:pt>
          <cx:pt idx="44">1705</cx:pt>
          <cx:pt idx="45">1675</cx:pt>
          <cx:pt idx="46">1897</cx:pt>
          <cx:pt idx="47">2216</cx:pt>
          <cx:pt idx="48">2348</cx:pt>
          <cx:pt idx="49">1103</cx:pt>
          <cx:pt idx="50">1173</cx:pt>
          <cx:pt idx="51">912</cx:pt>
          <cx:pt idx="52">1376</cx:pt>
          <cx:pt idx="53">1778</cx:pt>
          <cx:pt idx="54">1707</cx:pt>
          <cx:pt idx="55">1341</cx:pt>
          <cx:pt idx="56">1545</cx:pt>
          <cx:pt idx="57">1708</cx:pt>
          <cx:pt idx="58">1365</cx:pt>
          <cx:pt idx="59">1714</cx:pt>
          <cx:pt idx="60">1903</cx:pt>
          <cx:pt idx="61">1562</cx:pt>
          <cx:pt idx="62">1730</cx:pt>
          <cx:pt idx="63">1437</cx:pt>
          <cx:pt idx="64">491</cx:pt>
          <cx:pt idx="65">1628</cx:pt>
          <cx:pt idx="66">1817</cx:pt>
          <cx:pt idx="67">1700</cx:pt>
          <cx:pt idx="68">577</cx:pt>
          <cx:pt idx="69">1730</cx:pt>
          <cx:pt idx="70">1408</cx:pt>
          <cx:pt idx="71">1435</cx:pt>
          <cx:pt idx="72">1687</cx:pt>
          <cx:pt idx="73">1767</cx:pt>
          <cx:pt idx="74">1871</cx:pt>
          <cx:pt idx="75">2320</cx:pt>
          <cx:pt idx="76">2355</cx:pt>
          <cx:pt idx="77">1693</cx:pt>
          <cx:pt idx="78">1424</cx:pt>
          <cx:pt idx="79">1676</cx:pt>
          <cx:pt idx="80">2243</cx:pt>
          <cx:pt idx="81">1918</cx:pt>
          <cx:pt idx="82">1699</cx:pt>
          <cx:pt idx="83">1910</cx:pt>
          <cx:pt idx="84">1515</cx:pt>
          <cx:pt idx="85">1221</cx:pt>
          <cx:pt idx="86">1806</cx:pt>
          <cx:pt idx="87">2108</cx:pt>
          <cx:pt idx="88">1368</cx:pt>
          <cx:pt idx="89">1506</cx:pt>
          <cx:pt idx="90">1920</cx:pt>
          <cx:pt idx="91">1354</cx:pt>
          <cx:pt idx="92">1598</cx:pt>
          <cx:pt idx="93">2381</cx:pt>
          <cx:pt idx="94">1628</cx:pt>
          <cx:pt idx="95">2395</cx:pt>
          <cx:pt idx="96">2570</cx:pt>
          <cx:pt idx="97">1299</cx:pt>
          <cx:pt idx="98">1576</cx:pt>
          <cx:pt idx="99">1707</cx:pt>
          <cx:pt idx="100">2493</cx:pt>
          <cx:pt idx="101">1777</cx:pt>
          <cx:pt idx="102">1953</cx:pt>
          <cx:pt idx="103">2738</cx:pt>
          <cx:pt idx="104">2484</cx:pt>
          <cx:pt idx="105">674</cx:pt>
          <cx:pt idx="106">2186</cx:pt>
          <cx:pt idx="107">2760</cx:pt>
          <cx:pt idx="108">2795</cx:pt>
          <cx:pt idx="109">3331</cx:pt>
          <cx:pt idx="110">3444</cx:pt>
          <cx:pt idx="111">1506</cx:pt>
          <cx:pt idx="112">2574</cx:pt>
          <cx:pt idx="113">2481</cx:pt>
          <cx:pt idx="114">3300</cx:pt>
          <cx:pt idx="115">3722</cx:pt>
          <cx:pt idx="116">3325</cx:pt>
          <cx:pt idx="117">3489</cx:pt>
          <cx:pt idx="118">3717</cx:pt>
          <cx:pt idx="119">3347</cx:pt>
          <cx:pt idx="120">2213</cx:pt>
          <cx:pt idx="121">3554</cx:pt>
          <cx:pt idx="122">3848</cx:pt>
          <cx:pt idx="123">2378</cx:pt>
          <cx:pt idx="124">3819</cx:pt>
          <cx:pt idx="125">3714</cx:pt>
          <cx:pt idx="126">3102</cx:pt>
          <cx:pt idx="127">2932</cx:pt>
          <cx:pt idx="128">3698</cx:pt>
          <cx:pt idx="129">4109</cx:pt>
          <cx:pt idx="130">3632</cx:pt>
          <cx:pt idx="131">4169</cx:pt>
          <cx:pt idx="132">3413</cx:pt>
          <cx:pt idx="133">2507</cx:pt>
          <cx:pt idx="134">2971</cx:pt>
          <cx:pt idx="135">3185</cx:pt>
          <cx:pt idx="136">3445</cx:pt>
          <cx:pt idx="137">3319</cx:pt>
          <cx:pt idx="138">3840</cx:pt>
          <cx:pt idx="139">4008</cx:pt>
          <cx:pt idx="140">3547</cx:pt>
          <cx:pt idx="141">3084</cx:pt>
          <cx:pt idx="142">3438</cx:pt>
          <cx:pt idx="143">3833</cx:pt>
          <cx:pt idx="144">4238</cx:pt>
          <cx:pt idx="145">3919</cx:pt>
          <cx:pt idx="146">3808</cx:pt>
          <cx:pt idx="147">2757</cx:pt>
          <cx:pt idx="148">2433</cx:pt>
          <cx:pt idx="149">2549</cx:pt>
          <cx:pt idx="150">3309</cx:pt>
          <cx:pt idx="151">3461</cx:pt>
          <cx:pt idx="152">4232</cx:pt>
          <cx:pt idx="153">4414</cx:pt>
          <cx:pt idx="154">3473</cx:pt>
          <cx:pt idx="155">3221</cx:pt>
          <cx:pt idx="156">3875</cx:pt>
          <cx:pt idx="157">4070</cx:pt>
          <cx:pt idx="158">3725</cx:pt>
          <cx:pt idx="159">3352</cx:pt>
          <cx:pt idx="160">3771</cx:pt>
          <cx:pt idx="161">3237</cx:pt>
          <cx:pt idx="162">2993</cx:pt>
          <cx:pt idx="163">4157</cx:pt>
          <cx:pt idx="164">4164</cx:pt>
          <cx:pt idx="165">4411</cx:pt>
          <cx:pt idx="166">3222</cx:pt>
          <cx:pt idx="167">3981</cx:pt>
          <cx:pt idx="168">3312</cx:pt>
          <cx:pt idx="169">3105</cx:pt>
          <cx:pt idx="170">3311</cx:pt>
          <cx:pt idx="171">4061</cx:pt>
          <cx:pt idx="172">3846</cx:pt>
          <cx:pt idx="173">4044</cx:pt>
          <cx:pt idx="174">4022</cx:pt>
          <cx:pt idx="175">3420</cx:pt>
          <cx:pt idx="176">3385</cx:pt>
          <cx:pt idx="177">3854</cx:pt>
          <cx:pt idx="178">3916</cx:pt>
          <cx:pt idx="179">4377</cx:pt>
          <cx:pt idx="180">4488</cx:pt>
          <cx:pt idx="181">4116</cx:pt>
          <cx:pt idx="182">2915</cx:pt>
          <cx:pt idx="183">2367</cx:pt>
          <cx:pt idx="184">2978</cx:pt>
          <cx:pt idx="185">3634</cx:pt>
          <cx:pt idx="186">3845</cx:pt>
          <cx:pt idx="187">3838</cx:pt>
          <cx:pt idx="188">3348</cx:pt>
          <cx:pt idx="189">3348</cx:pt>
          <cx:pt idx="190">3138</cx:pt>
          <cx:pt idx="191">3363</cx:pt>
          <cx:pt idx="192">3596</cx:pt>
          <cx:pt idx="193">3594</cx:pt>
          <cx:pt idx="194">4196</cx:pt>
          <cx:pt idx="195">4220</cx:pt>
          <cx:pt idx="196">3505</cx:pt>
          <cx:pt idx="197">3296</cx:pt>
          <cx:pt idx="198">3617</cx:pt>
          <cx:pt idx="199">3789</cx:pt>
          <cx:pt idx="200">3688</cx:pt>
          <cx:pt idx="201">3152</cx:pt>
          <cx:pt idx="202">2825</cx:pt>
          <cx:pt idx="203">2298</cx:pt>
          <cx:pt idx="204">2556</cx:pt>
          <cx:pt idx="205">3272</cx:pt>
          <cx:pt idx="206">3840</cx:pt>
          <cx:pt idx="207">3901</cx:pt>
          <cx:pt idx="208">3784</cx:pt>
          <cx:pt idx="209">3176</cx:pt>
          <cx:pt idx="210">2916</cx:pt>
          <cx:pt idx="211">2778</cx:pt>
          <cx:pt idx="212">3537</cx:pt>
          <cx:pt idx="213">4044</cx:pt>
          <cx:pt idx="214">3107</cx:pt>
          <cx:pt idx="215">3777</cx:pt>
          <cx:pt idx="216">3843</cx:pt>
          <cx:pt idx="217">2773</cx:pt>
          <cx:pt idx="218">2487</cx:pt>
          <cx:pt idx="219">3480</cx:pt>
          <cx:pt idx="220">3695</cx:pt>
          <cx:pt idx="221">3896</cx:pt>
          <cx:pt idx="222">3980</cx:pt>
          <cx:pt idx="223">3854</cx:pt>
          <cx:pt idx="224">2646</cx:pt>
          <cx:pt idx="225">2482</cx:pt>
          <cx:pt idx="226">3563</cx:pt>
          <cx:pt idx="227">4004</cx:pt>
          <cx:pt idx="228">4026</cx:pt>
          <cx:pt idx="229">3166</cx:pt>
          <cx:pt idx="230">3356</cx:pt>
          <cx:pt idx="231">3277</cx:pt>
          <cx:pt idx="232">2624</cx:pt>
          <cx:pt idx="233">3925</cx:pt>
          <cx:pt idx="234">4614</cx:pt>
          <cx:pt idx="235">4181</cx:pt>
          <cx:pt idx="236">3107</cx:pt>
          <cx:pt idx="237">3893</cx:pt>
          <cx:pt idx="238">889</cx:pt>
          <cx:pt idx="239">2919</cx:pt>
          <cx:pt idx="240">3905</cx:pt>
          <cx:pt idx="241">4429</cx:pt>
          <cx:pt idx="242">4370</cx:pt>
          <cx:pt idx="243">4332</cx:pt>
          <cx:pt idx="244">3852</cx:pt>
          <cx:pt idx="245">2549</cx:pt>
          <cx:pt idx="246">2419</cx:pt>
          <cx:pt idx="247">2115</cx:pt>
          <cx:pt idx="248">2506</cx:pt>
          <cx:pt idx="249">1878</cx:pt>
          <cx:pt idx="250">1689</cx:pt>
          <cx:pt idx="251">3127</cx:pt>
          <cx:pt idx="252">3595</cx:pt>
          <cx:pt idx="253">3413</cx:pt>
          <cx:pt idx="254">4023</cx:pt>
          <cx:pt idx="255">4062</cx:pt>
          <cx:pt idx="256">4138</cx:pt>
          <cx:pt idx="257">3231</cx:pt>
          <cx:pt idx="258">4018</cx:pt>
          <cx:pt idx="259">3077</cx:pt>
          <cx:pt idx="260">2921</cx:pt>
          <cx:pt idx="261">3848</cx:pt>
          <cx:pt idx="262">3203</cx:pt>
          <cx:pt idx="263">3813</cx:pt>
          <cx:pt idx="264">4240</cx:pt>
          <cx:pt idx="265">2137</cx:pt>
          <cx:pt idx="266">3647</cx:pt>
          <cx:pt idx="267">3466</cx:pt>
          <cx:pt idx="268">3946</cx:pt>
          <cx:pt idx="269">3643</cx:pt>
          <cx:pt idx="270">3427</cx:pt>
          <cx:pt idx="271">4186</cx:pt>
          <cx:pt idx="272">4372</cx:pt>
          <cx:pt idx="273">1949</cx:pt>
          <cx:pt idx="274">2302</cx:pt>
          <cx:pt idx="275">3240</cx:pt>
          <cx:pt idx="276">3970</cx:pt>
          <cx:pt idx="277">4267</cx:pt>
          <cx:pt idx="278">4126</cx:pt>
          <cx:pt idx="279">4036</cx:pt>
          <cx:pt idx="280">3174</cx:pt>
          <cx:pt idx="281">3114</cx:pt>
          <cx:pt idx="282">3603</cx:pt>
          <cx:pt idx="283">3896</cx:pt>
          <cx:pt idx="284">2199</cx:pt>
          <cx:pt idx="285">2623</cx:pt>
          <cx:pt idx="286">3115</cx:pt>
          <cx:pt idx="287">3318</cx:pt>
          <cx:pt idx="288">3293</cx:pt>
          <cx:pt idx="289">3857</cx:pt>
          <cx:pt idx="290">4111</cx:pt>
          <cx:pt idx="291">2170</cx:pt>
          <cx:pt idx="292">3724</cx:pt>
          <cx:pt idx="293">3628</cx:pt>
          <cx:pt idx="294">2809</cx:pt>
          <cx:pt idx="295">2762</cx:pt>
          <cx:pt idx="296">3488</cx:pt>
          <cx:pt idx="297">3992</cx:pt>
          <cx:pt idx="298">3490</cx:pt>
          <cx:pt idx="299">2419</cx:pt>
          <cx:pt idx="300">3291</cx:pt>
          <cx:pt idx="301">570</cx:pt>
          <cx:pt idx="302">2446</cx:pt>
          <cx:pt idx="303">3307</cx:pt>
          <cx:pt idx="304">3658</cx:pt>
          <cx:pt idx="305">3816</cx:pt>
          <cx:pt idx="306">3656</cx:pt>
          <cx:pt idx="307">3576</cx:pt>
          <cx:pt idx="308">2770</cx:pt>
          <cx:pt idx="309">2697</cx:pt>
          <cx:pt idx="310">3662</cx:pt>
          <cx:pt idx="311">3829</cx:pt>
          <cx:pt idx="312">3804</cx:pt>
          <cx:pt idx="313">2743</cx:pt>
          <cx:pt idx="314">2928</cx:pt>
          <cx:pt idx="315">2792</cx:pt>
          <cx:pt idx="316">2713</cx:pt>
          <cx:pt idx="317">3891</cx:pt>
          <cx:pt idx="318">3746</cx:pt>
          <cx:pt idx="319">1672</cx:pt>
          <cx:pt idx="320">2914</cx:pt>
          <cx:pt idx="321">3147</cx:pt>
          <cx:pt idx="322">2720</cx:pt>
          <cx:pt idx="323">2733</cx:pt>
          <cx:pt idx="324">2545</cx:pt>
          <cx:pt idx="325">1538</cx:pt>
          <cx:pt idx="326">2454</cx:pt>
          <cx:pt idx="327">935</cx:pt>
          <cx:pt idx="328">1697</cx:pt>
          <cx:pt idx="329">1819</cx:pt>
          <cx:pt idx="330">2261</cx:pt>
          <cx:pt idx="331">3614</cx:pt>
          <cx:pt idx="332">2818</cx:pt>
          <cx:pt idx="333">3425</cx:pt>
          <cx:pt idx="334">3545</cx:pt>
          <cx:pt idx="335">3672</cx:pt>
          <cx:pt idx="336">2908</cx:pt>
          <cx:pt idx="337">2851</cx:pt>
          <cx:pt idx="338">3578</cx:pt>
          <cx:pt idx="339">2468</cx:pt>
          <cx:pt idx="340">655</cx:pt>
          <cx:pt idx="341">3172</cx:pt>
          <cx:pt idx="342">3359</cx:pt>
          <cx:pt idx="343">2688</cx:pt>
          <cx:pt idx="344">2366</cx:pt>
          <cx:pt idx="345">3167</cx:pt>
          <cx:pt idx="346">3368</cx:pt>
          <cx:pt idx="347">3562</cx:pt>
          <cx:pt idx="348">3528</cx:pt>
          <cx:pt idx="349">3399</cx:pt>
          <cx:pt idx="350">2464</cx:pt>
          <cx:pt idx="351">2211</cx:pt>
          <cx:pt idx="352">3143</cx:pt>
          <cx:pt idx="353">3534</cx:pt>
          <cx:pt idx="354">2553</cx:pt>
          <cx:pt idx="355">2841</cx:pt>
          <cx:pt idx="356">2046</cx:pt>
          <cx:pt idx="357">856</cx:pt>
          <cx:pt idx="358">451</cx:pt>
          <cx:pt idx="359">887</cx:pt>
          <cx:pt idx="360">1059</cx:pt>
          <cx:pt idx="361">2047</cx:pt>
          <cx:pt idx="362">2169</cx:pt>
          <cx:pt idx="363">2508</cx:pt>
          <cx:pt idx="364">1820</cx:pt>
          <cx:pt idx="365">1608</cx:pt>
          <cx:pt idx="366">1707</cx:pt>
          <cx:pt idx="367">2147</cx:pt>
          <cx:pt idx="368">2273</cx:pt>
          <cx:pt idx="369">3132</cx:pt>
          <cx:pt idx="370">3791</cx:pt>
          <cx:pt idx="371">3451</cx:pt>
          <cx:pt idx="372">2826</cx:pt>
          <cx:pt idx="373">2270</cx:pt>
          <cx:pt idx="374">3425</cx:pt>
          <cx:pt idx="375">2085</cx:pt>
          <cx:pt idx="376">3828</cx:pt>
          <cx:pt idx="377">3040</cx:pt>
          <cx:pt idx="378">2160</cx:pt>
          <cx:pt idx="379">2027</cx:pt>
          <cx:pt idx="380">2081</cx:pt>
          <cx:pt idx="381">2808</cx:pt>
          <cx:pt idx="382">3267</cx:pt>
          <cx:pt idx="383">3162</cx:pt>
          <cx:pt idx="384">3048</cx:pt>
          <cx:pt idx="385">1234</cx:pt>
          <cx:pt idx="386">1781</cx:pt>
          <cx:pt idx="387">2287</cx:pt>
          <cx:pt idx="388">3900</cx:pt>
          <cx:pt idx="389">3803</cx:pt>
          <cx:pt idx="390">3831</cx:pt>
          <cx:pt idx="391">3187</cx:pt>
          <cx:pt idx="392">3248</cx:pt>
          <cx:pt idx="393">2685</cx:pt>
          <cx:pt idx="394">3498</cx:pt>
          <cx:pt idx="395">4185</cx:pt>
          <cx:pt idx="396">4275</cx:pt>
          <cx:pt idx="397">3571</cx:pt>
          <cx:pt idx="398">3841</cx:pt>
          <cx:pt idx="399">2448</cx:pt>
          <cx:pt idx="400">2629</cx:pt>
          <cx:pt idx="401">3578</cx:pt>
          <cx:pt idx="402">4176</cx:pt>
          <cx:pt idx="403">2693</cx:pt>
          <cx:pt idx="404">3667</cx:pt>
          <cx:pt idx="405">3604</cx:pt>
          <cx:pt idx="406">1977</cx:pt>
          <cx:pt idx="407">1456</cx:pt>
          <cx:pt idx="408">3328</cx:pt>
          <cx:pt idx="409">3787</cx:pt>
          <cx:pt idx="410">4028</cx:pt>
          <cx:pt idx="411">2931</cx:pt>
          <cx:pt idx="412">3805</cx:pt>
          <cx:pt idx="413">2883</cx:pt>
          <cx:pt idx="414">2071</cx:pt>
          <cx:pt idx="415">2627</cx:pt>
          <cx:pt idx="416">3614</cx:pt>
          <cx:pt idx="417">4379</cx:pt>
          <cx:pt idx="418">4546</cx:pt>
          <cx:pt idx="419">3241</cx:pt>
          <cx:pt idx="420">2415</cx:pt>
          <cx:pt idx="421">2874</cx:pt>
          <cx:pt idx="422">4069</cx:pt>
          <cx:pt idx="423">4134</cx:pt>
          <cx:pt idx="424">1769</cx:pt>
          <cx:pt idx="425">4665</cx:pt>
          <cx:pt idx="426">2948</cx:pt>
          <cx:pt idx="427">3110</cx:pt>
          <cx:pt idx="428">2713</cx:pt>
          <cx:pt idx="429">3130</cx:pt>
          <cx:pt idx="430">3735</cx:pt>
          <cx:pt idx="431">4484</cx:pt>
          <cx:pt idx="432">4896</cx:pt>
          <cx:pt idx="433">4122</cx:pt>
          <cx:pt idx="434">3150</cx:pt>
          <cx:pt idx="435">3253</cx:pt>
          <cx:pt idx="436">4460</cx:pt>
          <cx:pt idx="437">5085</cx:pt>
          <cx:pt idx="438">5315</cx:pt>
          <cx:pt idx="439">5187</cx:pt>
          <cx:pt idx="440">3830</cx:pt>
          <cx:pt idx="441">4681</cx:pt>
          <cx:pt idx="442">3685</cx:pt>
          <cx:pt idx="443">5171</cx:pt>
          <cx:pt idx="444">5042</cx:pt>
          <cx:pt idx="445">5108</cx:pt>
          <cx:pt idx="446">5537</cx:pt>
          <cx:pt idx="447">5893</cx:pt>
          <cx:pt idx="448">2339</cx:pt>
          <cx:pt idx="449">3464</cx:pt>
          <cx:pt idx="450">4763</cx:pt>
          <cx:pt idx="451">4571</cx:pt>
          <cx:pt idx="452">5024</cx:pt>
          <cx:pt idx="453">5299</cx:pt>
          <cx:pt idx="454">4663</cx:pt>
          <cx:pt idx="455">3934</cx:pt>
          <cx:pt idx="456">3694</cx:pt>
          <cx:pt idx="457">4728</cx:pt>
          <cx:pt idx="458">5424</cx:pt>
          <cx:pt idx="459">5378</cx:pt>
          <cx:pt idx="460">5265</cx:pt>
          <cx:pt idx="461">4653</cx:pt>
          <cx:pt idx="462">3605</cx:pt>
          <cx:pt idx="463">2939</cx:pt>
          <cx:pt idx="464">4680</cx:pt>
          <cx:pt idx="465">5099</cx:pt>
          <cx:pt idx="466">4380</cx:pt>
          <cx:pt idx="467">4746</cx:pt>
          <cx:pt idx="468">5146</cx:pt>
          <cx:pt idx="469">4665</cx:pt>
          <cx:pt idx="470">4286</cx:pt>
          <cx:pt idx="471">5172</cx:pt>
          <cx:pt idx="472">5702</cx:pt>
          <cx:pt idx="473">4020</cx:pt>
          <cx:pt idx="474">5719</cx:pt>
          <cx:pt idx="475">5950</cx:pt>
          <cx:pt idx="476">4083</cx:pt>
          <cx:pt idx="477">907</cx:pt>
          <cx:pt idx="478">3019</cx:pt>
          <cx:pt idx="479">5115</cx:pt>
          <cx:pt idx="480">5541</cx:pt>
          <cx:pt idx="481">4551</cx:pt>
          <cx:pt idx="482">5219</cx:pt>
          <cx:pt idx="483">3100</cx:pt>
          <cx:pt idx="484">4075</cx:pt>
          <cx:pt idx="485">4907</cx:pt>
          <cx:pt idx="486">5087</cx:pt>
          <cx:pt idx="487">5502</cx:pt>
          <cx:pt idx="488">5657</cx:pt>
          <cx:pt idx="489">5227</cx:pt>
          <cx:pt idx="490">4387</cx:pt>
          <cx:pt idx="491">4224</cx:pt>
          <cx:pt idx="492">5265</cx:pt>
          <cx:pt idx="493">4990</cx:pt>
          <cx:pt idx="494">4097</cx:pt>
          <cx:pt idx="495">5546</cx:pt>
          <cx:pt idx="496">5711</cx:pt>
          <cx:pt idx="497">4807</cx:pt>
          <cx:pt idx="498">3946</cx:pt>
          <cx:pt idx="499">2501</cx:pt>
          <cx:pt idx="500">4490</cx:pt>
          <cx:pt idx="501">6433</cx:pt>
          <cx:pt idx="502">6142</cx:pt>
          <cx:pt idx="503">6118</cx:pt>
          <cx:pt idx="504">4884</cx:pt>
          <cx:pt idx="505">4425</cx:pt>
          <cx:pt idx="506">3729</cx:pt>
          <cx:pt idx="507">5254</cx:pt>
          <cx:pt idx="508">4494</cx:pt>
          <cx:pt idx="509">5711</cx:pt>
          <cx:pt idx="510">5317</cx:pt>
          <cx:pt idx="511">3681</cx:pt>
          <cx:pt idx="512">3308</cx:pt>
          <cx:pt idx="513">3486</cx:pt>
          <cx:pt idx="514">4863</cx:pt>
          <cx:pt idx="515">6110</cx:pt>
          <cx:pt idx="516">6238</cx:pt>
          <cx:pt idx="517">3594</cx:pt>
          <cx:pt idx="518">5325</cx:pt>
          <cx:pt idx="519">5147</cx:pt>
          <cx:pt idx="520">5927</cx:pt>
          <cx:pt idx="521">6033</cx:pt>
          <cx:pt idx="522">6028</cx:pt>
          <cx:pt idx="523">6456</cx:pt>
          <cx:pt idx="524">6248</cx:pt>
          <cx:pt idx="525">4790</cx:pt>
          <cx:pt idx="526">4374</cx:pt>
          <cx:pt idx="527">5647</cx:pt>
          <cx:pt idx="528">4495</cx:pt>
          <cx:pt idx="529">6248</cx:pt>
          <cx:pt idx="530">6183</cx:pt>
          <cx:pt idx="531">6102</cx:pt>
          <cx:pt idx="532">4739</cx:pt>
          <cx:pt idx="533">4344</cx:pt>
          <cx:pt idx="534">4446</cx:pt>
          <cx:pt idx="535">5857</cx:pt>
          <cx:pt idx="536">5339</cx:pt>
          <cx:pt idx="537">5127</cx:pt>
          <cx:pt idx="538">4859</cx:pt>
          <cx:pt idx="539">4801</cx:pt>
          <cx:pt idx="540">4340</cx:pt>
          <cx:pt idx="541">5640</cx:pt>
          <cx:pt idx="542">6365</cx:pt>
          <cx:pt idx="543">6258</cx:pt>
          <cx:pt idx="544">5958</cx:pt>
          <cx:pt idx="545">4634</cx:pt>
          <cx:pt idx="546">4232</cx:pt>
          <cx:pt idx="547">4110</cx:pt>
          <cx:pt idx="548">5323</cx:pt>
          <cx:pt idx="549">5608</cx:pt>
          <cx:pt idx="550">4841</cx:pt>
          <cx:pt idx="551">4836</cx:pt>
          <cx:pt idx="552">4841</cx:pt>
          <cx:pt idx="553">3392</cx:pt>
          <cx:pt idx="554">3469</cx:pt>
          <cx:pt idx="555">5571</cx:pt>
          <cx:pt idx="556">5336</cx:pt>
          <cx:pt idx="557">6289</cx:pt>
          <cx:pt idx="558">6414</cx:pt>
          <cx:pt idx="559">5988</cx:pt>
          <cx:pt idx="560">4614</cx:pt>
          <cx:pt idx="561">4111</cx:pt>
          <cx:pt idx="562">5742</cx:pt>
          <cx:pt idx="563">5865</cx:pt>
          <cx:pt idx="564">4914</cx:pt>
          <cx:pt idx="565">5703</cx:pt>
          <cx:pt idx="566">5123</cx:pt>
          <cx:pt idx="567">3195</cx:pt>
          <cx:pt idx="568">4866</cx:pt>
          <cx:pt idx="569">5831</cx:pt>
          <cx:pt idx="570">6452</cx:pt>
          <cx:pt idx="571">6790</cx:pt>
          <cx:pt idx="572">5825</cx:pt>
          <cx:pt idx="573">5645</cx:pt>
          <cx:pt idx="574">4451</cx:pt>
          <cx:pt idx="575">4444</cx:pt>
          <cx:pt idx="576">6065</cx:pt>
          <cx:pt idx="577">6248</cx:pt>
          <cx:pt idx="578">6506</cx:pt>
          <cx:pt idx="579">6278</cx:pt>
          <cx:pt idx="580">5847</cx:pt>
          <cx:pt idx="581">4479</cx:pt>
          <cx:pt idx="582">3757</cx:pt>
          <cx:pt idx="583">5780</cx:pt>
          <cx:pt idx="584">5995</cx:pt>
          <cx:pt idx="585">6271</cx:pt>
          <cx:pt idx="586">6090</cx:pt>
          <cx:pt idx="587">4721</cx:pt>
          <cx:pt idx="588">4052</cx:pt>
          <cx:pt idx="589">4362</cx:pt>
          <cx:pt idx="590">5676</cx:pt>
          <cx:pt idx="591">5656</cx:pt>
          <cx:pt idx="592">6149</cx:pt>
          <cx:pt idx="593">6267</cx:pt>
          <cx:pt idx="594">5665</cx:pt>
          <cx:pt idx="595">5038</cx:pt>
          <cx:pt idx="596">3341</cx:pt>
          <cx:pt idx="597">5504</cx:pt>
          <cx:pt idx="598">5925</cx:pt>
          <cx:pt idx="599">6281</cx:pt>
          <cx:pt idx="600">6402</cx:pt>
          <cx:pt idx="601">6257</cx:pt>
          <cx:pt idx="602">4224</cx:pt>
          <cx:pt idx="603">3772</cx:pt>
          <cx:pt idx="604">5928</cx:pt>
          <cx:pt idx="605">6105</cx:pt>
          <cx:pt idx="606">6520</cx:pt>
          <cx:pt idx="607">6541</cx:pt>
          <cx:pt idx="608">5917</cx:pt>
          <cx:pt idx="609">3788</cx:pt>
          <cx:pt idx="610">3197</cx:pt>
          <cx:pt idx="611">4069</cx:pt>
          <cx:pt idx="612">5997</cx:pt>
          <cx:pt idx="613">6280</cx:pt>
          <cx:pt idx="614">5592</cx:pt>
          <cx:pt idx="615">6459</cx:pt>
          <cx:pt idx="616">4419</cx:pt>
          <cx:pt idx="617">5657</cx:pt>
          <cx:pt idx="618">6407</cx:pt>
          <cx:pt idx="619">6697</cx:pt>
          <cx:pt idx="620">6820</cx:pt>
          <cx:pt idx="621">6750</cx:pt>
          <cx:pt idx="622">6630</cx:pt>
          <cx:pt idx="623">5554</cx:pt>
          <cx:pt idx="624">5167</cx:pt>
          <cx:pt idx="625">5847</cx:pt>
          <cx:pt idx="626">3702</cx:pt>
          <cx:pt idx="627">6803</cx:pt>
          <cx:pt idx="628">6781</cx:pt>
          <cx:pt idx="629">6917</cx:pt>
          <cx:pt idx="630">5883</cx:pt>
          <cx:pt idx="631">5453</cx:pt>
          <cx:pt idx="632">6435</cx:pt>
          <cx:pt idx="633">6693</cx:pt>
          <cx:pt idx="634">6946</cx:pt>
          <cx:pt idx="635">6642</cx:pt>
          <cx:pt idx="636">6370</cx:pt>
          <cx:pt idx="637">5966</cx:pt>
          <cx:pt idx="638">4874</cx:pt>
          <cx:pt idx="639">6015</cx:pt>
          <cx:pt idx="640">4324</cx:pt>
          <cx:pt idx="641">6844</cx:pt>
          <cx:pt idx="642">6437</cx:pt>
          <cx:pt idx="643">6640</cx:pt>
          <cx:pt idx="644">4934</cx:pt>
          <cx:pt idx="645">2729</cx:pt>
          <cx:pt idx="646">4604</cx:pt>
          <cx:pt idx="647">5791</cx:pt>
          <cx:pt idx="648">6911</cx:pt>
          <cx:pt idx="649">6736</cx:pt>
          <cx:pt idx="650">6222</cx:pt>
          <cx:pt idx="651">4857</cx:pt>
          <cx:pt idx="652">4559</cx:pt>
          <cx:pt idx="653">5115</cx:pt>
          <cx:pt idx="654">6612</cx:pt>
          <cx:pt idx="655">6482</cx:pt>
          <cx:pt idx="656">6501</cx:pt>
          <cx:pt idx="657">4671</cx:pt>
          <cx:pt idx="658">5284</cx:pt>
          <cx:pt idx="659">4692</cx:pt>
          <cx:pt idx="660">6228</cx:pt>
          <cx:pt idx="661">6625</cx:pt>
          <cx:pt idx="662">6898</cx:pt>
          <cx:pt idx="663">6484</cx:pt>
          <cx:pt idx="664">6262</cx:pt>
          <cx:pt idx="665">5209</cx:pt>
          <cx:pt idx="666">3461</cx:pt>
          <cx:pt idx="667">20</cx:pt>
          <cx:pt idx="668">1009</cx:pt>
          <cx:pt idx="669">5147</cx:pt>
          <cx:pt idx="670">5520</cx:pt>
          <cx:pt idx="671">5229</cx:pt>
          <cx:pt idx="672">4109</cx:pt>
          <cx:pt idx="673">3906</cx:pt>
          <cx:pt idx="674">4881</cx:pt>
          <cx:pt idx="675">5220</cx:pt>
          <cx:pt idx="676">4709</cx:pt>
          <cx:pt idx="677">4975</cx:pt>
          <cx:pt idx="678">5283</cx:pt>
          <cx:pt idx="679">4446</cx:pt>
          <cx:pt idx="680">4562</cx:pt>
          <cx:pt idx="681">5172</cx:pt>
          <cx:pt idx="682">3767</cx:pt>
          <cx:pt idx="683">5122</cx:pt>
          <cx:pt idx="684">5125</cx:pt>
          <cx:pt idx="685">5214</cx:pt>
          <cx:pt idx="686">4316</cx:pt>
          <cx:pt idx="687">3747</cx:pt>
          <cx:pt idx="688">5050</cx:pt>
          <cx:pt idx="689">5100</cx:pt>
          <cx:pt idx="690">4531</cx:pt>
          <cx:pt idx="691">1470</cx:pt>
          <cx:pt idx="692">2307</cx:pt>
          <cx:pt idx="693">1745</cx:pt>
          <cx:pt idx="694">2115</cx:pt>
          <cx:pt idx="695">4750</cx:pt>
          <cx:pt idx="696">3836</cx:pt>
          <cx:pt idx="697">5062</cx:pt>
          <cx:pt idx="698">5080</cx:pt>
          <cx:pt idx="699">5306</cx:pt>
          <cx:pt idx="700">4240</cx:pt>
          <cx:pt idx="701">3757</cx:pt>
          <cx:pt idx="702">5679</cx:pt>
          <cx:pt idx="703">6055</cx:pt>
          <cx:pt idx="704">5398</cx:pt>
          <cx:pt idx="705">5035</cx:pt>
          <cx:pt idx="706">4659</cx:pt>
          <cx:pt idx="707">4429</cx:pt>
          <cx:pt idx="708">2787</cx:pt>
          <cx:pt idx="709">4841</cx:pt>
          <cx:pt idx="710">5219</cx:pt>
          <cx:pt idx="711">5009</cx:pt>
          <cx:pt idx="712">5107</cx:pt>
          <cx:pt idx="713">5182</cx:pt>
          <cx:pt idx="714">4280</cx:pt>
          <cx:pt idx="715">3248</cx:pt>
          <cx:pt idx="716">4373</cx:pt>
          <cx:pt idx="717">5124</cx:pt>
          <cx:pt idx="718">4934</cx:pt>
          <cx:pt idx="719">3814</cx:pt>
          <cx:pt idx="720">3402</cx:pt>
          <cx:pt idx="721">1544</cx:pt>
          <cx:pt idx="722">1379</cx:pt>
          <cx:pt idx="723">746</cx:pt>
          <cx:pt idx="724">573</cx:pt>
          <cx:pt idx="725">432</cx:pt>
          <cx:pt idx="726">1867</cx:pt>
          <cx:pt idx="727">2451</cx:pt>
          <cx:pt idx="728">1182</cx:pt>
          <cx:pt idx="729">1432</cx:pt>
          <cx:pt idx="730">2290</cx:pt>
        </cx:lvl>
      </cx:numDim>
    </cx:data>
  </cx:chartData>
  <cx:chart>
    <cx:plotArea>
      <cx:plotAreaRegion>
        <cx:series layoutId="boxWhisker" uniqueId="{9551B5A3-07E5-534F-9717-A2DF4EDC3D21}">
          <cx:tx>
            <cx:txData>
              <cx:f>daily_bike_data!$N$1</cx:f>
              <cx:v>registered</cx:v>
            </cx:txData>
          </cx:tx>
          <cx:spPr>
            <a:solidFill>
              <a:schemeClr val="accent1">
                <a:lumMod val="40000"/>
                <a:lumOff val="60000"/>
              </a:schemeClr>
            </a:solidFill>
            <a:ln w="19050">
              <a:solidFill>
                <a:schemeClr val="accent1"/>
              </a:solidFill>
            </a:ln>
          </cx:spPr>
          <cx:dataLabels pos="r">
            <cx:numFmt formatCode="#,##0.0" sourceLinked="0"/>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Gill Sans MT" panose="020B0502020104020203"/>
                </a:endParaRPr>
              </a:p>
            </cx:txPr>
            <cx:visibility seriesName="0" categoryName="0" value="1"/>
            <cx:dataLabel idx="736" pos="t">
              <cx:numFmt formatCode="#,##0.0" sourceLinked="0"/>
              <cx:txPr>
                <a:bodyPr spcFirstLastPara="1" vertOverflow="ellipsis" horzOverflow="overflow" wrap="square" lIns="0" tIns="0" rIns="0" bIns="0" anchor="ctr" anchorCtr="1"/>
                <a:lstStyle/>
                <a:p>
                  <a:pPr algn="ctr" rtl="0">
                    <a:defRPr>
                      <a:ln>
                        <a:noFill/>
                      </a:ln>
                      <a:solidFill>
                        <a:prstClr val="black">
                          <a:lumMod val="65000"/>
                          <a:lumOff val="35000"/>
                        </a:prstClr>
                      </a:solidFill>
                    </a:defRPr>
                  </a:pPr>
                  <a:r>
                    <a:rPr lang="en-US" sz="1100" b="0" i="0" u="none" strike="noStrike" baseline="0">
                      <a:ln>
                        <a:noFill/>
                      </a:ln>
                      <a:solidFill>
                        <a:prstClr val="black">
                          <a:lumMod val="65000"/>
                          <a:lumOff val="35000"/>
                        </a:prstClr>
                      </a:solidFill>
                      <a:latin typeface="Gill Sans MT" panose="020B0502020104020203"/>
                    </a:rPr>
                    <a:t>3,656.2</a:t>
                  </a:r>
                </a:p>
              </cx:txPr>
              <cx:visibility seriesName="0" categoryName="0" value="1"/>
            </cx:dataLabel>
          </cx:dataLabels>
          <cx:dataId val="0"/>
          <cx:layoutPr>
            <cx:visibility meanLine="0" meanMarker="1" nonoutliers="0" outliers="1"/>
            <cx:statistics quartileMethod="exclusive"/>
          </cx:layoutPr>
        </cx:series>
      </cx:plotAreaRegion>
      <cx:axis id="0" hidden="1">
        <cx:catScaling gapWidth="1"/>
        <cx:tickLabels/>
      </cx:axis>
      <cx:axis id="1">
        <cx:valScaling/>
        <cx:majorGridlines/>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daily_bike_data!$M$2:$M$734</cx:f>
        <cx:lvl ptCount="733" formatCode="General">
          <cx:pt idx="0">331</cx:pt>
          <cx:pt idx="1">131</cx:pt>
          <cx:pt idx="2">120</cx:pt>
          <cx:pt idx="3">108</cx:pt>
          <cx:pt idx="4">82</cx:pt>
          <cx:pt idx="5">88</cx:pt>
          <cx:pt idx="6">148</cx:pt>
          <cx:pt idx="7">68</cx:pt>
          <cx:pt idx="8">54</cx:pt>
          <cx:pt idx="9">41</cx:pt>
          <cx:pt idx="10">43</cx:pt>
          <cx:pt idx="11">25</cx:pt>
          <cx:pt idx="12">38</cx:pt>
          <cx:pt idx="13">54</cx:pt>
          <cx:pt idx="14">222</cx:pt>
          <cx:pt idx="15">251</cx:pt>
          <cx:pt idx="16">117</cx:pt>
          <cx:pt idx="17">9</cx:pt>
          <cx:pt idx="18">78</cx:pt>
          <cx:pt idx="19">83</cx:pt>
          <cx:pt idx="20">75</cx:pt>
          <cx:pt idx="21">93</cx:pt>
          <cx:pt idx="22">150</cx:pt>
          <cx:pt idx="23">86</cx:pt>
          <cx:pt idx="24">186</cx:pt>
          <cx:pt idx="25">34</cx:pt>
          <cx:pt idx="26">15</cx:pt>
          <cx:pt idx="27">38</cx:pt>
          <cx:pt idx="28">123</cx:pt>
          <cx:pt idx="29">140</cx:pt>
          <cx:pt idx="30">42</cx:pt>
          <cx:pt idx="31">47</cx:pt>
          <cx:pt idx="32">72</cx:pt>
          <cx:pt idx="33">61</cx:pt>
          <cx:pt idx="34">88</cx:pt>
          <cx:pt idx="35">100</cx:pt>
          <cx:pt idx="36">354</cx:pt>
          <cx:pt idx="37">120</cx:pt>
          <cx:pt idx="38">64</cx:pt>
          <cx:pt idx="39">53</cx:pt>
          <cx:pt idx="40">47</cx:pt>
          <cx:pt idx="41">149</cx:pt>
          <cx:pt idx="42">288</cx:pt>
          <cx:pt idx="43">397</cx:pt>
          <cx:pt idx="44">208</cx:pt>
          <cx:pt idx="45">140</cx:pt>
          <cx:pt idx="46">218</cx:pt>
          <cx:pt idx="47">259</cx:pt>
          <cx:pt idx="48">579</cx:pt>
          <cx:pt idx="49">532</cx:pt>
          <cx:pt idx="50">639</cx:pt>
          <cx:pt idx="51">195</cx:pt>
          <cx:pt idx="52">74</cx:pt>
          <cx:pt idx="53">139</cx:pt>
          <cx:pt idx="54">100</cx:pt>
          <cx:pt idx="55">120</cx:pt>
          <cx:pt idx="56">424</cx:pt>
          <cx:pt idx="57">694</cx:pt>
          <cx:pt idx="58">81</cx:pt>
          <cx:pt idx="59">137</cx:pt>
          <cx:pt idx="60">231</cx:pt>
          <cx:pt idx="61">123</cx:pt>
          <cx:pt idx="62">214</cx:pt>
          <cx:pt idx="63">640</cx:pt>
          <cx:pt idx="64">114</cx:pt>
          <cx:pt idx="65">244</cx:pt>
          <cx:pt idx="66">316</cx:pt>
          <cx:pt idx="67">191</cx:pt>
          <cx:pt idx="68">46</cx:pt>
          <cx:pt idx="69">247</cx:pt>
          <cx:pt idx="70">724</cx:pt>
          <cx:pt idx="71">982</cx:pt>
          <cx:pt idx="72">359</cx:pt>
          <cx:pt idx="73">289</cx:pt>
          <cx:pt idx="74">321</cx:pt>
          <cx:pt idx="75">424</cx:pt>
          <cx:pt idx="76">884</cx:pt>
          <cx:pt idx="77">1424</cx:pt>
          <cx:pt idx="78">1047</cx:pt>
          <cx:pt idx="79">401</cx:pt>
          <cx:pt idx="80">460</cx:pt>
          <cx:pt idx="81">203</cx:pt>
          <cx:pt idx="82">166</cx:pt>
          <cx:pt idx="83">300</cx:pt>
          <cx:pt idx="84">981</cx:pt>
          <cx:pt idx="85">472</cx:pt>
          <cx:pt idx="86">222</cx:pt>
          <cx:pt idx="87">317</cx:pt>
          <cx:pt idx="88">168</cx:pt>
          <cx:pt idx="89">179</cx:pt>
          <cx:pt idx="90">307</cx:pt>
          <cx:pt idx="91">898</cx:pt>
          <cx:pt idx="92">1651</cx:pt>
          <cx:pt idx="93">734</cx:pt>
          <cx:pt idx="94">167</cx:pt>
          <cx:pt idx="95">413</cx:pt>
          <cx:pt idx="96">571</cx:pt>
          <cx:pt idx="97">172</cx:pt>
          <cx:pt idx="98">879</cx:pt>
          <cx:pt idx="99">1188</cx:pt>
          <cx:pt idx="100">855</cx:pt>
          <cx:pt idx="101">257</cx:pt>
          <cx:pt idx="102">209</cx:pt>
          <cx:pt idx="103">529</cx:pt>
          <cx:pt idx="104">642</cx:pt>
          <cx:pt idx="105">121</cx:pt>
          <cx:pt idx="106">1558</cx:pt>
          <cx:pt idx="107">669</cx:pt>
          <cx:pt idx="108">409</cx:pt>
          <cx:pt idx="109">613</cx:pt>
          <cx:pt idx="110">745</cx:pt>
          <cx:pt idx="111">177</cx:pt>
          <cx:pt idx="112">1462</cx:pt>
          <cx:pt idx="113">1710</cx:pt>
          <cx:pt idx="114">773</cx:pt>
          <cx:pt idx="115">678</cx:pt>
          <cx:pt idx="116">547</cx:pt>
          <cx:pt idx="117">569</cx:pt>
          <cx:pt idx="118">878</cx:pt>
          <cx:pt idx="119">1965</cx:pt>
          <cx:pt idx="120">1138</cx:pt>
          <cx:pt idx="121">847</cx:pt>
          <cx:pt idx="122">603</cx:pt>
          <cx:pt idx="123">255</cx:pt>
          <cx:pt idx="124">614</cx:pt>
          <cx:pt idx="125">894</cx:pt>
          <cx:pt idx="126">1612</cx:pt>
          <cx:pt idx="127">1401</cx:pt>
          <cx:pt idx="128">664</cx:pt>
          <cx:pt idx="129">694</cx:pt>
          <cx:pt idx="130">550</cx:pt>
          <cx:pt idx="131">695</cx:pt>
          <cx:pt idx="132">692</cx:pt>
          <cx:pt idx="133">902</cx:pt>
          <cx:pt idx="134">1582</cx:pt>
          <cx:pt idx="135">773</cx:pt>
          <cx:pt idx="136">678</cx:pt>
          <cx:pt idx="137">536</cx:pt>
          <cx:pt idx="138">735</cx:pt>
          <cx:pt idx="139">909</cx:pt>
          <cx:pt idx="140">2258</cx:pt>
          <cx:pt idx="141">1576</cx:pt>
          <cx:pt idx="142">836</cx:pt>
          <cx:pt idx="143">659</cx:pt>
          <cx:pt idx="144">740</cx:pt>
          <cx:pt idx="145">758</cx:pt>
          <cx:pt idx="146">871</cx:pt>
          <cx:pt idx="147">2001</cx:pt>
          <cx:pt idx="148">2355</cx:pt>
          <cx:pt idx="149">1549</cx:pt>
          <cx:pt idx="150">673</cx:pt>
          <cx:pt idx="151">513</cx:pt>
          <cx:pt idx="152">736</cx:pt>
          <cx:pt idx="153">898</cx:pt>
          <cx:pt idx="154">1869</cx:pt>
          <cx:pt idx="155">1685</cx:pt>
          <cx:pt idx="156">673</cx:pt>
          <cx:pt idx="157">763</cx:pt>
          <cx:pt idx="158">676</cx:pt>
          <cx:pt idx="159">563</cx:pt>
          <cx:pt idx="160">815</cx:pt>
          <cx:pt idx="161">1729</cx:pt>
          <cx:pt idx="162">1467</cx:pt>
          <cx:pt idx="163">863</cx:pt>
          <cx:pt idx="164">727</cx:pt>
          <cx:pt idx="165">769</cx:pt>
          <cx:pt idx="166">545</cx:pt>
          <cx:pt idx="167">863</cx:pt>
          <cx:pt idx="168">1807</cx:pt>
          <cx:pt idx="169">1639</cx:pt>
          <cx:pt idx="170">699</cx:pt>
          <cx:pt idx="171">774</cx:pt>
          <cx:pt idx="172">661</cx:pt>
          <cx:pt idx="173">746</cx:pt>
          <cx:pt idx="174">969</cx:pt>
          <cx:pt idx="175">1782</cx:pt>
          <cx:pt idx="176">1920</cx:pt>
          <cx:pt idx="177">854</cx:pt>
          <cx:pt idx="178">732</cx:pt>
          <cx:pt idx="179">848</cx:pt>
          <cx:pt idx="180">1027</cx:pt>
          <cx:pt idx="181">1246</cx:pt>
          <cx:pt idx="182">2204</cx:pt>
          <cx:pt idx="183">2282</cx:pt>
          <cx:pt idx="184">3065</cx:pt>
          <cx:pt idx="185">1031</cx:pt>
          <cx:pt idx="186">784</cx:pt>
          <cx:pt idx="187">754</cx:pt>
          <cx:pt idx="188">692</cx:pt>
          <cx:pt idx="189">1988</cx:pt>
          <cx:pt idx="190">1743</cx:pt>
          <cx:pt idx="191">723</cx:pt>
          <cx:pt idx="192">662</cx:pt>
          <cx:pt idx="193">748</cx:pt>
          <cx:pt idx="194">888</cx:pt>
          <cx:pt idx="195">1318</cx:pt>
          <cx:pt idx="196">2418</cx:pt>
          <cx:pt idx="197">2006</cx:pt>
          <cx:pt idx="198">841</cx:pt>
          <cx:pt idx="199">752</cx:pt>
          <cx:pt idx="200">644</cx:pt>
          <cx:pt idx="201">632</cx:pt>
          <cx:pt idx="202">562</cx:pt>
          <cx:pt idx="203">987</cx:pt>
          <cx:pt idx="204">1050</cx:pt>
          <cx:pt idx="205">568</cx:pt>
          <cx:pt idx="206">750</cx:pt>
          <cx:pt idx="207">755</cx:pt>
          <cx:pt idx="208">606</cx:pt>
          <cx:pt idx="209">670</cx:pt>
          <cx:pt idx="210">1559</cx:pt>
          <cx:pt idx="211">1524</cx:pt>
          <cx:pt idx="212">729</cx:pt>
          <cx:pt idx="213">801</cx:pt>
          <cx:pt idx="214">467</cx:pt>
          <cx:pt idx="215">799</cx:pt>
          <cx:pt idx="216">1023</cx:pt>
          <cx:pt idx="217">1521</cx:pt>
          <cx:pt idx="218">1298</cx:pt>
          <cx:pt idx="219">846</cx:pt>
          <cx:pt idx="220">907</cx:pt>
          <cx:pt idx="221">884</cx:pt>
          <cx:pt idx="222">812</cx:pt>
          <cx:pt idx="223">1051</cx:pt>
          <cx:pt idx="224">1504</cx:pt>
          <cx:pt idx="225">1338</cx:pt>
          <cx:pt idx="226">775</cx:pt>
          <cx:pt idx="227">721</cx:pt>
          <cx:pt idx="228">668</cx:pt>
          <cx:pt idx="229">639</cx:pt>
          <cx:pt idx="230">797</cx:pt>
          <cx:pt idx="231">1914</cx:pt>
          <cx:pt idx="232">1249</cx:pt>
          <cx:pt idx="233">833</cx:pt>
          <cx:pt idx="234">1281</cx:pt>
          <cx:pt idx="235">949</cx:pt>
          <cx:pt idx="236">435</cx:pt>
          <cx:pt idx="237">768</cx:pt>
          <cx:pt idx="238">226</cx:pt>
          <cx:pt idx="239">1415</cx:pt>
          <cx:pt idx="240">729</cx:pt>
          <cx:pt idx="241">775</cx:pt>
          <cx:pt idx="242">688</cx:pt>
          <cx:pt idx="243">783</cx:pt>
          <cx:pt idx="244">875</cx:pt>
          <cx:pt idx="245">1935</cx:pt>
          <cx:pt idx="246">2521</cx:pt>
          <cx:pt idx="247">1236</cx:pt>
          <cx:pt idx="248">204</cx:pt>
          <cx:pt idx="249">118</cx:pt>
          <cx:pt idx="250">153</cx:pt>
          <cx:pt idx="251">417</cx:pt>
          <cx:pt idx="252">1750</cx:pt>
          <cx:pt idx="253">1633</cx:pt>
          <cx:pt idx="254">690</cx:pt>
          <cx:pt idx="255">701</cx:pt>
          <cx:pt idx="256">647</cx:pt>
          <cx:pt idx="257">428</cx:pt>
          <cx:pt idx="258">742</cx:pt>
          <cx:pt idx="259">1434</cx:pt>
          <cx:pt idx="260">1353</cx:pt>
          <cx:pt idx="261">691</cx:pt>
          <cx:pt idx="262">438</cx:pt>
          <cx:pt idx="263">539</cx:pt>
          <cx:pt idx="264">555</cx:pt>
          <cx:pt idx="265">258</cx:pt>
          <cx:pt idx="266">1776</cx:pt>
          <cx:pt idx="267">1544</cx:pt>
          <cx:pt idx="268">684</cx:pt>
          <cx:pt idx="269">477</cx:pt>
          <cx:pt idx="270">480</cx:pt>
          <cx:pt idx="271">653</cx:pt>
          <cx:pt idx="272">830</cx:pt>
          <cx:pt idx="273">480</cx:pt>
          <cx:pt idx="274">616</cx:pt>
          <cx:pt idx="275">330</cx:pt>
          <cx:pt idx="276">486</cx:pt>
          <cx:pt idx="277">559</cx:pt>
          <cx:pt idx="278">639</cx:pt>
          <cx:pt idx="279">949</cx:pt>
          <cx:pt idx="280">2235</cx:pt>
          <cx:pt idx="281">2397</cx:pt>
          <cx:pt idx="282">1514</cx:pt>
          <cx:pt idx="283">667</cx:pt>
          <cx:pt idx="284">217</cx:pt>
          <cx:pt idx="285">290</cx:pt>
          <cx:pt idx="286">529</cx:pt>
          <cx:pt idx="287">1899</cx:pt>
          <cx:pt idx="288">1748</cx:pt>
          <cx:pt idx="289">713</cx:pt>
          <cx:pt idx="290">637</cx:pt>
          <cx:pt idx="291">254</cx:pt>
          <cx:pt idx="292">471</cx:pt>
          <cx:pt idx="293">676</cx:pt>
          <cx:pt idx="294">1499</cx:pt>
          <cx:pt idx="295">1619</cx:pt>
          <cx:pt idx="296">699</cx:pt>
          <cx:pt idx="297">695</cx:pt>
          <cx:pt idx="298">404</cx:pt>
          <cx:pt idx="299">240</cx:pt>
          <cx:pt idx="300">456</cx:pt>
          <cx:pt idx="301">57</cx:pt>
          <cx:pt idx="302">885</cx:pt>
          <cx:pt idx="303">362</cx:pt>
          <cx:pt idx="304">410</cx:pt>
          <cx:pt idx="305">370</cx:pt>
          <cx:pt idx="306">318</cx:pt>
          <cx:pt idx="307">470</cx:pt>
          <cx:pt idx="308">1156</cx:pt>
          <cx:pt idx="309">952</cx:pt>
          <cx:pt idx="310">373</cx:pt>
          <cx:pt idx="311">376</cx:pt>
          <cx:pt idx="312">305</cx:pt>
          <cx:pt idx="313">190</cx:pt>
          <cx:pt idx="314">440</cx:pt>
          <cx:pt idx="315">1275</cx:pt>
          <cx:pt idx="316">1004</cx:pt>
          <cx:pt idx="317">595</cx:pt>
          <cx:pt idx="318">449</cx:pt>
          <cx:pt idx="319">145</cx:pt>
          <cx:pt idx="320">139</cx:pt>
          <cx:pt idx="321">245</cx:pt>
          <cx:pt idx="322">943</cx:pt>
          <cx:pt idx="323">787</cx:pt>
          <cx:pt idx="324">220</cx:pt>
          <cx:pt idx="325">69</cx:pt>
          <cx:pt idx="326">112</cx:pt>
          <cx:pt idx="327">560</cx:pt>
          <cx:pt idx="328">1095</cx:pt>
          <cx:pt idx="329">1249</cx:pt>
          <cx:pt idx="330">810</cx:pt>
          <cx:pt idx="331">253</cx:pt>
          <cx:pt idx="332">96</cx:pt>
          <cx:pt idx="333">188</cx:pt>
          <cx:pt idx="334">182</cx:pt>
          <cx:pt idx="335">268</cx:pt>
          <cx:pt idx="336">706</cx:pt>
          <cx:pt idx="337">634</cx:pt>
          <cx:pt idx="338">233</cx:pt>
          <cx:pt idx="339">126</cx:pt>
          <cx:pt idx="340">50</cx:pt>
          <cx:pt idx="341">150</cx:pt>
          <cx:pt idx="342">261</cx:pt>
          <cx:pt idx="343">502</cx:pt>
          <cx:pt idx="344">377</cx:pt>
          <cx:pt idx="345">143</cx:pt>
          <cx:pt idx="346">155</cx:pt>
          <cx:pt idx="347">178</cx:pt>
          <cx:pt idx="348">181</cx:pt>
          <cx:pt idx="349">178</cx:pt>
          <cx:pt idx="350">275</cx:pt>
          <cx:pt idx="351">220</cx:pt>
          <cx:pt idx="352">260</cx:pt>
          <cx:pt idx="353">216</cx:pt>
          <cx:pt idx="354">107</cx:pt>
          <cx:pt idx="355">227</cx:pt>
          <cx:pt idx="356">163</cx:pt>
          <cx:pt idx="357">155</cx:pt>
          <cx:pt idx="358">303</cx:pt>
          <cx:pt idx="359">430</cx:pt>
          <cx:pt idx="360">103</cx:pt>
          <cx:pt idx="361">255</cx:pt>
          <cx:pt idx="362">254</cx:pt>
          <cx:pt idx="363">491</cx:pt>
          <cx:pt idx="364">665</cx:pt>
          <cx:pt idx="365">686</cx:pt>
          <cx:pt idx="366">244</cx:pt>
          <cx:pt idx="367">89</cx:pt>
          <cx:pt idx="368">95</cx:pt>
          <cx:pt idx="369">140</cx:pt>
          <cx:pt idx="370">307</cx:pt>
          <cx:pt idx="371">1070</cx:pt>
          <cx:pt idx="372">599</cx:pt>
          <cx:pt idx="373">106</cx:pt>
          <cx:pt idx="374">173</cx:pt>
          <cx:pt idx="375">92</cx:pt>
          <cx:pt idx="376">269</cx:pt>
          <cx:pt idx="377">174</cx:pt>
          <cx:pt idx="378">333</cx:pt>
          <cx:pt idx="379">284</cx:pt>
          <cx:pt idx="380">217</cx:pt>
          <cx:pt idx="381">127</cx:pt>
          <cx:pt idx="382">109</cx:pt>
          <cx:pt idx="383">130</cx:pt>
          <cx:pt idx="384">115</cx:pt>
          <cx:pt idx="385">67</cx:pt>
          <cx:pt idx="386">196</cx:pt>
          <cx:pt idx="387">145</cx:pt>
          <cx:pt idx="388">439</cx:pt>
          <cx:pt idx="389">467</cx:pt>
          <cx:pt idx="390">244</cx:pt>
          <cx:pt idx="391">269</cx:pt>
          <cx:pt idx="392">775</cx:pt>
          <cx:pt idx="393">558</cx:pt>
          <cx:pt idx="394">126</cx:pt>
          <cx:pt idx="395">324</cx:pt>
          <cx:pt idx="396">304</cx:pt>
          <cx:pt idx="397">190</cx:pt>
          <cx:pt idx="398">310</cx:pt>
          <cx:pt idx="399">384</cx:pt>
          <cx:pt idx="400">318</cx:pt>
          <cx:pt idx="401">206</cx:pt>
          <cx:pt idx="402">199</cx:pt>
          <cx:pt idx="403">109</cx:pt>
          <cx:pt idx="404">163</cx:pt>
          <cx:pt idx="405">227</cx:pt>
          <cx:pt idx="406">192</cx:pt>
          <cx:pt idx="407">73</cx:pt>
          <cx:pt idx="408">94</cx:pt>
          <cx:pt idx="409">135</cx:pt>
          <cx:pt idx="410">141</cx:pt>
          <cx:pt idx="411">74</cx:pt>
          <cx:pt idx="412">349</cx:pt>
          <cx:pt idx="413">1435</cx:pt>
          <cx:pt idx="414">618</cx:pt>
          <cx:pt idx="415">502</cx:pt>
          <cx:pt idx="416">163</cx:pt>
          <cx:pt idx="417">394</cx:pt>
          <cx:pt idx="418">516</cx:pt>
          <cx:pt idx="419">246</cx:pt>
          <cx:pt idx="420">317</cx:pt>
          <cx:pt idx="421">515</cx:pt>
          <cx:pt idx="422">253</cx:pt>
          <cx:pt idx="423">229</cx:pt>
          <cx:pt idx="424">65</cx:pt>
          <cx:pt idx="425">325</cx:pt>
          <cx:pt idx="426">246</cx:pt>
          <cx:pt idx="427">956</cx:pt>
          <cx:pt idx="428">710</cx:pt>
          <cx:pt idx="429">203</cx:pt>
          <cx:pt idx="430">221</cx:pt>
          <cx:pt idx="431">432</cx:pt>
          <cx:pt idx="432">486</cx:pt>
          <cx:pt idx="433">447</cx:pt>
          <cx:pt idx="434">968</cx:pt>
          <cx:pt idx="435">1658</cx:pt>
          <cx:pt idx="436">838</cx:pt>
          <cx:pt idx="437">762</cx:pt>
          <cx:pt idx="438">997</cx:pt>
          <cx:pt idx="439">1005</cx:pt>
          <cx:pt idx="440">548</cx:pt>
          <cx:pt idx="441">3155</cx:pt>
          <cx:pt idx="442">2207</cx:pt>
          <cx:pt idx="443">982</cx:pt>
          <cx:pt idx="444">1051</cx:pt>
          <cx:pt idx="445">1122</cx:pt>
          <cx:pt idx="446">1334</cx:pt>
          <cx:pt idx="447">2469</cx:pt>
          <cx:pt idx="448">1033</cx:pt>
          <cx:pt idx="449">1532</cx:pt>
          <cx:pt idx="450">795</cx:pt>
          <cx:pt idx="451">531</cx:pt>
          <cx:pt idx="452">674</cx:pt>
          <cx:pt idx="453">834</cx:pt>
          <cx:pt idx="454">796</cx:pt>
          <cx:pt idx="455">2301</cx:pt>
          <cx:pt idx="456">2347</cx:pt>
          <cx:pt idx="457">1208</cx:pt>
          <cx:pt idx="458">1348</cx:pt>
          <cx:pt idx="459">1058</cx:pt>
          <cx:pt idx="460">1192</cx:pt>
          <cx:pt idx="461">1807</cx:pt>
          <cx:pt idx="462">3252</cx:pt>
          <cx:pt idx="463">2230</cx:pt>
          <cx:pt idx="464">905</cx:pt>
          <cx:pt idx="465">819</cx:pt>
          <cx:pt idx="466">482</cx:pt>
          <cx:pt idx="467">663</cx:pt>
          <cx:pt idx="468">1252</cx:pt>
          <cx:pt idx="469">2795</cx:pt>
          <cx:pt idx="470">2846</cx:pt>
          <cx:pt idx="471">1198</cx:pt>
          <cx:pt idx="472">989</cx:pt>
          <cx:pt idx="473">347</cx:pt>
          <cx:pt idx="474">846</cx:pt>
          <cx:pt idx="475">1340</cx:pt>
          <cx:pt idx="476">2541</cx:pt>
          <cx:pt idx="477">120</cx:pt>
          <cx:pt idx="478">195</cx:pt>
          <cx:pt idx="479">518</cx:pt>
          <cx:pt idx="480">655</cx:pt>
          <cx:pt idx="481">475</cx:pt>
          <cx:pt idx="482">1014</cx:pt>
          <cx:pt idx="483">1120</cx:pt>
          <cx:pt idx="484">2229</cx:pt>
          <cx:pt idx="485">665</cx:pt>
          <cx:pt idx="486">653</cx:pt>
          <cx:pt idx="487">667</cx:pt>
          <cx:pt idx="488">764</cx:pt>
          <cx:pt idx="489">1069</cx:pt>
          <cx:pt idx="490">2496</cx:pt>
          <cx:pt idx="491">2135</cx:pt>
          <cx:pt idx="492">1008</cx:pt>
          <cx:pt idx="493">738</cx:pt>
          <cx:pt idx="494">620</cx:pt>
          <cx:pt idx="495">1026</cx:pt>
          <cx:pt idx="496">1319</cx:pt>
          <cx:pt idx="497">2622</cx:pt>
          <cx:pt idx="498">2172</cx:pt>
          <cx:pt idx="499">342</cx:pt>
          <cx:pt idx="500">625</cx:pt>
          <cx:pt idx="501">991</cx:pt>
          <cx:pt idx="502">1242</cx:pt>
          <cx:pt idx="503">1521</cx:pt>
          <cx:pt idx="504">3410</cx:pt>
          <cx:pt idx="505">2704</cx:pt>
          <cx:pt idx="506">630</cx:pt>
          <cx:pt idx="507">819</cx:pt>
          <cx:pt idx="508">766</cx:pt>
          <cx:pt idx="509">1059</cx:pt>
          <cx:pt idx="510">1417</cx:pt>
          <cx:pt idx="511">2855</cx:pt>
          <cx:pt idx="512">3283</cx:pt>
          <cx:pt idx="513">2557</cx:pt>
          <cx:pt idx="514">880</cx:pt>
          <cx:pt idx="515">745</cx:pt>
          <cx:pt idx="516">1100</cx:pt>
          <cx:pt idx="517">533</cx:pt>
          <cx:pt idx="518">2795</cx:pt>
          <cx:pt idx="519">2494</cx:pt>
          <cx:pt idx="520">1071</cx:pt>
          <cx:pt idx="521">968</cx:pt>
          <cx:pt idx="522">1027</cx:pt>
          <cx:pt idx="523">1038</cx:pt>
          <cx:pt idx="524">1488</cx:pt>
          <cx:pt idx="525">2708</cx:pt>
          <cx:pt idx="526">2224</cx:pt>
          <cx:pt idx="527">1017</cx:pt>
          <cx:pt idx="528">477</cx:pt>
          <cx:pt idx="529">1173</cx:pt>
          <cx:pt idx="530">1180</cx:pt>
          <cx:pt idx="531">1563</cx:pt>
          <cx:pt idx="532">2963</cx:pt>
          <cx:pt idx="533">2634</cx:pt>
          <cx:pt idx="534">653</cx:pt>
          <cx:pt idx="535">968</cx:pt>
          <cx:pt idx="536">872</cx:pt>
          <cx:pt idx="537">778</cx:pt>
          <cx:pt idx="538">964</cx:pt>
          <cx:pt idx="539">2657</cx:pt>
          <cx:pt idx="540">2551</cx:pt>
          <cx:pt idx="541">1139</cx:pt>
          <cx:pt idx="542">1077</cx:pt>
          <cx:pt idx="543">1077</cx:pt>
          <cx:pt idx="544">921</cx:pt>
          <cx:pt idx="545">829</cx:pt>
          <cx:pt idx="546">1455</cx:pt>
          <cx:pt idx="547">1421</cx:pt>
          <cx:pt idx="548">904</cx:pt>
          <cx:pt idx="549">1052</cx:pt>
          <cx:pt idx="550">2562</cx:pt>
          <cx:pt idx="551">1405</cx:pt>
          <cx:pt idx="552">1366</cx:pt>
          <cx:pt idx="553">1448</cx:pt>
          <cx:pt idx="554">1203</cx:pt>
          <cx:pt idx="555">998</cx:pt>
          <cx:pt idx="556">954</cx:pt>
          <cx:pt idx="557">975</cx:pt>
          <cx:pt idx="558">1032</cx:pt>
          <cx:pt idx="559">1511</cx:pt>
          <cx:pt idx="560">2355</cx:pt>
          <cx:pt idx="561">1920</cx:pt>
          <cx:pt idx="562">1088</cx:pt>
          <cx:pt idx="563">921</cx:pt>
          <cx:pt idx="564">799</cx:pt>
          <cx:pt idx="565">888</cx:pt>
          <cx:pt idx="566">747</cx:pt>
          <cx:pt idx="567">1264</cx:pt>
          <cx:pt idx="568">2544</cx:pt>
          <cx:pt idx="569">1135</cx:pt>
          <cx:pt idx="570">1140</cx:pt>
          <cx:pt idx="571">1383</cx:pt>
          <cx:pt idx="572">1036</cx:pt>
          <cx:pt idx="573">1259</cx:pt>
          <cx:pt idx="574">2234</cx:pt>
          <cx:pt idx="575">2153</cx:pt>
          <cx:pt idx="576">1040</cx:pt>
          <cx:pt idx="577">968</cx:pt>
          <cx:pt idx="578">1074</cx:pt>
          <cx:pt idx="579">983</cx:pt>
          <cx:pt idx="580">1328</cx:pt>
          <cx:pt idx="581">2345</cx:pt>
          <cx:pt idx="582">1707</cx:pt>
          <cx:pt idx="583">1233</cx:pt>
          <cx:pt idx="584">1278</cx:pt>
          <cx:pt idx="585">1263</cx:pt>
          <cx:pt idx="586">1196</cx:pt>
          <cx:pt idx="587">1065</cx:pt>
          <cx:pt idx="588">2247</cx:pt>
          <cx:pt idx="589">2182</cx:pt>
          <cx:pt idx="590">1207</cx:pt>
          <cx:pt idx="591">1128</cx:pt>
          <cx:pt idx="592">1198</cx:pt>
          <cx:pt idx="593">1338</cx:pt>
          <cx:pt idx="594">1483</cx:pt>
          <cx:pt idx="595">2827</cx:pt>
          <cx:pt idx="596">1208</cx:pt>
          <cx:pt idx="597">1026</cx:pt>
          <cx:pt idx="598">1081</cx:pt>
          <cx:pt idx="599">1094</cx:pt>
          <cx:pt idx="600">1363</cx:pt>
          <cx:pt idx="601">1325</cx:pt>
          <cx:pt idx="602">1829</cx:pt>
          <cx:pt idx="603">1483</cx:pt>
          <cx:pt idx="604">989</cx:pt>
          <cx:pt idx="605">935</cx:pt>
          <cx:pt idx="606">1177</cx:pt>
          <cx:pt idx="607">1172</cx:pt>
          <cx:pt idx="608">1433</cx:pt>
          <cx:pt idx="609">2352</cx:pt>
          <cx:pt idx="610">2613</cx:pt>
          <cx:pt idx="611">1965</cx:pt>
          <cx:pt idx="612">867</cx:pt>
          <cx:pt idx="613">832</cx:pt>
          <cx:pt idx="614">611</cx:pt>
          <cx:pt idx="615">1045</cx:pt>
          <cx:pt idx="616">1557</cx:pt>
          <cx:pt idx="617">2570</cx:pt>
          <cx:pt idx="618">1118</cx:pt>
          <cx:pt idx="619">1070</cx:pt>
          <cx:pt idx="620">1050</cx:pt>
          <cx:pt idx="621">1054</cx:pt>
          <cx:pt idx="622">1379</cx:pt>
          <cx:pt idx="623">3160</cx:pt>
          <cx:pt idx="624">2166</cx:pt>
          <cx:pt idx="625">1022</cx:pt>
          <cx:pt idx="626">371</cx:pt>
          <cx:pt idx="627">788</cx:pt>
          <cx:pt idx="628">939</cx:pt>
          <cx:pt idx="629">1250</cx:pt>
          <cx:pt idx="630">2512</cx:pt>
          <cx:pt idx="631">2454</cx:pt>
          <cx:pt idx="632">1001</cx:pt>
          <cx:pt idx="633">845</cx:pt>
          <cx:pt idx="634">787</cx:pt>
          <cx:pt idx="635">751</cx:pt>
          <cx:pt idx="636">1045</cx:pt>
          <cx:pt idx="637">2589</cx:pt>
          <cx:pt idx="638">2015</cx:pt>
          <cx:pt idx="639">763</cx:pt>
          <cx:pt idx="640">315</cx:pt>
          <cx:pt idx="641">728</cx:pt>
          <cx:pt idx="642">891</cx:pt>
          <cx:pt idx="643">1516</cx:pt>
          <cx:pt idx="644">3031</cx:pt>
          <cx:pt idx="645">781</cx:pt>
          <cx:pt idx="646">874</cx:pt>
          <cx:pt idx="647">601</cx:pt>
          <cx:pt idx="648">780</cx:pt>
          <cx:pt idx="649">834</cx:pt>
          <cx:pt idx="650">1060</cx:pt>
          <cx:pt idx="651">2252</cx:pt>
          <cx:pt idx="652">2080</cx:pt>
          <cx:pt idx="653">760</cx:pt>
          <cx:pt idx="654">922</cx:pt>
          <cx:pt idx="655">979</cx:pt>
          <cx:pt idx="656">1008</cx:pt>
          <cx:pt idx="657">753</cx:pt>
          <cx:pt idx="658">2806</cx:pt>
          <cx:pt idx="659">2132</cx:pt>
          <cx:pt idx="660">830</cx:pt>
          <cx:pt idx="661">841</cx:pt>
          <cx:pt idx="662">795</cx:pt>
          <cx:pt idx="663">875</cx:pt>
          <cx:pt idx="664">1182</cx:pt>
          <cx:pt idx="665">2643</cx:pt>
          <cx:pt idx="666">998</cx:pt>
          <cx:pt idx="667">2</cx:pt>
          <cx:pt idx="668">87</cx:pt>
          <cx:pt idx="669">419</cx:pt>
          <cx:pt idx="670">466</cx:pt>
          <cx:pt idx="671">618</cx:pt>
          <cx:pt idx="672">1029</cx:pt>
          <cx:pt idx="673">1201</cx:pt>
          <cx:pt idx="674">378</cx:pt>
          <cx:pt idx="675">466</cx:pt>
          <cx:pt idx="676">326</cx:pt>
          <cx:pt idx="677">340</cx:pt>
          <cx:pt idx="678">709</cx:pt>
          <cx:pt idx="679">2090</cx:pt>
          <cx:pt idx="680">2290</cx:pt>
          <cx:pt idx="681">1097</cx:pt>
          <cx:pt idx="682">327</cx:pt>
          <cx:pt idx="683">373</cx:pt>
          <cx:pt idx="684">320</cx:pt>
          <cx:pt idx="685">484</cx:pt>
          <cx:pt idx="686">1313</cx:pt>
          <cx:pt idx="687">922</cx:pt>
          <cx:pt idx="688">449</cx:pt>
          <cx:pt idx="689">534</cx:pt>
          <cx:pt idx="690">615</cx:pt>
          <cx:pt idx="691">955</cx:pt>
          <cx:pt idx="692">1603</cx:pt>
          <cx:pt idx="693">532</cx:pt>
          <cx:pt idx="694">309</cx:pt>
          <cx:pt idx="695">337</cx:pt>
          <cx:pt idx="696">123</cx:pt>
          <cx:pt idx="697">198</cx:pt>
          <cx:pt idx="698">243</cx:pt>
          <cx:pt idx="699">362</cx:pt>
          <cx:pt idx="700">951</cx:pt>
          <cx:pt idx="701">892</cx:pt>
          <cx:pt idx="702">555</cx:pt>
          <cx:pt idx="703">551</cx:pt>
          <cx:pt idx="704">331</cx:pt>
          <cx:pt idx="705">340</cx:pt>
          <cx:pt idx="706">349</cx:pt>
          <cx:pt idx="707">1153</cx:pt>
          <cx:pt idx="708">441</cx:pt>
          <cx:pt idx="709">329</cx:pt>
          <cx:pt idx="710">282</cx:pt>
          <cx:pt idx="711">310</cx:pt>
          <cx:pt idx="712">425</cx:pt>
          <cx:pt idx="713">429</cx:pt>
          <cx:pt idx="714">767</cx:pt>
          <cx:pt idx="715">538</cx:pt>
          <cx:pt idx="716">212</cx:pt>
          <cx:pt idx="717">433</cx:pt>
          <cx:pt idx="718">333</cx:pt>
          <cx:pt idx="719">314</cx:pt>
          <cx:pt idx="720">221</cx:pt>
          <cx:pt idx="721">205</cx:pt>
          <cx:pt idx="722">408</cx:pt>
          <cx:pt idx="723">174</cx:pt>
          <cx:pt idx="724">440</cx:pt>
          <cx:pt idx="725">9</cx:pt>
          <cx:pt idx="726">247</cx:pt>
          <cx:pt idx="727">644</cx:pt>
          <cx:pt idx="728">159</cx:pt>
          <cx:pt idx="729">364</cx:pt>
          <cx:pt idx="730">439</cx:pt>
        </cx:lvl>
      </cx:numDim>
    </cx:data>
  </cx:chartData>
  <cx:chart>
    <cx:plotArea>
      <cx:plotAreaRegion>
        <cx:series layoutId="boxWhisker" uniqueId="{99FFF543-05AC-AA41-83A7-2012C6BCEA09}">
          <cx:tx>
            <cx:txData>
              <cx:f>daily_bike_data!$M$1</cx:f>
              <cx:v>casual</cx:v>
            </cx:txData>
          </cx:tx>
          <cx:spPr>
            <a:solidFill>
              <a:schemeClr val="accent1">
                <a:lumMod val="40000"/>
                <a:lumOff val="60000"/>
              </a:schemeClr>
            </a:solidFill>
            <a:ln w="19050">
              <a:solidFill>
                <a:schemeClr val="accent1"/>
              </a:solidFill>
            </a:ln>
          </cx:spPr>
          <cx:dataLabels pos="r">
            <cx:numFmt formatCode="#,##0.0" sourceLinked="0"/>
            <cx:visibility seriesName="0" categoryName="0" value="1"/>
            <cx:dataLabelHidden idx="687"/>
            <cx:dataLabelHidden idx="695"/>
            <cx:dataLabelHidden idx="699"/>
            <cx:dataLabelHidden idx="709"/>
            <cx:dataLabelHidden idx="715"/>
            <cx:dataLabelHidden idx="719"/>
            <cx:dataLabelHidden idx="723"/>
            <cx:dataLabelHidden idx="725"/>
            <cx:dataLabelHidden idx="727"/>
            <cx:dataLabelHidden idx="728"/>
          </cx:dataLabels>
          <cx:dataId val="0"/>
          <cx:layoutPr>
            <cx:visibility meanLine="0" meanMarker="1" nonoutliers="0" outliers="1"/>
            <cx:statistics quartileMethod="exclusive"/>
          </cx:layoutPr>
        </cx:series>
      </cx:plotAreaRegion>
      <cx:axis id="0" hidden="1">
        <cx:catScaling gapWidth="1"/>
        <cx:tickLabels/>
      </cx:axis>
      <cx:axis id="1">
        <cx:valScaling max="8000"/>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4">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90022-5802-6149-82BB-0EA5F4B63445}" type="datetimeFigureOut">
              <a:rPr lang="en-US" smtClean="0"/>
              <a:t>9/13/22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AA749-EBAC-EB4A-9796-D28EF7BB8D12}" type="slidenum">
              <a:rPr lang="en-US" smtClean="0"/>
              <a:t>‹#›</a:t>
            </a:fld>
            <a:endParaRPr lang="en-US"/>
          </a:p>
        </p:txBody>
      </p:sp>
    </p:spTree>
    <p:extLst>
      <p:ext uri="{BB962C8B-B14F-4D97-AF65-F5344CB8AC3E}">
        <p14:creationId xmlns:p14="http://schemas.microsoft.com/office/powerpoint/2010/main" val="134952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382D0-02C7-4C7C-BDFA-470E6AFB4C24}" type="slidenum">
              <a:rPr lang="en-US" smtClean="0"/>
              <a:t>8</a:t>
            </a:fld>
            <a:endParaRPr lang="en-US" dirty="0"/>
          </a:p>
        </p:txBody>
      </p:sp>
    </p:spTree>
    <p:extLst>
      <p:ext uri="{BB962C8B-B14F-4D97-AF65-F5344CB8AC3E}">
        <p14:creationId xmlns:p14="http://schemas.microsoft.com/office/powerpoint/2010/main" val="101046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382D0-02C7-4C7C-BDFA-470E6AFB4C24}" type="slidenum">
              <a:rPr lang="en-US" smtClean="0"/>
              <a:t>18</a:t>
            </a:fld>
            <a:endParaRPr lang="en-US" dirty="0"/>
          </a:p>
        </p:txBody>
      </p:sp>
    </p:spTree>
    <p:extLst>
      <p:ext uri="{BB962C8B-B14F-4D97-AF65-F5344CB8AC3E}">
        <p14:creationId xmlns:p14="http://schemas.microsoft.com/office/powerpoint/2010/main" val="223307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382D0-02C7-4C7C-BDFA-470E6AFB4C24}" type="slidenum">
              <a:rPr lang="en-US" smtClean="0"/>
              <a:t>33</a:t>
            </a:fld>
            <a:endParaRPr lang="en-US" dirty="0"/>
          </a:p>
        </p:txBody>
      </p:sp>
    </p:spTree>
    <p:extLst>
      <p:ext uri="{BB962C8B-B14F-4D97-AF65-F5344CB8AC3E}">
        <p14:creationId xmlns:p14="http://schemas.microsoft.com/office/powerpoint/2010/main" val="101046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AE93BA6-42AE-CB46-B381-4097FC099B78}" type="datetimeFigureOut">
              <a:rPr lang="en-US" smtClean="0"/>
              <a:t>9/13/22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248650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93BA6-42AE-CB46-B381-4097FC099B78}" type="datetimeFigureOut">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306292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AE93BA6-42AE-CB46-B381-4097FC099B78}" type="datetimeFigureOut">
              <a:rPr lang="en-US" smtClean="0"/>
              <a:t>9/13/22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6321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E93BA6-42AE-CB46-B381-4097FC099B78}" type="datetimeFigureOut">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E1F9DB9-D602-4B44-BACF-1AC7000C333C}" type="slidenum">
              <a:rPr lang="en-US" smtClean="0"/>
              <a:t>‹#›</a:t>
            </a:fld>
            <a:endParaRPr lang="en-US"/>
          </a:p>
        </p:txBody>
      </p:sp>
      <p:sp>
        <p:nvSpPr>
          <p:cNvPr id="9" name="Rectangle 8">
            <a:extLst>
              <a:ext uri="{FF2B5EF4-FFF2-40B4-BE49-F238E27FC236}">
                <a16:creationId xmlns:a16="http://schemas.microsoft.com/office/drawing/2014/main" id="{06CDB30D-C3B2-0E90-1BFB-2FCA2B6D69B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D6F0AA9E-C848-FDFA-4AD1-A4247EAA8BBA}"/>
              </a:ext>
            </a:extLst>
          </p:cNvPr>
          <p:cNvSpPr>
            <a:spLocks noGrp="1"/>
          </p:cNvSpPr>
          <p:nvPr>
            <p:ph type="title"/>
          </p:nvPr>
        </p:nvSpPr>
        <p:spPr>
          <a:xfrm>
            <a:off x="581193"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071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E93BA6-42AE-CB46-B381-4097FC099B78}" type="datetimeFigureOut">
              <a:rPr lang="en-US" smtClean="0"/>
              <a:t>9/13/22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144735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E93BA6-42AE-CB46-B381-4097FC099B78}" type="datetimeFigureOut">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366120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93BA6-42AE-CB46-B381-4097FC099B78}" type="datetimeFigureOut">
              <a:rPr lang="en-US" smtClean="0"/>
              <a:t>9/13/22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25101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E93BA6-42AE-CB46-B381-4097FC099B78}" type="datetimeFigureOut">
              <a:rPr lang="en-US" smtClean="0"/>
              <a:t>9/13/22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F9DB9-D602-4B44-BACF-1AC7000C333C}"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22099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93BA6-42AE-CB46-B381-4097FC099B78}" type="datetimeFigureOut">
              <a:rPr lang="en-US" smtClean="0"/>
              <a:t>9/13/22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96792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AE93BA6-42AE-CB46-B381-4097FC099B78}" type="datetimeFigureOut">
              <a:rPr lang="en-US" smtClean="0"/>
              <a:t>9/13/22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400524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93BA6-42AE-CB46-B381-4097FC099B78}" type="datetimeFigureOut">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27853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AE93BA6-42AE-CB46-B381-4097FC099B78}" type="datetimeFigureOut">
              <a:rPr lang="en-US" smtClean="0"/>
              <a:t>9/13/22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E1F9DB9-D602-4B44-BACF-1AC7000C333C}"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5228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NULL"/><Relationship Id="rId16"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png"/><Relationship Id="rId7" Type="http://schemas.openxmlformats.org/officeDocument/2006/relationships/image" Target="../media/image80.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1.xml"/><Relationship Id="rId1" Type="http://schemas.openxmlformats.org/officeDocument/2006/relationships/slideLayout" Target="../slideLayouts/slideLayout5.xml"/><Relationship Id="rId5" Type="http://schemas.openxmlformats.org/officeDocument/2006/relationships/image" Target="../media/image26.png"/><Relationship Id="rId4" Type="http://schemas.microsoft.com/office/2014/relationships/chartEx" Target="../charts/chartEx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4/relationships/chartEx" Target="../charts/chartEx3.xml"/><Relationship Id="rId1" Type="http://schemas.openxmlformats.org/officeDocument/2006/relationships/slideLayout" Target="../slideLayouts/slideLayout5.xml"/><Relationship Id="rId5" Type="http://schemas.openxmlformats.org/officeDocument/2006/relationships/image" Target="../media/image28.png"/><Relationship Id="rId4" Type="http://schemas.microsoft.com/office/2014/relationships/chartEx" Target="../charts/chartEx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1BA2DB-01AE-3E45-A801-90828AD1AB76}"/>
              </a:ext>
            </a:extLst>
          </p:cNvPr>
          <p:cNvSpPr>
            <a:spLocks noGrp="1"/>
          </p:cNvSpPr>
          <p:nvPr>
            <p:ph type="ctrTitle"/>
          </p:nvPr>
        </p:nvSpPr>
        <p:spPr/>
        <p:txBody>
          <a:bodyPr/>
          <a:lstStyle/>
          <a:p>
            <a:r>
              <a:rPr lang="en-US" dirty="0"/>
              <a:t>Review of Data</a:t>
            </a:r>
          </a:p>
        </p:txBody>
      </p:sp>
      <p:sp>
        <p:nvSpPr>
          <p:cNvPr id="7" name="Subtitle 6">
            <a:extLst>
              <a:ext uri="{FF2B5EF4-FFF2-40B4-BE49-F238E27FC236}">
                <a16:creationId xmlns:a16="http://schemas.microsoft.com/office/drawing/2014/main" id="{8999096F-9F90-944E-A4EC-FD590817CBCA}"/>
              </a:ext>
            </a:extLst>
          </p:cNvPr>
          <p:cNvSpPr>
            <a:spLocks noGrp="1"/>
          </p:cNvSpPr>
          <p:nvPr>
            <p:ph type="subTitle" idx="1"/>
          </p:nvPr>
        </p:nvSpPr>
        <p:spPr/>
        <p:txBody>
          <a:bodyPr/>
          <a:lstStyle/>
          <a:p>
            <a:r>
              <a:rPr lang="en-US" dirty="0"/>
              <a:t>ST101 – Dr. Aric </a:t>
            </a:r>
            <a:r>
              <a:rPr lang="en-US" dirty="0" err="1"/>
              <a:t>LaBarr</a:t>
            </a:r>
            <a:endParaRPr lang="en-US" dirty="0"/>
          </a:p>
        </p:txBody>
      </p:sp>
    </p:spTree>
    <p:extLst>
      <p:ext uri="{BB962C8B-B14F-4D97-AF65-F5344CB8AC3E}">
        <p14:creationId xmlns:p14="http://schemas.microsoft.com/office/powerpoint/2010/main" val="160062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9737D2-6C06-0767-16A2-3FC577B6E363}"/>
              </a:ext>
            </a:extLst>
          </p:cNvPr>
          <p:cNvSpPr>
            <a:spLocks noGrp="1"/>
          </p:cNvSpPr>
          <p:nvPr>
            <p:ph type="title"/>
          </p:nvPr>
        </p:nvSpPr>
        <p:spPr/>
        <p:txBody>
          <a:bodyPr/>
          <a:lstStyle/>
          <a:p>
            <a:r>
              <a:rPr lang="en-US" dirty="0"/>
              <a:t>Randomness and sampling</a:t>
            </a:r>
          </a:p>
        </p:txBody>
      </p:sp>
      <p:sp>
        <p:nvSpPr>
          <p:cNvPr id="5" name="TextBox 4">
            <a:extLst>
              <a:ext uri="{FF2B5EF4-FFF2-40B4-BE49-F238E27FC236}">
                <a16:creationId xmlns:a16="http://schemas.microsoft.com/office/drawing/2014/main" id="{1E9B8CC2-9B3E-D0E8-8F72-EBC5D844C290}"/>
              </a:ext>
            </a:extLst>
          </p:cNvPr>
          <p:cNvSpPr txBox="1"/>
          <p:nvPr/>
        </p:nvSpPr>
        <p:spPr>
          <a:xfrm>
            <a:off x="1419150" y="2362201"/>
            <a:ext cx="1504258" cy="461665"/>
          </a:xfrm>
          <a:prstGeom prst="rect">
            <a:avLst/>
          </a:prstGeom>
          <a:noFill/>
        </p:spPr>
        <p:txBody>
          <a:bodyPr wrap="none" rtlCol="0">
            <a:spAutoFit/>
          </a:bodyPr>
          <a:lstStyle/>
          <a:p>
            <a:r>
              <a:rPr lang="en-US" sz="2400" dirty="0">
                <a:solidFill>
                  <a:schemeClr val="tx1">
                    <a:alpha val="25000"/>
                  </a:schemeClr>
                </a:solidFill>
              </a:rPr>
              <a:t>Population</a:t>
            </a:r>
          </a:p>
        </p:txBody>
      </p:sp>
      <p:sp>
        <p:nvSpPr>
          <p:cNvPr id="6" name="TextBox 5">
            <a:extLst>
              <a:ext uri="{FF2B5EF4-FFF2-40B4-BE49-F238E27FC236}">
                <a16:creationId xmlns:a16="http://schemas.microsoft.com/office/drawing/2014/main" id="{03050F23-F1FC-5B99-B232-5385D796495B}"/>
              </a:ext>
            </a:extLst>
          </p:cNvPr>
          <p:cNvSpPr txBox="1"/>
          <p:nvPr/>
        </p:nvSpPr>
        <p:spPr>
          <a:xfrm>
            <a:off x="4711780" y="2357735"/>
            <a:ext cx="1063112" cy="461665"/>
          </a:xfrm>
          <a:prstGeom prst="rect">
            <a:avLst/>
          </a:prstGeom>
          <a:noFill/>
        </p:spPr>
        <p:txBody>
          <a:bodyPr wrap="none" rtlCol="0">
            <a:spAutoFit/>
          </a:bodyPr>
          <a:lstStyle/>
          <a:p>
            <a:r>
              <a:rPr lang="en-US" sz="2400" dirty="0">
                <a:solidFill>
                  <a:schemeClr val="tx1">
                    <a:alpha val="25000"/>
                  </a:schemeClr>
                </a:solidFill>
              </a:rPr>
              <a:t>Sample</a:t>
            </a:r>
          </a:p>
        </p:txBody>
      </p:sp>
      <p:sp>
        <p:nvSpPr>
          <p:cNvPr id="7" name="TextBox 6">
            <a:extLst>
              <a:ext uri="{FF2B5EF4-FFF2-40B4-BE49-F238E27FC236}">
                <a16:creationId xmlns:a16="http://schemas.microsoft.com/office/drawing/2014/main" id="{A0356B21-E741-EB90-F7D1-E163B27E1370}"/>
              </a:ext>
            </a:extLst>
          </p:cNvPr>
          <p:cNvSpPr txBox="1"/>
          <p:nvPr/>
        </p:nvSpPr>
        <p:spPr>
          <a:xfrm>
            <a:off x="4695750" y="4114801"/>
            <a:ext cx="1152880" cy="461665"/>
          </a:xfrm>
          <a:prstGeom prst="rect">
            <a:avLst/>
          </a:prstGeom>
          <a:noFill/>
        </p:spPr>
        <p:txBody>
          <a:bodyPr wrap="none" rtlCol="0">
            <a:spAutoFit/>
          </a:bodyPr>
          <a:lstStyle/>
          <a:p>
            <a:r>
              <a:rPr lang="en-US" sz="2400" dirty="0"/>
              <a:t>Statistic</a:t>
            </a:r>
          </a:p>
        </p:txBody>
      </p:sp>
      <p:sp>
        <p:nvSpPr>
          <p:cNvPr id="8" name="TextBox 7">
            <a:extLst>
              <a:ext uri="{FF2B5EF4-FFF2-40B4-BE49-F238E27FC236}">
                <a16:creationId xmlns:a16="http://schemas.microsoft.com/office/drawing/2014/main" id="{911AF963-76FE-FCC3-1545-10B454A391FB}"/>
              </a:ext>
            </a:extLst>
          </p:cNvPr>
          <p:cNvSpPr txBox="1"/>
          <p:nvPr/>
        </p:nvSpPr>
        <p:spPr>
          <a:xfrm>
            <a:off x="1428768" y="4114801"/>
            <a:ext cx="1483098" cy="461665"/>
          </a:xfrm>
          <a:prstGeom prst="rect">
            <a:avLst/>
          </a:prstGeom>
          <a:noFill/>
        </p:spPr>
        <p:txBody>
          <a:bodyPr wrap="none" rtlCol="0">
            <a:spAutoFit/>
          </a:bodyPr>
          <a:lstStyle/>
          <a:p>
            <a:r>
              <a:rPr lang="en-US" sz="2400" dirty="0"/>
              <a:t>Parameter</a:t>
            </a:r>
          </a:p>
        </p:txBody>
      </p:sp>
      <p:sp>
        <p:nvSpPr>
          <p:cNvPr id="9" name="Right Arrow 8">
            <a:extLst>
              <a:ext uri="{FF2B5EF4-FFF2-40B4-BE49-F238E27FC236}">
                <a16:creationId xmlns:a16="http://schemas.microsoft.com/office/drawing/2014/main" id="{6410A68A-FFC8-ED9F-4EF1-CB72FE264F9A}"/>
              </a:ext>
            </a:extLst>
          </p:cNvPr>
          <p:cNvSpPr/>
          <p:nvPr/>
        </p:nvSpPr>
        <p:spPr>
          <a:xfrm>
            <a:off x="3476550" y="2476500"/>
            <a:ext cx="949004" cy="228600"/>
          </a:xfrm>
          <a:prstGeom prst="rightArrow">
            <a:avLst/>
          </a:prstGeom>
          <a:solidFill>
            <a:schemeClr val="accent2">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F5D1F54F-73A4-2164-D3A1-8D2A6D815B10}"/>
              </a:ext>
            </a:extLst>
          </p:cNvPr>
          <p:cNvSpPr/>
          <p:nvPr/>
        </p:nvSpPr>
        <p:spPr>
          <a:xfrm rot="10800000">
            <a:off x="3476550" y="4231332"/>
            <a:ext cx="949004" cy="228600"/>
          </a:xfrm>
          <a:prstGeom prst="rightArrow">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7932119-F4F0-E692-DE86-2AA3305C6D60}"/>
              </a:ext>
            </a:extLst>
          </p:cNvPr>
          <p:cNvSpPr/>
          <p:nvPr/>
        </p:nvSpPr>
        <p:spPr>
          <a:xfrm rot="5400000">
            <a:off x="4852190" y="3352799"/>
            <a:ext cx="949004" cy="228600"/>
          </a:xfrm>
          <a:prstGeom prst="rightArrow">
            <a:avLst/>
          </a:prstGeom>
          <a:solidFill>
            <a:schemeClr val="accent2">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DA7BA04D-1CC9-D433-6F46-2FAA606563D2}"/>
              </a:ext>
            </a:extLst>
          </p:cNvPr>
          <p:cNvSpPr/>
          <p:nvPr/>
        </p:nvSpPr>
        <p:spPr>
          <a:xfrm rot="16200000">
            <a:off x="1765546" y="3352799"/>
            <a:ext cx="949004" cy="228600"/>
          </a:xfrm>
          <a:prstGeom prst="rightArrow">
            <a:avLst/>
          </a:prstGeom>
          <a:solidFill>
            <a:schemeClr val="accent2">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30DA4E-9885-C193-03FC-82A86F9021F4}"/>
              </a:ext>
            </a:extLst>
          </p:cNvPr>
          <p:cNvSpPr txBox="1"/>
          <p:nvPr/>
        </p:nvSpPr>
        <p:spPr>
          <a:xfrm>
            <a:off x="7042068" y="2505559"/>
            <a:ext cx="4294765" cy="1015663"/>
          </a:xfrm>
          <a:prstGeom prst="rect">
            <a:avLst/>
          </a:prstGeom>
          <a:noFill/>
        </p:spPr>
        <p:txBody>
          <a:bodyPr wrap="none" rtlCol="0">
            <a:spAutoFit/>
          </a:bodyPr>
          <a:lstStyle/>
          <a:p>
            <a:r>
              <a:rPr lang="en-US" sz="2000" dirty="0">
                <a:solidFill>
                  <a:schemeClr val="accent1"/>
                </a:solidFill>
              </a:rPr>
              <a:t>Having a good representative sample</a:t>
            </a:r>
            <a:br>
              <a:rPr lang="en-US" sz="2000" dirty="0">
                <a:solidFill>
                  <a:schemeClr val="accent1"/>
                </a:solidFill>
              </a:rPr>
            </a:br>
            <a:r>
              <a:rPr lang="en-US" sz="2000" dirty="0">
                <a:solidFill>
                  <a:schemeClr val="accent1"/>
                </a:solidFill>
              </a:rPr>
              <a:t>means the inference we make from the</a:t>
            </a:r>
            <a:br>
              <a:rPr lang="en-US" sz="2000" dirty="0">
                <a:solidFill>
                  <a:schemeClr val="accent1"/>
                </a:solidFill>
              </a:rPr>
            </a:br>
            <a:r>
              <a:rPr lang="en-US" sz="2000" dirty="0">
                <a:solidFill>
                  <a:schemeClr val="accent1"/>
                </a:solidFill>
              </a:rPr>
              <a:t>statistic to the parameter is reasonable!</a:t>
            </a:r>
          </a:p>
        </p:txBody>
      </p:sp>
      <p:cxnSp>
        <p:nvCxnSpPr>
          <p:cNvPr id="15" name="Straight Arrow Connector 14">
            <a:extLst>
              <a:ext uri="{FF2B5EF4-FFF2-40B4-BE49-F238E27FC236}">
                <a16:creationId xmlns:a16="http://schemas.microsoft.com/office/drawing/2014/main" id="{8ED33E64-79C5-F9B0-2120-D2C21202BC79}"/>
              </a:ext>
            </a:extLst>
          </p:cNvPr>
          <p:cNvCxnSpPr>
            <a:cxnSpLocks/>
            <a:stCxn id="13" idx="1"/>
          </p:cNvCxnSpPr>
          <p:nvPr/>
        </p:nvCxnSpPr>
        <p:spPr>
          <a:xfrm flipH="1">
            <a:off x="4013860" y="3013391"/>
            <a:ext cx="3028208" cy="110140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79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75B963-76D1-E198-2347-2452C7BE9555}"/>
              </a:ext>
            </a:extLst>
          </p:cNvPr>
          <p:cNvSpPr>
            <a:spLocks noGrp="1"/>
          </p:cNvSpPr>
          <p:nvPr>
            <p:ph idx="1"/>
          </p:nvPr>
        </p:nvSpPr>
        <p:spPr>
          <a:xfrm>
            <a:off x="581192" y="2180496"/>
            <a:ext cx="11029615" cy="4517187"/>
          </a:xfrm>
        </p:spPr>
        <p:txBody>
          <a:bodyPr/>
          <a:lstStyle/>
          <a:p>
            <a:r>
              <a:rPr lang="en-US" dirty="0"/>
              <a:t>Need good sampling to have good estimates.</a:t>
            </a:r>
          </a:p>
          <a:p>
            <a:r>
              <a:rPr lang="en-US" dirty="0"/>
              <a:t>Bias – certain outcomes are favored over other outcomes in samples.</a:t>
            </a:r>
            <a:endParaRPr lang="en-US" b="1" dirty="0"/>
          </a:p>
          <a:p>
            <a:r>
              <a:rPr lang="en-US" dirty="0"/>
              <a:t>2 Common Types of Bias:</a:t>
            </a:r>
          </a:p>
          <a:p>
            <a:pPr marL="731520" lvl="1" indent="-457200">
              <a:buFont typeface="+mj-lt"/>
              <a:buAutoNum type="arabicPeriod"/>
            </a:pPr>
            <a:r>
              <a:rPr lang="en-US" dirty="0"/>
              <a:t>Selection Bias</a:t>
            </a:r>
          </a:p>
          <a:p>
            <a:pPr marL="1005840" lvl="2" indent="-457200">
              <a:buFont typeface="+mj-lt"/>
              <a:buAutoNum type="alphaLcParenR"/>
            </a:pPr>
            <a:r>
              <a:rPr lang="en-US" sz="2000" dirty="0" err="1"/>
              <a:t>Undercoverage</a:t>
            </a:r>
            <a:endParaRPr lang="en-US" sz="2000" dirty="0"/>
          </a:p>
          <a:p>
            <a:pPr marL="1005840" lvl="2" indent="-457200">
              <a:buFont typeface="+mj-lt"/>
              <a:buAutoNum type="alphaLcParenR"/>
            </a:pPr>
            <a:r>
              <a:rPr lang="en-US" sz="2000" dirty="0"/>
              <a:t>Nonresponse</a:t>
            </a:r>
          </a:p>
          <a:p>
            <a:pPr marL="731520" lvl="1" indent="-457200">
              <a:buFont typeface="+mj-lt"/>
              <a:buAutoNum type="arabicPeriod"/>
            </a:pPr>
            <a:r>
              <a:rPr lang="en-US" dirty="0"/>
              <a:t>Sampling Bias</a:t>
            </a:r>
          </a:p>
          <a:p>
            <a:pPr marL="1005840" lvl="2" indent="-457200">
              <a:buFont typeface="+mj-lt"/>
              <a:buAutoNum type="alphaLcParenR"/>
            </a:pPr>
            <a:r>
              <a:rPr lang="en-US" sz="2000" dirty="0"/>
              <a:t>Convenience sampling</a:t>
            </a:r>
          </a:p>
          <a:p>
            <a:pPr marL="1005840" lvl="2" indent="-457200">
              <a:buFont typeface="+mj-lt"/>
              <a:buAutoNum type="alphaLcParenR"/>
            </a:pPr>
            <a:r>
              <a:rPr lang="en-US" sz="2000" dirty="0"/>
              <a:t>Voluntary sampling</a:t>
            </a:r>
          </a:p>
          <a:p>
            <a:endParaRPr lang="en-US" dirty="0"/>
          </a:p>
        </p:txBody>
      </p:sp>
      <p:sp>
        <p:nvSpPr>
          <p:cNvPr id="3" name="Title 2">
            <a:extLst>
              <a:ext uri="{FF2B5EF4-FFF2-40B4-BE49-F238E27FC236}">
                <a16:creationId xmlns:a16="http://schemas.microsoft.com/office/drawing/2014/main" id="{4B03FD7C-92C2-8233-0212-47E39440460B}"/>
              </a:ext>
            </a:extLst>
          </p:cNvPr>
          <p:cNvSpPr>
            <a:spLocks noGrp="1"/>
          </p:cNvSpPr>
          <p:nvPr>
            <p:ph type="title"/>
          </p:nvPr>
        </p:nvSpPr>
        <p:spPr/>
        <p:txBody>
          <a:bodyPr/>
          <a:lstStyle/>
          <a:p>
            <a:r>
              <a:rPr lang="en-US" dirty="0"/>
              <a:t>Bad Sampling Methods Lead to Bias</a:t>
            </a:r>
          </a:p>
        </p:txBody>
      </p:sp>
    </p:spTree>
    <p:extLst>
      <p:ext uri="{BB962C8B-B14F-4D97-AF65-F5344CB8AC3E}">
        <p14:creationId xmlns:p14="http://schemas.microsoft.com/office/powerpoint/2010/main" val="388109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D03FB5-BF56-376D-2553-081A37C160FD}"/>
              </a:ext>
            </a:extLst>
          </p:cNvPr>
          <p:cNvSpPr>
            <a:spLocks noGrp="1"/>
          </p:cNvSpPr>
          <p:nvPr>
            <p:ph idx="1"/>
          </p:nvPr>
        </p:nvSpPr>
        <p:spPr/>
        <p:txBody>
          <a:bodyPr/>
          <a:lstStyle/>
          <a:p>
            <a:r>
              <a:rPr lang="en-US" dirty="0"/>
              <a:t>Need good sampling to have good estimates.</a:t>
            </a:r>
          </a:p>
          <a:p>
            <a:r>
              <a:rPr lang="en-US" dirty="0"/>
              <a:t>4 Common Techniques:</a:t>
            </a:r>
          </a:p>
          <a:p>
            <a:pPr marL="731520" lvl="1" indent="-457200">
              <a:buFont typeface="+mj-lt"/>
              <a:buAutoNum type="arabicPeriod"/>
            </a:pPr>
            <a:r>
              <a:rPr lang="en-US" dirty="0"/>
              <a:t>Simple Random Sampling (SRS)</a:t>
            </a:r>
          </a:p>
          <a:p>
            <a:pPr marL="731520" lvl="1" indent="-457200">
              <a:buFont typeface="+mj-lt"/>
              <a:buAutoNum type="arabicPeriod"/>
            </a:pPr>
            <a:r>
              <a:rPr lang="en-US" dirty="0"/>
              <a:t>Stratified Random Sampling (STS)</a:t>
            </a:r>
          </a:p>
          <a:p>
            <a:pPr marL="731520" lvl="1" indent="-457200">
              <a:buFont typeface="+mj-lt"/>
              <a:buAutoNum type="arabicPeriod"/>
            </a:pPr>
            <a:r>
              <a:rPr lang="en-US" dirty="0"/>
              <a:t>Cluster Sampling</a:t>
            </a:r>
          </a:p>
          <a:p>
            <a:pPr marL="731520" lvl="1" indent="-457200">
              <a:buFont typeface="+mj-lt"/>
              <a:buAutoNum type="arabicPeriod"/>
            </a:pPr>
            <a:r>
              <a:rPr lang="en-US" dirty="0"/>
              <a:t>Systematic Sampling</a:t>
            </a:r>
          </a:p>
          <a:p>
            <a:endParaRPr lang="en-US" dirty="0"/>
          </a:p>
        </p:txBody>
      </p:sp>
      <p:sp>
        <p:nvSpPr>
          <p:cNvPr id="3" name="Title 2">
            <a:extLst>
              <a:ext uri="{FF2B5EF4-FFF2-40B4-BE49-F238E27FC236}">
                <a16:creationId xmlns:a16="http://schemas.microsoft.com/office/drawing/2014/main" id="{94D01D7C-4BDE-4D07-9BC9-418A2C43CD17}"/>
              </a:ext>
            </a:extLst>
          </p:cNvPr>
          <p:cNvSpPr>
            <a:spLocks noGrp="1"/>
          </p:cNvSpPr>
          <p:nvPr>
            <p:ph type="title"/>
          </p:nvPr>
        </p:nvSpPr>
        <p:spPr/>
        <p:txBody>
          <a:bodyPr/>
          <a:lstStyle/>
          <a:p>
            <a:r>
              <a:rPr lang="en-US" dirty="0"/>
              <a:t>Good Sampling Methods</a:t>
            </a:r>
          </a:p>
        </p:txBody>
      </p:sp>
    </p:spTree>
    <p:extLst>
      <p:ext uri="{BB962C8B-B14F-4D97-AF65-F5344CB8AC3E}">
        <p14:creationId xmlns:p14="http://schemas.microsoft.com/office/powerpoint/2010/main" val="319498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D388E2-A1E8-64F2-CB3E-CBB32343F3D3}"/>
              </a:ext>
            </a:extLst>
          </p:cNvPr>
          <p:cNvSpPr>
            <a:spLocks noGrp="1"/>
          </p:cNvSpPr>
          <p:nvPr>
            <p:ph idx="1"/>
          </p:nvPr>
        </p:nvSpPr>
        <p:spPr>
          <a:xfrm>
            <a:off x="581192" y="2180496"/>
            <a:ext cx="11029615" cy="4529062"/>
          </a:xfrm>
        </p:spPr>
        <p:txBody>
          <a:bodyPr>
            <a:normAutofit/>
          </a:bodyPr>
          <a:lstStyle/>
          <a:p>
            <a:r>
              <a:rPr lang="en-US" dirty="0"/>
              <a:t>The gathering of data leads to questions around the ethical collection and use of that data.</a:t>
            </a:r>
          </a:p>
          <a:p>
            <a:r>
              <a:rPr lang="en-US" dirty="0"/>
              <a:t>As Christians we are held to an even higher standard around ethical considerations.</a:t>
            </a:r>
          </a:p>
          <a:p>
            <a:r>
              <a:rPr lang="en-US" dirty="0"/>
              <a:t>In observational studies / experiments we must keep the interest of the subject we are collecting data from at the forefront. </a:t>
            </a:r>
          </a:p>
          <a:p>
            <a:r>
              <a:rPr lang="en-US" dirty="0"/>
              <a:t>Collection of data:</a:t>
            </a:r>
          </a:p>
          <a:p>
            <a:pPr lvl="1"/>
            <a:r>
              <a:rPr lang="en-US" dirty="0"/>
              <a:t>Institutional review boards</a:t>
            </a:r>
          </a:p>
          <a:p>
            <a:pPr lvl="1"/>
            <a:r>
              <a:rPr lang="en-US" dirty="0"/>
              <a:t>Informed consent</a:t>
            </a:r>
          </a:p>
          <a:p>
            <a:pPr lvl="1"/>
            <a:r>
              <a:rPr lang="en-US" dirty="0"/>
              <a:t>Confidentiality</a:t>
            </a:r>
          </a:p>
          <a:p>
            <a:endParaRPr lang="en-US" dirty="0"/>
          </a:p>
        </p:txBody>
      </p:sp>
      <p:sp>
        <p:nvSpPr>
          <p:cNvPr id="3" name="Title 2">
            <a:extLst>
              <a:ext uri="{FF2B5EF4-FFF2-40B4-BE49-F238E27FC236}">
                <a16:creationId xmlns:a16="http://schemas.microsoft.com/office/drawing/2014/main" id="{D503A0D7-AE0E-9ABF-51AC-7C72DA720DB3}"/>
              </a:ext>
            </a:extLst>
          </p:cNvPr>
          <p:cNvSpPr>
            <a:spLocks noGrp="1"/>
          </p:cNvSpPr>
          <p:nvPr>
            <p:ph type="title"/>
          </p:nvPr>
        </p:nvSpPr>
        <p:spPr/>
        <p:txBody>
          <a:bodyPr/>
          <a:lstStyle/>
          <a:p>
            <a:r>
              <a:rPr lang="en-US" dirty="0"/>
              <a:t>Ethical Considerations around Data</a:t>
            </a:r>
          </a:p>
        </p:txBody>
      </p:sp>
    </p:spTree>
    <p:extLst>
      <p:ext uri="{BB962C8B-B14F-4D97-AF65-F5344CB8AC3E}">
        <p14:creationId xmlns:p14="http://schemas.microsoft.com/office/powerpoint/2010/main" val="189067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1B-C087-0F94-745A-E1A552122FA6}"/>
              </a:ext>
            </a:extLst>
          </p:cNvPr>
          <p:cNvSpPr>
            <a:spLocks noGrp="1"/>
          </p:cNvSpPr>
          <p:nvPr>
            <p:ph type="title"/>
          </p:nvPr>
        </p:nvSpPr>
        <p:spPr>
          <a:xfrm>
            <a:off x="581192" y="702156"/>
            <a:ext cx="11029616" cy="1013800"/>
          </a:xfrm>
        </p:spPr>
        <p:txBody>
          <a:bodyPr/>
          <a:lstStyle/>
          <a:p>
            <a:r>
              <a:rPr lang="en-US" dirty="0"/>
              <a:t>Exploring Different Types of Variables</a:t>
            </a:r>
          </a:p>
        </p:txBody>
      </p:sp>
      <p:sp>
        <p:nvSpPr>
          <p:cNvPr id="5" name="TextBox 4">
            <a:extLst>
              <a:ext uri="{FF2B5EF4-FFF2-40B4-BE49-F238E27FC236}">
                <a16:creationId xmlns:a16="http://schemas.microsoft.com/office/drawing/2014/main" id="{646E981B-6F32-9340-174A-4D3E905FE8E0}"/>
              </a:ext>
            </a:extLst>
          </p:cNvPr>
          <p:cNvSpPr txBox="1"/>
          <p:nvPr/>
        </p:nvSpPr>
        <p:spPr>
          <a:xfrm rot="5400000">
            <a:off x="5925787" y="6103913"/>
            <a:ext cx="543739" cy="523220"/>
          </a:xfrm>
          <a:prstGeom prst="rect">
            <a:avLst/>
          </a:prstGeom>
          <a:noFill/>
        </p:spPr>
        <p:txBody>
          <a:bodyPr wrap="none" rtlCol="0">
            <a:spAutoFit/>
          </a:bodyPr>
          <a:lstStyle/>
          <a:p>
            <a:r>
              <a:rPr lang="en-US" sz="2800" dirty="0"/>
              <a:t>…</a:t>
            </a:r>
          </a:p>
        </p:txBody>
      </p:sp>
      <p:graphicFrame>
        <p:nvGraphicFramePr>
          <p:cNvPr id="8" name="Table 4">
            <a:extLst>
              <a:ext uri="{FF2B5EF4-FFF2-40B4-BE49-F238E27FC236}">
                <a16:creationId xmlns:a16="http://schemas.microsoft.com/office/drawing/2014/main" id="{CACE4B2D-29AE-24F1-EB8F-1AF88A720DEE}"/>
              </a:ext>
            </a:extLst>
          </p:cNvPr>
          <p:cNvGraphicFramePr>
            <a:graphicFrameLocks/>
          </p:cNvGraphicFramePr>
          <p:nvPr/>
        </p:nvGraphicFramePr>
        <p:xfrm>
          <a:off x="581025" y="2323725"/>
          <a:ext cx="11029616" cy="3576320"/>
        </p:xfrm>
        <a:graphic>
          <a:graphicData uri="http://schemas.openxmlformats.org/drawingml/2006/table">
            <a:tbl>
              <a:tblPr firstRow="1" firstCol="1" bandRow="1">
                <a:tableStyleId>{5C22544A-7EE6-4342-B048-85BDC9FD1C3A}</a:tableStyleId>
              </a:tblPr>
              <a:tblGrid>
                <a:gridCol w="1164648">
                  <a:extLst>
                    <a:ext uri="{9D8B030D-6E8A-4147-A177-3AD203B41FA5}">
                      <a16:colId xmlns:a16="http://schemas.microsoft.com/office/drawing/2014/main" val="3564469882"/>
                    </a:ext>
                  </a:extLst>
                </a:gridCol>
                <a:gridCol w="1246909">
                  <a:extLst>
                    <a:ext uri="{9D8B030D-6E8A-4147-A177-3AD203B41FA5}">
                      <a16:colId xmlns:a16="http://schemas.microsoft.com/office/drawing/2014/main" val="2447655034"/>
                    </a:ext>
                  </a:extLst>
                </a:gridCol>
                <a:gridCol w="1037264">
                  <a:extLst>
                    <a:ext uri="{9D8B030D-6E8A-4147-A177-3AD203B41FA5}">
                      <a16:colId xmlns:a16="http://schemas.microsoft.com/office/drawing/2014/main" val="3095001754"/>
                    </a:ext>
                  </a:extLst>
                </a:gridCol>
                <a:gridCol w="1596942">
                  <a:extLst>
                    <a:ext uri="{9D8B030D-6E8A-4147-A177-3AD203B41FA5}">
                      <a16:colId xmlns:a16="http://schemas.microsoft.com/office/drawing/2014/main" val="2673756527"/>
                    </a:ext>
                  </a:extLst>
                </a:gridCol>
                <a:gridCol w="1770176">
                  <a:extLst>
                    <a:ext uri="{9D8B030D-6E8A-4147-A177-3AD203B41FA5}">
                      <a16:colId xmlns:a16="http://schemas.microsoft.com/office/drawing/2014/main" val="288479686"/>
                    </a:ext>
                  </a:extLst>
                </a:gridCol>
                <a:gridCol w="1404559">
                  <a:extLst>
                    <a:ext uri="{9D8B030D-6E8A-4147-A177-3AD203B41FA5}">
                      <a16:colId xmlns:a16="http://schemas.microsoft.com/office/drawing/2014/main" val="4292782133"/>
                    </a:ext>
                  </a:extLst>
                </a:gridCol>
                <a:gridCol w="1404559">
                  <a:extLst>
                    <a:ext uri="{9D8B030D-6E8A-4147-A177-3AD203B41FA5}">
                      <a16:colId xmlns:a16="http://schemas.microsoft.com/office/drawing/2014/main" val="3810588531"/>
                    </a:ext>
                  </a:extLst>
                </a:gridCol>
                <a:gridCol w="1404559">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1/1/2011</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46.7</a:t>
                      </a:r>
                    </a:p>
                  </a:txBody>
                  <a:tcPr anchor="ctr"/>
                </a:tc>
                <a:tc>
                  <a:txBody>
                    <a:bodyPr/>
                    <a:lstStyle/>
                    <a:p>
                      <a:pPr algn="ctr"/>
                      <a:r>
                        <a:rPr lang="en-US" dirty="0"/>
                        <a:t>80.6</a:t>
                      </a:r>
                    </a:p>
                  </a:txBody>
                  <a:tcPr anchor="ctr"/>
                </a:tc>
                <a:tc>
                  <a:txBody>
                    <a:bodyPr/>
                    <a:lstStyle/>
                    <a:p>
                      <a:pPr algn="ctr"/>
                      <a:r>
                        <a:rPr lang="en-US" dirty="0"/>
                        <a:t>331</a:t>
                      </a:r>
                    </a:p>
                  </a:txBody>
                  <a:tcPr anchor="ctr"/>
                </a:tc>
                <a:tc>
                  <a:txBody>
                    <a:bodyPr/>
                    <a:lstStyle/>
                    <a:p>
                      <a:pPr algn="ctr"/>
                      <a:r>
                        <a:rPr lang="en-US" dirty="0"/>
                        <a:t>654</a:t>
                      </a:r>
                    </a:p>
                  </a:txBody>
                  <a:tcPr anchor="ctr"/>
                </a:tc>
                <a:extLst>
                  <a:ext uri="{0D108BD9-81ED-4DB2-BD59-A6C34878D82A}">
                    <a16:rowId xmlns:a16="http://schemas.microsoft.com/office/drawing/2014/main" val="3130159869"/>
                  </a:ext>
                </a:extLst>
              </a:tr>
              <a:tr h="370840">
                <a:tc>
                  <a:txBody>
                    <a:bodyPr/>
                    <a:lstStyle/>
                    <a:p>
                      <a:pPr algn="ctr"/>
                      <a:r>
                        <a:rPr lang="en-US" dirty="0"/>
                        <a:t>1/2/2011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48.4</a:t>
                      </a:r>
                    </a:p>
                  </a:txBody>
                  <a:tcPr anchor="ctr"/>
                </a:tc>
                <a:tc>
                  <a:txBody>
                    <a:bodyPr/>
                    <a:lstStyle/>
                    <a:p>
                      <a:pPr algn="ctr"/>
                      <a:r>
                        <a:rPr lang="en-US" dirty="0"/>
                        <a:t>69.6</a:t>
                      </a:r>
                    </a:p>
                  </a:txBody>
                  <a:tcPr anchor="ctr"/>
                </a:tc>
                <a:tc>
                  <a:txBody>
                    <a:bodyPr/>
                    <a:lstStyle/>
                    <a:p>
                      <a:pPr algn="ctr"/>
                      <a:r>
                        <a:rPr lang="en-US" dirty="0"/>
                        <a:t>131</a:t>
                      </a:r>
                    </a:p>
                  </a:txBody>
                  <a:tcPr anchor="ctr"/>
                </a:tc>
                <a:tc>
                  <a:txBody>
                    <a:bodyPr/>
                    <a:lstStyle/>
                    <a:p>
                      <a:pPr algn="ctr"/>
                      <a:r>
                        <a:rPr lang="en-US" dirty="0"/>
                        <a:t>670</a:t>
                      </a:r>
                    </a:p>
                  </a:txBody>
                  <a:tcPr anchor="ctr"/>
                </a:tc>
                <a:extLst>
                  <a:ext uri="{0D108BD9-81ED-4DB2-BD59-A6C34878D82A}">
                    <a16:rowId xmlns:a16="http://schemas.microsoft.com/office/drawing/2014/main" val="2534830166"/>
                  </a:ext>
                </a:extLst>
              </a:tr>
              <a:tr h="370840">
                <a:tc>
                  <a:txBody>
                    <a:bodyPr/>
                    <a:lstStyle/>
                    <a:p>
                      <a:pPr algn="ctr"/>
                      <a:r>
                        <a:rPr lang="en-US" dirty="0"/>
                        <a:t>1/3/2011</a:t>
                      </a:r>
                    </a:p>
                  </a:txBody>
                  <a:tcPr anchor="ctr"/>
                </a:tc>
                <a:tc>
                  <a:txBody>
                    <a:bodyPr/>
                    <a:lstStyle/>
                    <a:p>
                      <a:pPr algn="ctr"/>
                      <a:r>
                        <a:rPr lang="en-US" dirty="0"/>
                        <a:t>Monday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34.2</a:t>
                      </a:r>
                    </a:p>
                  </a:txBody>
                  <a:tcPr anchor="ctr"/>
                </a:tc>
                <a:tc>
                  <a:txBody>
                    <a:bodyPr/>
                    <a:lstStyle/>
                    <a:p>
                      <a:pPr algn="ctr"/>
                      <a:r>
                        <a:rPr lang="en-US" dirty="0"/>
                        <a:t>43.7</a:t>
                      </a:r>
                    </a:p>
                  </a:txBody>
                  <a:tcPr anchor="ctr"/>
                </a:tc>
                <a:tc>
                  <a:txBody>
                    <a:bodyPr/>
                    <a:lstStyle/>
                    <a:p>
                      <a:pPr algn="ctr"/>
                      <a:r>
                        <a:rPr lang="en-US" dirty="0"/>
                        <a:t>120</a:t>
                      </a:r>
                    </a:p>
                  </a:txBody>
                  <a:tcPr anchor="ctr"/>
                </a:tc>
                <a:tc>
                  <a:txBody>
                    <a:bodyPr/>
                    <a:lstStyle/>
                    <a:p>
                      <a:pPr algn="ctr"/>
                      <a:r>
                        <a:rPr lang="en-US" dirty="0"/>
                        <a:t>1229</a:t>
                      </a:r>
                    </a:p>
                  </a:txBody>
                  <a:tcPr anchor="ctr"/>
                </a:tc>
                <a:extLst>
                  <a:ext uri="{0D108BD9-81ED-4DB2-BD59-A6C34878D82A}">
                    <a16:rowId xmlns:a16="http://schemas.microsoft.com/office/drawing/2014/main" val="962788917"/>
                  </a:ext>
                </a:extLst>
              </a:tr>
              <a:tr h="370840">
                <a:tc>
                  <a:txBody>
                    <a:bodyPr/>
                    <a:lstStyle/>
                    <a:p>
                      <a:pPr algn="ctr"/>
                      <a:r>
                        <a:rPr lang="en-US" dirty="0"/>
                        <a:t>1/4/2011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34.5</a:t>
                      </a:r>
                    </a:p>
                  </a:txBody>
                  <a:tcPr anchor="ctr"/>
                </a:tc>
                <a:tc>
                  <a:txBody>
                    <a:bodyPr/>
                    <a:lstStyle/>
                    <a:p>
                      <a:pPr algn="ctr"/>
                      <a:r>
                        <a:rPr lang="en-US" dirty="0"/>
                        <a:t>59.0</a:t>
                      </a:r>
                    </a:p>
                  </a:txBody>
                  <a:tcPr anchor="ctr"/>
                </a:tc>
                <a:tc>
                  <a:txBody>
                    <a:bodyPr/>
                    <a:lstStyle/>
                    <a:p>
                      <a:pPr algn="ctr"/>
                      <a:r>
                        <a:rPr lang="en-US" dirty="0"/>
                        <a:t>108</a:t>
                      </a:r>
                    </a:p>
                  </a:txBody>
                  <a:tcPr anchor="ctr"/>
                </a:tc>
                <a:tc>
                  <a:txBody>
                    <a:bodyPr/>
                    <a:lstStyle/>
                    <a:p>
                      <a:pPr algn="ctr"/>
                      <a:r>
                        <a:rPr lang="en-US" dirty="0"/>
                        <a:t>1454</a:t>
                      </a:r>
                    </a:p>
                  </a:txBody>
                  <a:tcPr anchor="ctr"/>
                </a:tc>
                <a:extLst>
                  <a:ext uri="{0D108BD9-81ED-4DB2-BD59-A6C34878D82A}">
                    <a16:rowId xmlns:a16="http://schemas.microsoft.com/office/drawing/2014/main" val="3697958777"/>
                  </a:ext>
                </a:extLst>
              </a:tr>
              <a:tr h="370840">
                <a:tc>
                  <a:txBody>
                    <a:bodyPr/>
                    <a:lstStyle/>
                    <a:p>
                      <a:pPr algn="ctr"/>
                      <a:r>
                        <a:rPr lang="en-US" dirty="0"/>
                        <a:t>1/5/2011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36.8</a:t>
                      </a:r>
                    </a:p>
                  </a:txBody>
                  <a:tcPr anchor="ctr"/>
                </a:tc>
                <a:tc>
                  <a:txBody>
                    <a:bodyPr/>
                    <a:lstStyle/>
                    <a:p>
                      <a:pPr algn="ctr"/>
                      <a:r>
                        <a:rPr lang="en-US" dirty="0"/>
                        <a:t>43.7</a:t>
                      </a:r>
                    </a:p>
                  </a:txBody>
                  <a:tcPr anchor="ctr"/>
                </a:tc>
                <a:tc>
                  <a:txBody>
                    <a:bodyPr/>
                    <a:lstStyle/>
                    <a:p>
                      <a:pPr algn="ctr"/>
                      <a:r>
                        <a:rPr lang="en-US" dirty="0"/>
                        <a:t>82</a:t>
                      </a:r>
                    </a:p>
                  </a:txBody>
                  <a:tcPr anchor="ctr"/>
                </a:tc>
                <a:tc>
                  <a:txBody>
                    <a:bodyPr/>
                    <a:lstStyle/>
                    <a:p>
                      <a:pPr algn="ctr"/>
                      <a:r>
                        <a:rPr lang="en-US" dirty="0"/>
                        <a:t>1518</a:t>
                      </a:r>
                    </a:p>
                  </a:txBody>
                  <a:tcPr anchor="ctr"/>
                </a:tc>
                <a:extLst>
                  <a:ext uri="{0D108BD9-81ED-4DB2-BD59-A6C34878D82A}">
                    <a16:rowId xmlns:a16="http://schemas.microsoft.com/office/drawing/2014/main" val="439924623"/>
                  </a:ext>
                </a:extLst>
              </a:tr>
            </a:tbl>
          </a:graphicData>
        </a:graphic>
      </p:graphicFrame>
      <p:sp>
        <p:nvSpPr>
          <p:cNvPr id="6" name="Rectangle 5">
            <a:extLst>
              <a:ext uri="{FF2B5EF4-FFF2-40B4-BE49-F238E27FC236}">
                <a16:creationId xmlns:a16="http://schemas.microsoft.com/office/drawing/2014/main" id="{53140B76-DB74-9FE4-45E6-A6F7B29837C0}"/>
              </a:ext>
            </a:extLst>
          </p:cNvPr>
          <p:cNvSpPr/>
          <p:nvPr/>
        </p:nvSpPr>
        <p:spPr>
          <a:xfrm>
            <a:off x="475013" y="2232561"/>
            <a:ext cx="5248893" cy="3861092"/>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2D7EF-B60C-1C30-0A5F-16EB57A7424B}"/>
              </a:ext>
            </a:extLst>
          </p:cNvPr>
          <p:cNvSpPr txBox="1"/>
          <p:nvPr/>
        </p:nvSpPr>
        <p:spPr>
          <a:xfrm>
            <a:off x="151898" y="6268061"/>
            <a:ext cx="5784148" cy="369332"/>
          </a:xfrm>
          <a:prstGeom prst="rect">
            <a:avLst/>
          </a:prstGeom>
          <a:noFill/>
        </p:spPr>
        <p:txBody>
          <a:bodyPr wrap="none" rtlCol="0">
            <a:spAutoFit/>
          </a:bodyPr>
          <a:lstStyle/>
          <a:p>
            <a:r>
              <a:rPr lang="en-US" dirty="0">
                <a:solidFill>
                  <a:schemeClr val="accent3"/>
                </a:solidFill>
              </a:rPr>
              <a:t>Qualitative – explore within a category or across categories.</a:t>
            </a:r>
          </a:p>
        </p:txBody>
      </p:sp>
    </p:spTree>
    <p:extLst>
      <p:ext uri="{BB962C8B-B14F-4D97-AF65-F5344CB8AC3E}">
        <p14:creationId xmlns:p14="http://schemas.microsoft.com/office/powerpoint/2010/main" val="41337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1B-C087-0F94-745A-E1A552122FA6}"/>
              </a:ext>
            </a:extLst>
          </p:cNvPr>
          <p:cNvSpPr>
            <a:spLocks noGrp="1"/>
          </p:cNvSpPr>
          <p:nvPr>
            <p:ph type="title"/>
          </p:nvPr>
        </p:nvSpPr>
        <p:spPr>
          <a:xfrm>
            <a:off x="581192" y="702156"/>
            <a:ext cx="11029616" cy="1013800"/>
          </a:xfrm>
        </p:spPr>
        <p:txBody>
          <a:bodyPr/>
          <a:lstStyle/>
          <a:p>
            <a:r>
              <a:rPr lang="en-US" dirty="0"/>
              <a:t>Exploring Different Types of Variables</a:t>
            </a:r>
          </a:p>
        </p:txBody>
      </p:sp>
      <p:sp>
        <p:nvSpPr>
          <p:cNvPr id="5" name="TextBox 4">
            <a:extLst>
              <a:ext uri="{FF2B5EF4-FFF2-40B4-BE49-F238E27FC236}">
                <a16:creationId xmlns:a16="http://schemas.microsoft.com/office/drawing/2014/main" id="{646E981B-6F32-9340-174A-4D3E905FE8E0}"/>
              </a:ext>
            </a:extLst>
          </p:cNvPr>
          <p:cNvSpPr txBox="1"/>
          <p:nvPr/>
        </p:nvSpPr>
        <p:spPr>
          <a:xfrm rot="5400000">
            <a:off x="5925787" y="6103913"/>
            <a:ext cx="543739" cy="523220"/>
          </a:xfrm>
          <a:prstGeom prst="rect">
            <a:avLst/>
          </a:prstGeom>
          <a:noFill/>
        </p:spPr>
        <p:txBody>
          <a:bodyPr wrap="none" rtlCol="0">
            <a:spAutoFit/>
          </a:bodyPr>
          <a:lstStyle/>
          <a:p>
            <a:r>
              <a:rPr lang="en-US" sz="2800" dirty="0"/>
              <a:t>…</a:t>
            </a:r>
          </a:p>
        </p:txBody>
      </p:sp>
      <p:graphicFrame>
        <p:nvGraphicFramePr>
          <p:cNvPr id="8" name="Table 4">
            <a:extLst>
              <a:ext uri="{FF2B5EF4-FFF2-40B4-BE49-F238E27FC236}">
                <a16:creationId xmlns:a16="http://schemas.microsoft.com/office/drawing/2014/main" id="{CACE4B2D-29AE-24F1-EB8F-1AF88A720DEE}"/>
              </a:ext>
            </a:extLst>
          </p:cNvPr>
          <p:cNvGraphicFramePr>
            <a:graphicFrameLocks/>
          </p:cNvGraphicFramePr>
          <p:nvPr/>
        </p:nvGraphicFramePr>
        <p:xfrm>
          <a:off x="581025" y="2323725"/>
          <a:ext cx="11029616" cy="3576320"/>
        </p:xfrm>
        <a:graphic>
          <a:graphicData uri="http://schemas.openxmlformats.org/drawingml/2006/table">
            <a:tbl>
              <a:tblPr firstRow="1" firstCol="1" bandRow="1">
                <a:tableStyleId>{5C22544A-7EE6-4342-B048-85BDC9FD1C3A}</a:tableStyleId>
              </a:tblPr>
              <a:tblGrid>
                <a:gridCol w="1164648">
                  <a:extLst>
                    <a:ext uri="{9D8B030D-6E8A-4147-A177-3AD203B41FA5}">
                      <a16:colId xmlns:a16="http://schemas.microsoft.com/office/drawing/2014/main" val="3564469882"/>
                    </a:ext>
                  </a:extLst>
                </a:gridCol>
                <a:gridCol w="1246909">
                  <a:extLst>
                    <a:ext uri="{9D8B030D-6E8A-4147-A177-3AD203B41FA5}">
                      <a16:colId xmlns:a16="http://schemas.microsoft.com/office/drawing/2014/main" val="2447655034"/>
                    </a:ext>
                  </a:extLst>
                </a:gridCol>
                <a:gridCol w="1037264">
                  <a:extLst>
                    <a:ext uri="{9D8B030D-6E8A-4147-A177-3AD203B41FA5}">
                      <a16:colId xmlns:a16="http://schemas.microsoft.com/office/drawing/2014/main" val="3095001754"/>
                    </a:ext>
                  </a:extLst>
                </a:gridCol>
                <a:gridCol w="1596942">
                  <a:extLst>
                    <a:ext uri="{9D8B030D-6E8A-4147-A177-3AD203B41FA5}">
                      <a16:colId xmlns:a16="http://schemas.microsoft.com/office/drawing/2014/main" val="2673756527"/>
                    </a:ext>
                  </a:extLst>
                </a:gridCol>
                <a:gridCol w="1770176">
                  <a:extLst>
                    <a:ext uri="{9D8B030D-6E8A-4147-A177-3AD203B41FA5}">
                      <a16:colId xmlns:a16="http://schemas.microsoft.com/office/drawing/2014/main" val="288479686"/>
                    </a:ext>
                  </a:extLst>
                </a:gridCol>
                <a:gridCol w="1404559">
                  <a:extLst>
                    <a:ext uri="{9D8B030D-6E8A-4147-A177-3AD203B41FA5}">
                      <a16:colId xmlns:a16="http://schemas.microsoft.com/office/drawing/2014/main" val="4292782133"/>
                    </a:ext>
                  </a:extLst>
                </a:gridCol>
                <a:gridCol w="1404559">
                  <a:extLst>
                    <a:ext uri="{9D8B030D-6E8A-4147-A177-3AD203B41FA5}">
                      <a16:colId xmlns:a16="http://schemas.microsoft.com/office/drawing/2014/main" val="3810588531"/>
                    </a:ext>
                  </a:extLst>
                </a:gridCol>
                <a:gridCol w="1404559">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1/1/2011</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46.7</a:t>
                      </a:r>
                    </a:p>
                  </a:txBody>
                  <a:tcPr anchor="ctr"/>
                </a:tc>
                <a:tc>
                  <a:txBody>
                    <a:bodyPr/>
                    <a:lstStyle/>
                    <a:p>
                      <a:pPr algn="ctr"/>
                      <a:r>
                        <a:rPr lang="en-US" dirty="0"/>
                        <a:t>80.6</a:t>
                      </a:r>
                    </a:p>
                  </a:txBody>
                  <a:tcPr anchor="ctr"/>
                </a:tc>
                <a:tc>
                  <a:txBody>
                    <a:bodyPr/>
                    <a:lstStyle/>
                    <a:p>
                      <a:pPr algn="ctr"/>
                      <a:r>
                        <a:rPr lang="en-US" dirty="0"/>
                        <a:t>331</a:t>
                      </a:r>
                    </a:p>
                  </a:txBody>
                  <a:tcPr anchor="ctr"/>
                </a:tc>
                <a:tc>
                  <a:txBody>
                    <a:bodyPr/>
                    <a:lstStyle/>
                    <a:p>
                      <a:pPr algn="ctr"/>
                      <a:r>
                        <a:rPr lang="en-US" dirty="0"/>
                        <a:t>654</a:t>
                      </a:r>
                    </a:p>
                  </a:txBody>
                  <a:tcPr anchor="ctr"/>
                </a:tc>
                <a:extLst>
                  <a:ext uri="{0D108BD9-81ED-4DB2-BD59-A6C34878D82A}">
                    <a16:rowId xmlns:a16="http://schemas.microsoft.com/office/drawing/2014/main" val="3130159869"/>
                  </a:ext>
                </a:extLst>
              </a:tr>
              <a:tr h="370840">
                <a:tc>
                  <a:txBody>
                    <a:bodyPr/>
                    <a:lstStyle/>
                    <a:p>
                      <a:pPr algn="ctr"/>
                      <a:r>
                        <a:rPr lang="en-US" dirty="0"/>
                        <a:t>1/2/2011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48.4</a:t>
                      </a:r>
                    </a:p>
                  </a:txBody>
                  <a:tcPr anchor="ctr"/>
                </a:tc>
                <a:tc>
                  <a:txBody>
                    <a:bodyPr/>
                    <a:lstStyle/>
                    <a:p>
                      <a:pPr algn="ctr"/>
                      <a:r>
                        <a:rPr lang="en-US" dirty="0"/>
                        <a:t>69.6</a:t>
                      </a:r>
                    </a:p>
                  </a:txBody>
                  <a:tcPr anchor="ctr"/>
                </a:tc>
                <a:tc>
                  <a:txBody>
                    <a:bodyPr/>
                    <a:lstStyle/>
                    <a:p>
                      <a:pPr algn="ctr"/>
                      <a:r>
                        <a:rPr lang="en-US" dirty="0"/>
                        <a:t>131</a:t>
                      </a:r>
                    </a:p>
                  </a:txBody>
                  <a:tcPr anchor="ctr"/>
                </a:tc>
                <a:tc>
                  <a:txBody>
                    <a:bodyPr/>
                    <a:lstStyle/>
                    <a:p>
                      <a:pPr algn="ctr"/>
                      <a:r>
                        <a:rPr lang="en-US" dirty="0"/>
                        <a:t>670</a:t>
                      </a:r>
                    </a:p>
                  </a:txBody>
                  <a:tcPr anchor="ctr"/>
                </a:tc>
                <a:extLst>
                  <a:ext uri="{0D108BD9-81ED-4DB2-BD59-A6C34878D82A}">
                    <a16:rowId xmlns:a16="http://schemas.microsoft.com/office/drawing/2014/main" val="2534830166"/>
                  </a:ext>
                </a:extLst>
              </a:tr>
              <a:tr h="370840">
                <a:tc>
                  <a:txBody>
                    <a:bodyPr/>
                    <a:lstStyle/>
                    <a:p>
                      <a:pPr algn="ctr"/>
                      <a:r>
                        <a:rPr lang="en-US" dirty="0"/>
                        <a:t>1/3/2011</a:t>
                      </a:r>
                    </a:p>
                  </a:txBody>
                  <a:tcPr anchor="ctr"/>
                </a:tc>
                <a:tc>
                  <a:txBody>
                    <a:bodyPr/>
                    <a:lstStyle/>
                    <a:p>
                      <a:pPr algn="ctr"/>
                      <a:r>
                        <a:rPr lang="en-US" dirty="0"/>
                        <a:t>Monday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34.2</a:t>
                      </a:r>
                    </a:p>
                  </a:txBody>
                  <a:tcPr anchor="ctr"/>
                </a:tc>
                <a:tc>
                  <a:txBody>
                    <a:bodyPr/>
                    <a:lstStyle/>
                    <a:p>
                      <a:pPr algn="ctr"/>
                      <a:r>
                        <a:rPr lang="en-US" dirty="0"/>
                        <a:t>43.7</a:t>
                      </a:r>
                    </a:p>
                  </a:txBody>
                  <a:tcPr anchor="ctr"/>
                </a:tc>
                <a:tc>
                  <a:txBody>
                    <a:bodyPr/>
                    <a:lstStyle/>
                    <a:p>
                      <a:pPr algn="ctr"/>
                      <a:r>
                        <a:rPr lang="en-US" dirty="0"/>
                        <a:t>120</a:t>
                      </a:r>
                    </a:p>
                  </a:txBody>
                  <a:tcPr anchor="ctr"/>
                </a:tc>
                <a:tc>
                  <a:txBody>
                    <a:bodyPr/>
                    <a:lstStyle/>
                    <a:p>
                      <a:pPr algn="ctr"/>
                      <a:r>
                        <a:rPr lang="en-US" dirty="0"/>
                        <a:t>1229</a:t>
                      </a:r>
                    </a:p>
                  </a:txBody>
                  <a:tcPr anchor="ctr"/>
                </a:tc>
                <a:extLst>
                  <a:ext uri="{0D108BD9-81ED-4DB2-BD59-A6C34878D82A}">
                    <a16:rowId xmlns:a16="http://schemas.microsoft.com/office/drawing/2014/main" val="962788917"/>
                  </a:ext>
                </a:extLst>
              </a:tr>
              <a:tr h="370840">
                <a:tc>
                  <a:txBody>
                    <a:bodyPr/>
                    <a:lstStyle/>
                    <a:p>
                      <a:pPr algn="ctr"/>
                      <a:r>
                        <a:rPr lang="en-US" dirty="0"/>
                        <a:t>1/4/2011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34.5</a:t>
                      </a:r>
                    </a:p>
                  </a:txBody>
                  <a:tcPr anchor="ctr"/>
                </a:tc>
                <a:tc>
                  <a:txBody>
                    <a:bodyPr/>
                    <a:lstStyle/>
                    <a:p>
                      <a:pPr algn="ctr"/>
                      <a:r>
                        <a:rPr lang="en-US" dirty="0"/>
                        <a:t>59.0</a:t>
                      </a:r>
                    </a:p>
                  </a:txBody>
                  <a:tcPr anchor="ctr"/>
                </a:tc>
                <a:tc>
                  <a:txBody>
                    <a:bodyPr/>
                    <a:lstStyle/>
                    <a:p>
                      <a:pPr algn="ctr"/>
                      <a:r>
                        <a:rPr lang="en-US" dirty="0"/>
                        <a:t>108</a:t>
                      </a:r>
                    </a:p>
                  </a:txBody>
                  <a:tcPr anchor="ctr"/>
                </a:tc>
                <a:tc>
                  <a:txBody>
                    <a:bodyPr/>
                    <a:lstStyle/>
                    <a:p>
                      <a:pPr algn="ctr"/>
                      <a:r>
                        <a:rPr lang="en-US" dirty="0"/>
                        <a:t>1454</a:t>
                      </a:r>
                    </a:p>
                  </a:txBody>
                  <a:tcPr anchor="ctr"/>
                </a:tc>
                <a:extLst>
                  <a:ext uri="{0D108BD9-81ED-4DB2-BD59-A6C34878D82A}">
                    <a16:rowId xmlns:a16="http://schemas.microsoft.com/office/drawing/2014/main" val="3697958777"/>
                  </a:ext>
                </a:extLst>
              </a:tr>
              <a:tr h="370840">
                <a:tc>
                  <a:txBody>
                    <a:bodyPr/>
                    <a:lstStyle/>
                    <a:p>
                      <a:pPr algn="ctr"/>
                      <a:r>
                        <a:rPr lang="en-US" dirty="0"/>
                        <a:t>1/5/2011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36.8</a:t>
                      </a:r>
                    </a:p>
                  </a:txBody>
                  <a:tcPr anchor="ctr"/>
                </a:tc>
                <a:tc>
                  <a:txBody>
                    <a:bodyPr/>
                    <a:lstStyle/>
                    <a:p>
                      <a:pPr algn="ctr"/>
                      <a:r>
                        <a:rPr lang="en-US" dirty="0"/>
                        <a:t>43.7</a:t>
                      </a:r>
                    </a:p>
                  </a:txBody>
                  <a:tcPr anchor="ctr"/>
                </a:tc>
                <a:tc>
                  <a:txBody>
                    <a:bodyPr/>
                    <a:lstStyle/>
                    <a:p>
                      <a:pPr algn="ctr"/>
                      <a:r>
                        <a:rPr lang="en-US" dirty="0"/>
                        <a:t>82</a:t>
                      </a:r>
                    </a:p>
                  </a:txBody>
                  <a:tcPr anchor="ctr"/>
                </a:tc>
                <a:tc>
                  <a:txBody>
                    <a:bodyPr/>
                    <a:lstStyle/>
                    <a:p>
                      <a:pPr algn="ctr"/>
                      <a:r>
                        <a:rPr lang="en-US" dirty="0"/>
                        <a:t>1518</a:t>
                      </a:r>
                    </a:p>
                  </a:txBody>
                  <a:tcPr anchor="ctr"/>
                </a:tc>
                <a:extLst>
                  <a:ext uri="{0D108BD9-81ED-4DB2-BD59-A6C34878D82A}">
                    <a16:rowId xmlns:a16="http://schemas.microsoft.com/office/drawing/2014/main" val="439924623"/>
                  </a:ext>
                </a:extLst>
              </a:tr>
            </a:tbl>
          </a:graphicData>
        </a:graphic>
      </p:graphicFrame>
      <p:sp>
        <p:nvSpPr>
          <p:cNvPr id="6" name="Rectangle 5">
            <a:extLst>
              <a:ext uri="{FF2B5EF4-FFF2-40B4-BE49-F238E27FC236}">
                <a16:creationId xmlns:a16="http://schemas.microsoft.com/office/drawing/2014/main" id="{53140B76-DB74-9FE4-45E6-A6F7B29837C0}"/>
              </a:ext>
            </a:extLst>
          </p:cNvPr>
          <p:cNvSpPr/>
          <p:nvPr/>
        </p:nvSpPr>
        <p:spPr>
          <a:xfrm>
            <a:off x="5545770" y="2232561"/>
            <a:ext cx="6064871" cy="3861092"/>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2D7EF-B60C-1C30-0A5F-16EB57A7424B}"/>
              </a:ext>
            </a:extLst>
          </p:cNvPr>
          <p:cNvSpPr txBox="1"/>
          <p:nvPr/>
        </p:nvSpPr>
        <p:spPr>
          <a:xfrm>
            <a:off x="6095833" y="6268061"/>
            <a:ext cx="5907643" cy="369332"/>
          </a:xfrm>
          <a:prstGeom prst="rect">
            <a:avLst/>
          </a:prstGeom>
          <a:noFill/>
        </p:spPr>
        <p:txBody>
          <a:bodyPr wrap="none" rtlCol="0">
            <a:spAutoFit/>
          </a:bodyPr>
          <a:lstStyle/>
          <a:p>
            <a:r>
              <a:rPr lang="en-US" dirty="0">
                <a:solidFill>
                  <a:schemeClr val="accent3"/>
                </a:solidFill>
              </a:rPr>
              <a:t>Quantitative – explore center, spread, and “look” of variables.</a:t>
            </a:r>
          </a:p>
        </p:txBody>
      </p:sp>
    </p:spTree>
    <p:extLst>
      <p:ext uri="{BB962C8B-B14F-4D97-AF65-F5344CB8AC3E}">
        <p14:creationId xmlns:p14="http://schemas.microsoft.com/office/powerpoint/2010/main" val="320424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D70D2-0D12-105F-8345-934537FD41B6}"/>
              </a:ext>
            </a:extLst>
          </p:cNvPr>
          <p:cNvSpPr>
            <a:spLocks noGrp="1"/>
          </p:cNvSpPr>
          <p:nvPr>
            <p:ph type="title"/>
          </p:nvPr>
        </p:nvSpPr>
        <p:spPr/>
        <p:txBody>
          <a:bodyPr/>
          <a:lstStyle/>
          <a:p>
            <a:r>
              <a:rPr lang="en-US" dirty="0"/>
              <a:t>Exploring Variables Visually</a:t>
            </a:r>
          </a:p>
        </p:txBody>
      </p:sp>
      <p:sp>
        <p:nvSpPr>
          <p:cNvPr id="4" name="Text Placeholder 3">
            <a:extLst>
              <a:ext uri="{FF2B5EF4-FFF2-40B4-BE49-F238E27FC236}">
                <a16:creationId xmlns:a16="http://schemas.microsoft.com/office/drawing/2014/main" id="{49E7EA76-7A69-8A78-8703-6DABFC69ED00}"/>
              </a:ext>
            </a:extLst>
          </p:cNvPr>
          <p:cNvSpPr>
            <a:spLocks noGrp="1"/>
          </p:cNvSpPr>
          <p:nvPr>
            <p:ph type="body" idx="1"/>
          </p:nvPr>
        </p:nvSpPr>
        <p:spPr/>
        <p:txBody>
          <a:bodyPr/>
          <a:lstStyle/>
          <a:p>
            <a:r>
              <a:rPr lang="en-US" dirty="0"/>
              <a:t>Qualitative Variable Plots</a:t>
            </a:r>
          </a:p>
        </p:txBody>
      </p:sp>
      <p:sp>
        <p:nvSpPr>
          <p:cNvPr id="2" name="Content Placeholder 1">
            <a:extLst>
              <a:ext uri="{FF2B5EF4-FFF2-40B4-BE49-F238E27FC236}">
                <a16:creationId xmlns:a16="http://schemas.microsoft.com/office/drawing/2014/main" id="{E78E5875-F16D-0465-DE78-7185440FB531}"/>
              </a:ext>
            </a:extLst>
          </p:cNvPr>
          <p:cNvSpPr>
            <a:spLocks noGrp="1"/>
          </p:cNvSpPr>
          <p:nvPr>
            <p:ph sz="half" idx="2"/>
          </p:nvPr>
        </p:nvSpPr>
        <p:spPr>
          <a:xfrm>
            <a:off x="581194" y="2926052"/>
            <a:ext cx="5393100" cy="3564200"/>
          </a:xfrm>
        </p:spPr>
        <p:txBody>
          <a:bodyPr>
            <a:normAutofit/>
          </a:bodyPr>
          <a:lstStyle/>
          <a:p>
            <a:r>
              <a:rPr lang="en-US" dirty="0"/>
              <a:t>Pie chart – graph in which a circle is divided into sections that each represent a proportion of the whole.</a:t>
            </a:r>
          </a:p>
          <a:p>
            <a:r>
              <a:rPr lang="en-US" dirty="0"/>
              <a:t>Bar chart – numerical values of variables are represented by the height or length of lines or rectangles of equal width.</a:t>
            </a:r>
          </a:p>
          <a:p>
            <a:endParaRPr lang="en-US" dirty="0"/>
          </a:p>
        </p:txBody>
      </p:sp>
      <p:sp>
        <p:nvSpPr>
          <p:cNvPr id="5" name="Text Placeholder 4">
            <a:extLst>
              <a:ext uri="{FF2B5EF4-FFF2-40B4-BE49-F238E27FC236}">
                <a16:creationId xmlns:a16="http://schemas.microsoft.com/office/drawing/2014/main" id="{079F7E46-1C02-DB7D-571B-240F29FDDBC8}"/>
              </a:ext>
            </a:extLst>
          </p:cNvPr>
          <p:cNvSpPr>
            <a:spLocks noGrp="1"/>
          </p:cNvSpPr>
          <p:nvPr>
            <p:ph type="body" sz="quarter" idx="3"/>
          </p:nvPr>
        </p:nvSpPr>
        <p:spPr/>
        <p:txBody>
          <a:bodyPr/>
          <a:lstStyle/>
          <a:p>
            <a:r>
              <a:rPr lang="en-US" dirty="0"/>
              <a:t>Quantitative Variable Plots</a:t>
            </a:r>
          </a:p>
        </p:txBody>
      </p:sp>
      <p:sp>
        <p:nvSpPr>
          <p:cNvPr id="6" name="Content Placeholder 5">
            <a:extLst>
              <a:ext uri="{FF2B5EF4-FFF2-40B4-BE49-F238E27FC236}">
                <a16:creationId xmlns:a16="http://schemas.microsoft.com/office/drawing/2014/main" id="{6F8731E8-9C13-0A62-E603-EE98D6B00D4E}"/>
              </a:ext>
            </a:extLst>
          </p:cNvPr>
          <p:cNvSpPr>
            <a:spLocks noGrp="1"/>
          </p:cNvSpPr>
          <p:nvPr>
            <p:ph sz="quarter" idx="4"/>
          </p:nvPr>
        </p:nvSpPr>
        <p:spPr>
          <a:xfrm>
            <a:off x="6217709" y="2926052"/>
            <a:ext cx="5393100" cy="3564200"/>
          </a:xfrm>
        </p:spPr>
        <p:txBody>
          <a:bodyPr>
            <a:normAutofit/>
          </a:bodyPr>
          <a:lstStyle/>
          <a:p>
            <a:r>
              <a:rPr lang="en-US" dirty="0"/>
              <a:t>Line graph – uses lines to connect individual data points over time.</a:t>
            </a:r>
          </a:p>
          <a:p>
            <a:r>
              <a:rPr lang="en-US" dirty="0"/>
              <a:t>Scatterplot – the values of two variables are plotted along two axes, the pattern of the resulting points revealing any relationship present.</a:t>
            </a:r>
          </a:p>
          <a:p>
            <a:endParaRPr lang="en-US" dirty="0"/>
          </a:p>
        </p:txBody>
      </p:sp>
    </p:spTree>
    <p:extLst>
      <p:ext uri="{BB962C8B-B14F-4D97-AF65-F5344CB8AC3E}">
        <p14:creationId xmlns:p14="http://schemas.microsoft.com/office/powerpoint/2010/main" val="391594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D70D2-0D12-105F-8345-934537FD41B6}"/>
              </a:ext>
            </a:extLst>
          </p:cNvPr>
          <p:cNvSpPr>
            <a:spLocks noGrp="1"/>
          </p:cNvSpPr>
          <p:nvPr>
            <p:ph type="title"/>
          </p:nvPr>
        </p:nvSpPr>
        <p:spPr/>
        <p:txBody>
          <a:bodyPr/>
          <a:lstStyle/>
          <a:p>
            <a:r>
              <a:rPr lang="en-US" dirty="0"/>
              <a:t>Exploring Variables Numerically</a:t>
            </a:r>
          </a:p>
        </p:txBody>
      </p:sp>
      <p:sp>
        <p:nvSpPr>
          <p:cNvPr id="4" name="Text Placeholder 3">
            <a:extLst>
              <a:ext uri="{FF2B5EF4-FFF2-40B4-BE49-F238E27FC236}">
                <a16:creationId xmlns:a16="http://schemas.microsoft.com/office/drawing/2014/main" id="{49E7EA76-7A69-8A78-8703-6DABFC69ED00}"/>
              </a:ext>
            </a:extLst>
          </p:cNvPr>
          <p:cNvSpPr>
            <a:spLocks noGrp="1"/>
          </p:cNvSpPr>
          <p:nvPr>
            <p:ph type="body" idx="1"/>
          </p:nvPr>
        </p:nvSpPr>
        <p:spPr/>
        <p:txBody>
          <a:bodyPr/>
          <a:lstStyle/>
          <a:p>
            <a:r>
              <a:rPr lang="en-US" dirty="0"/>
              <a:t>Measures of Center or “Typical”</a:t>
            </a:r>
          </a:p>
        </p:txBody>
      </p:sp>
      <p:sp>
        <p:nvSpPr>
          <p:cNvPr id="2" name="Content Placeholder 1">
            <a:extLst>
              <a:ext uri="{FF2B5EF4-FFF2-40B4-BE49-F238E27FC236}">
                <a16:creationId xmlns:a16="http://schemas.microsoft.com/office/drawing/2014/main" id="{E78E5875-F16D-0465-DE78-7185440FB531}"/>
              </a:ext>
            </a:extLst>
          </p:cNvPr>
          <p:cNvSpPr>
            <a:spLocks noGrp="1"/>
          </p:cNvSpPr>
          <p:nvPr>
            <p:ph sz="half" idx="2"/>
          </p:nvPr>
        </p:nvSpPr>
        <p:spPr>
          <a:xfrm>
            <a:off x="581194" y="2926052"/>
            <a:ext cx="5393100" cy="3564200"/>
          </a:xfrm>
        </p:spPr>
        <p:txBody>
          <a:bodyPr>
            <a:normAutofit/>
          </a:bodyPr>
          <a:lstStyle/>
          <a:p>
            <a:r>
              <a:rPr lang="en-US" dirty="0"/>
              <a:t>Mode – the mode of a variable is the most common value.</a:t>
            </a:r>
          </a:p>
          <a:p>
            <a:r>
              <a:rPr lang="en-US" dirty="0"/>
              <a:t>Mean – the mean of a variable is the sum of all the values divided by the number of values.</a:t>
            </a:r>
          </a:p>
          <a:p>
            <a:r>
              <a:rPr lang="en-US" dirty="0"/>
              <a:t>Median – value in the middle when the data items are arranged in ascending order.</a:t>
            </a:r>
          </a:p>
        </p:txBody>
      </p:sp>
      <p:sp>
        <p:nvSpPr>
          <p:cNvPr id="5" name="Text Placeholder 4">
            <a:extLst>
              <a:ext uri="{FF2B5EF4-FFF2-40B4-BE49-F238E27FC236}">
                <a16:creationId xmlns:a16="http://schemas.microsoft.com/office/drawing/2014/main" id="{079F7E46-1C02-DB7D-571B-240F29FDDBC8}"/>
              </a:ext>
            </a:extLst>
          </p:cNvPr>
          <p:cNvSpPr>
            <a:spLocks noGrp="1"/>
          </p:cNvSpPr>
          <p:nvPr>
            <p:ph type="body" sz="quarter" idx="3"/>
          </p:nvPr>
        </p:nvSpPr>
        <p:spPr/>
        <p:txBody>
          <a:bodyPr/>
          <a:lstStyle/>
          <a:p>
            <a:r>
              <a:rPr lang="en-US" dirty="0"/>
              <a:t>Measures of Spread or Variation</a:t>
            </a:r>
          </a:p>
        </p:txBody>
      </p:sp>
      <p:sp>
        <p:nvSpPr>
          <p:cNvPr id="6" name="Content Placeholder 5">
            <a:extLst>
              <a:ext uri="{FF2B5EF4-FFF2-40B4-BE49-F238E27FC236}">
                <a16:creationId xmlns:a16="http://schemas.microsoft.com/office/drawing/2014/main" id="{6F8731E8-9C13-0A62-E603-EE98D6B00D4E}"/>
              </a:ext>
            </a:extLst>
          </p:cNvPr>
          <p:cNvSpPr>
            <a:spLocks noGrp="1"/>
          </p:cNvSpPr>
          <p:nvPr>
            <p:ph sz="quarter" idx="4"/>
          </p:nvPr>
        </p:nvSpPr>
        <p:spPr>
          <a:xfrm>
            <a:off x="6217709" y="2926052"/>
            <a:ext cx="5393100" cy="3564200"/>
          </a:xfrm>
        </p:spPr>
        <p:txBody>
          <a:bodyPr>
            <a:normAutofit/>
          </a:bodyPr>
          <a:lstStyle/>
          <a:p>
            <a:r>
              <a:rPr lang="en-US" dirty="0"/>
              <a:t>Range – difference between the largest and smallest values.</a:t>
            </a:r>
          </a:p>
          <a:p>
            <a:r>
              <a:rPr lang="en-US" dirty="0"/>
              <a:t>Variance</a:t>
            </a:r>
            <a:r>
              <a:rPr lang="en-US" b="1" dirty="0"/>
              <a:t> </a:t>
            </a:r>
            <a:r>
              <a:rPr lang="en-US" dirty="0"/>
              <a:t>– measure of dispersion around the mean of the data set.</a:t>
            </a:r>
          </a:p>
          <a:p>
            <a:r>
              <a:rPr lang="en-US" dirty="0"/>
              <a:t>Standard deviation – the square root of the variance (helps with units of variance).</a:t>
            </a:r>
          </a:p>
        </p:txBody>
      </p:sp>
    </p:spTree>
    <p:extLst>
      <p:ext uri="{BB962C8B-B14F-4D97-AF65-F5344CB8AC3E}">
        <p14:creationId xmlns:p14="http://schemas.microsoft.com/office/powerpoint/2010/main" val="403552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Probability</a:t>
            </a:r>
          </a:p>
        </p:txBody>
      </p:sp>
      <p:sp>
        <p:nvSpPr>
          <p:cNvPr id="6" name="Content Placeholder 5"/>
          <p:cNvSpPr>
            <a:spLocks noGrp="1"/>
          </p:cNvSpPr>
          <p:nvPr>
            <p:ph idx="1"/>
          </p:nvPr>
        </p:nvSpPr>
        <p:spPr/>
        <p:txBody>
          <a:bodyPr/>
          <a:lstStyle/>
          <a:p>
            <a:r>
              <a:rPr lang="en-US" dirty="0"/>
              <a:t>The </a:t>
            </a:r>
            <a:r>
              <a:rPr lang="en-US" b="1" dirty="0"/>
              <a:t>probability</a:t>
            </a:r>
            <a:r>
              <a:rPr lang="en-US" dirty="0"/>
              <a:t> that an event happens is a numerical measure of the likelihood of that event’s occurrence.</a:t>
            </a:r>
          </a:p>
        </p:txBody>
      </p:sp>
      <p:cxnSp>
        <p:nvCxnSpPr>
          <p:cNvPr id="3" name="Straight Connector 2"/>
          <p:cNvCxnSpPr/>
          <p:nvPr/>
        </p:nvCxnSpPr>
        <p:spPr>
          <a:xfrm>
            <a:off x="4012906" y="4267200"/>
            <a:ext cx="533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34812" y="3767436"/>
            <a:ext cx="338554" cy="461665"/>
          </a:xfrm>
          <a:prstGeom prst="rect">
            <a:avLst/>
          </a:prstGeom>
          <a:noFill/>
        </p:spPr>
        <p:txBody>
          <a:bodyPr wrap="none" rtlCol="0">
            <a:spAutoFit/>
          </a:bodyPr>
          <a:lstStyle/>
          <a:p>
            <a:r>
              <a:rPr lang="en-US" sz="2400" dirty="0"/>
              <a:t>0</a:t>
            </a:r>
          </a:p>
        </p:txBody>
      </p:sp>
      <p:sp>
        <p:nvSpPr>
          <p:cNvPr id="9" name="TextBox 8"/>
          <p:cNvSpPr txBox="1"/>
          <p:nvPr/>
        </p:nvSpPr>
        <p:spPr>
          <a:xfrm>
            <a:off x="6373573" y="3767436"/>
            <a:ext cx="559769" cy="461665"/>
          </a:xfrm>
          <a:prstGeom prst="rect">
            <a:avLst/>
          </a:prstGeom>
          <a:noFill/>
        </p:spPr>
        <p:txBody>
          <a:bodyPr wrap="none" rtlCol="0">
            <a:spAutoFit/>
          </a:bodyPr>
          <a:lstStyle/>
          <a:p>
            <a:r>
              <a:rPr lang="en-US" sz="2400" dirty="0"/>
              <a:t>0.5</a:t>
            </a:r>
          </a:p>
        </p:txBody>
      </p:sp>
      <p:sp>
        <p:nvSpPr>
          <p:cNvPr id="10" name="TextBox 9"/>
          <p:cNvSpPr txBox="1"/>
          <p:nvPr/>
        </p:nvSpPr>
        <p:spPr>
          <a:xfrm>
            <a:off x="9168812" y="3767436"/>
            <a:ext cx="338554" cy="461665"/>
          </a:xfrm>
          <a:prstGeom prst="rect">
            <a:avLst/>
          </a:prstGeom>
          <a:noFill/>
        </p:spPr>
        <p:txBody>
          <a:bodyPr wrap="none" rtlCol="0">
            <a:spAutoFit/>
          </a:bodyPr>
          <a:lstStyle/>
          <a:p>
            <a:r>
              <a:rPr lang="en-US" sz="2400" dirty="0"/>
              <a:t>1</a:t>
            </a:r>
          </a:p>
        </p:txBody>
      </p:sp>
      <p:cxnSp>
        <p:nvCxnSpPr>
          <p:cNvPr id="11" name="Straight Arrow Connector 10"/>
          <p:cNvCxnSpPr/>
          <p:nvPr/>
        </p:nvCxnSpPr>
        <p:spPr>
          <a:xfrm>
            <a:off x="4698706" y="3429000"/>
            <a:ext cx="3733800"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69282" y="2967336"/>
            <a:ext cx="3385157" cy="461665"/>
          </a:xfrm>
          <a:prstGeom prst="rect">
            <a:avLst/>
          </a:prstGeom>
          <a:noFill/>
        </p:spPr>
        <p:txBody>
          <a:bodyPr wrap="none" rtlCol="0">
            <a:spAutoFit/>
          </a:bodyPr>
          <a:lstStyle/>
          <a:p>
            <a:r>
              <a:rPr lang="en-US" sz="2400" dirty="0">
                <a:solidFill>
                  <a:schemeClr val="accent3"/>
                </a:solidFill>
              </a:rPr>
              <a:t>Likelihood of Occurrence</a:t>
            </a:r>
          </a:p>
        </p:txBody>
      </p:sp>
      <p:sp>
        <p:nvSpPr>
          <p:cNvPr id="13" name="TextBox 12"/>
          <p:cNvSpPr txBox="1"/>
          <p:nvPr/>
        </p:nvSpPr>
        <p:spPr>
          <a:xfrm>
            <a:off x="2158836" y="4036368"/>
            <a:ext cx="1504258" cy="461665"/>
          </a:xfrm>
          <a:prstGeom prst="rect">
            <a:avLst/>
          </a:prstGeom>
          <a:noFill/>
        </p:spPr>
        <p:txBody>
          <a:bodyPr wrap="none" rtlCol="0">
            <a:spAutoFit/>
          </a:bodyPr>
          <a:lstStyle/>
          <a:p>
            <a:r>
              <a:rPr lang="en-US" sz="2400" dirty="0"/>
              <a:t>Probability</a:t>
            </a:r>
          </a:p>
        </p:txBody>
      </p:sp>
      <p:sp>
        <p:nvSpPr>
          <p:cNvPr id="14" name="TextBox 13"/>
          <p:cNvSpPr txBox="1"/>
          <p:nvPr/>
        </p:nvSpPr>
        <p:spPr>
          <a:xfrm>
            <a:off x="3208198" y="4921830"/>
            <a:ext cx="1823384" cy="1200329"/>
          </a:xfrm>
          <a:prstGeom prst="rect">
            <a:avLst/>
          </a:prstGeom>
          <a:noFill/>
        </p:spPr>
        <p:txBody>
          <a:bodyPr wrap="none" rtlCol="0">
            <a:spAutoFit/>
          </a:bodyPr>
          <a:lstStyle/>
          <a:p>
            <a:r>
              <a:rPr lang="en-US" sz="2400" dirty="0">
                <a:solidFill>
                  <a:schemeClr val="accent3"/>
                </a:solidFill>
              </a:rPr>
              <a:t>The event is</a:t>
            </a:r>
          </a:p>
          <a:p>
            <a:r>
              <a:rPr lang="en-US" sz="2400" dirty="0">
                <a:solidFill>
                  <a:schemeClr val="accent3"/>
                </a:solidFill>
              </a:rPr>
              <a:t>very unlikely </a:t>
            </a:r>
          </a:p>
          <a:p>
            <a:r>
              <a:rPr lang="en-US" sz="2400" dirty="0">
                <a:solidFill>
                  <a:schemeClr val="accent3"/>
                </a:solidFill>
              </a:rPr>
              <a:t>to happen.</a:t>
            </a:r>
          </a:p>
        </p:txBody>
      </p:sp>
      <p:sp>
        <p:nvSpPr>
          <p:cNvPr id="17" name="TextBox 16"/>
          <p:cNvSpPr txBox="1"/>
          <p:nvPr/>
        </p:nvSpPr>
        <p:spPr>
          <a:xfrm>
            <a:off x="5641802" y="4907341"/>
            <a:ext cx="1826975" cy="1569660"/>
          </a:xfrm>
          <a:prstGeom prst="rect">
            <a:avLst/>
          </a:prstGeom>
          <a:noFill/>
        </p:spPr>
        <p:txBody>
          <a:bodyPr wrap="none" rtlCol="0">
            <a:spAutoFit/>
          </a:bodyPr>
          <a:lstStyle/>
          <a:p>
            <a:r>
              <a:rPr lang="en-US" sz="2400" dirty="0">
                <a:solidFill>
                  <a:schemeClr val="accent3"/>
                </a:solidFill>
              </a:rPr>
              <a:t>The event is</a:t>
            </a:r>
          </a:p>
          <a:p>
            <a:r>
              <a:rPr lang="en-US" sz="2400" dirty="0">
                <a:solidFill>
                  <a:schemeClr val="accent3"/>
                </a:solidFill>
              </a:rPr>
              <a:t>equally likely </a:t>
            </a:r>
          </a:p>
          <a:p>
            <a:r>
              <a:rPr lang="en-US" sz="2400" dirty="0">
                <a:solidFill>
                  <a:schemeClr val="accent3"/>
                </a:solidFill>
              </a:rPr>
              <a:t>to happen as</a:t>
            </a:r>
          </a:p>
          <a:p>
            <a:r>
              <a:rPr lang="en-US" sz="2400" dirty="0">
                <a:solidFill>
                  <a:schemeClr val="accent3"/>
                </a:solidFill>
              </a:rPr>
              <a:t>unlikely to.</a:t>
            </a:r>
          </a:p>
        </p:txBody>
      </p:sp>
      <p:sp>
        <p:nvSpPr>
          <p:cNvPr id="18" name="TextBox 17"/>
          <p:cNvSpPr txBox="1"/>
          <p:nvPr/>
        </p:nvSpPr>
        <p:spPr>
          <a:xfrm>
            <a:off x="8245198" y="4921830"/>
            <a:ext cx="1703095" cy="1200329"/>
          </a:xfrm>
          <a:prstGeom prst="rect">
            <a:avLst/>
          </a:prstGeom>
          <a:noFill/>
        </p:spPr>
        <p:txBody>
          <a:bodyPr wrap="none" rtlCol="0">
            <a:spAutoFit/>
          </a:bodyPr>
          <a:lstStyle/>
          <a:p>
            <a:r>
              <a:rPr lang="en-US" sz="2400" dirty="0">
                <a:solidFill>
                  <a:schemeClr val="accent3"/>
                </a:solidFill>
              </a:rPr>
              <a:t>The event is</a:t>
            </a:r>
          </a:p>
          <a:p>
            <a:r>
              <a:rPr lang="en-US" sz="2400" dirty="0">
                <a:solidFill>
                  <a:schemeClr val="accent3"/>
                </a:solidFill>
              </a:rPr>
              <a:t>very likely</a:t>
            </a:r>
          </a:p>
          <a:p>
            <a:r>
              <a:rPr lang="en-US" sz="2400" dirty="0">
                <a:solidFill>
                  <a:schemeClr val="accent3"/>
                </a:solidFill>
              </a:rPr>
              <a:t>to happen.</a:t>
            </a:r>
          </a:p>
        </p:txBody>
      </p:sp>
      <p:cxnSp>
        <p:nvCxnSpPr>
          <p:cNvPr id="19" name="Straight Arrow Connector 18"/>
          <p:cNvCxnSpPr>
            <a:stCxn id="14" idx="0"/>
          </p:cNvCxnSpPr>
          <p:nvPr/>
        </p:nvCxnSpPr>
        <p:spPr>
          <a:xfrm flipV="1">
            <a:off x="4119890" y="4267199"/>
            <a:ext cx="578816" cy="65463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634530" y="4275160"/>
            <a:ext cx="534282" cy="65463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679906" y="4274760"/>
            <a:ext cx="0" cy="67824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485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89E20D-F84D-3814-567E-9C278AC61C9F}"/>
              </a:ext>
            </a:extLst>
          </p:cNvPr>
          <p:cNvSpPr>
            <a:spLocks noGrp="1"/>
          </p:cNvSpPr>
          <p:nvPr>
            <p:ph type="title"/>
          </p:nvPr>
        </p:nvSpPr>
        <p:spPr/>
        <p:txBody>
          <a:bodyPr/>
          <a:lstStyle/>
          <a:p>
            <a:r>
              <a:rPr lang="en-US" dirty="0"/>
              <a:t>Law Of Large Numbers</a:t>
            </a:r>
          </a:p>
        </p:txBody>
      </p:sp>
      <p:sp>
        <p:nvSpPr>
          <p:cNvPr id="2" name="Content Placeholder 1">
            <a:extLst>
              <a:ext uri="{FF2B5EF4-FFF2-40B4-BE49-F238E27FC236}">
                <a16:creationId xmlns:a16="http://schemas.microsoft.com/office/drawing/2014/main" id="{1ED46FD7-1B24-6754-AA77-EA5C4D721087}"/>
              </a:ext>
            </a:extLst>
          </p:cNvPr>
          <p:cNvSpPr>
            <a:spLocks noGrp="1"/>
          </p:cNvSpPr>
          <p:nvPr>
            <p:ph sz="half" idx="1"/>
          </p:nvPr>
        </p:nvSpPr>
        <p:spPr/>
        <p:txBody>
          <a:bodyPr/>
          <a:lstStyle/>
          <a:p>
            <a:r>
              <a:rPr lang="en-US" dirty="0"/>
              <a:t>The </a:t>
            </a:r>
            <a:r>
              <a:rPr lang="en-US" b="1" dirty="0"/>
              <a:t>law of large numbers</a:t>
            </a:r>
            <a:r>
              <a:rPr lang="en-US" dirty="0"/>
              <a:t> states that as the number of independent trials increases, </a:t>
            </a:r>
            <a:r>
              <a:rPr lang="en-US" i="1" dirty="0"/>
              <a:t>in the long run </a:t>
            </a:r>
            <a:r>
              <a:rPr lang="en-US" dirty="0"/>
              <a:t>the proportion for a certain event gets closer and closer to a single value (the probability of the event).</a:t>
            </a:r>
          </a:p>
        </p:txBody>
      </p:sp>
      <p:graphicFrame>
        <p:nvGraphicFramePr>
          <p:cNvPr id="6" name="Content Placeholder 4">
            <a:extLst>
              <a:ext uri="{FF2B5EF4-FFF2-40B4-BE49-F238E27FC236}">
                <a16:creationId xmlns:a16="http://schemas.microsoft.com/office/drawing/2014/main" id="{B6713E1F-B87F-F6B1-02FE-CD6027EE0307}"/>
              </a:ext>
            </a:extLst>
          </p:cNvPr>
          <p:cNvGraphicFramePr>
            <a:graphicFrameLocks/>
          </p:cNvGraphicFramePr>
          <p:nvPr/>
        </p:nvGraphicFramePr>
        <p:xfrm>
          <a:off x="6188075" y="2227263"/>
          <a:ext cx="5422900" cy="363378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29331DFA-B7BB-56FA-8E42-DBD8DDF1E1E6}"/>
              </a:ext>
            </a:extLst>
          </p:cNvPr>
          <p:cNvCxnSpPr>
            <a:cxnSpLocks/>
          </p:cNvCxnSpPr>
          <p:nvPr/>
        </p:nvCxnSpPr>
        <p:spPr>
          <a:xfrm>
            <a:off x="4989443" y="4124739"/>
            <a:ext cx="1106557"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AE98-FC74-9F9C-29AD-5105E9CDBFA1}"/>
              </a:ext>
            </a:extLst>
          </p:cNvPr>
          <p:cNvSpPr>
            <a:spLocks noGrp="1"/>
          </p:cNvSpPr>
          <p:nvPr>
            <p:ph type="title"/>
          </p:nvPr>
        </p:nvSpPr>
        <p:spPr/>
        <p:txBody>
          <a:bodyPr/>
          <a:lstStyle/>
          <a:p>
            <a:r>
              <a:rPr lang="en-US" dirty="0"/>
              <a:t>What is/are Data?</a:t>
            </a:r>
          </a:p>
        </p:txBody>
      </p:sp>
      <p:sp>
        <p:nvSpPr>
          <p:cNvPr id="3" name="Rectangle 2">
            <a:extLst>
              <a:ext uri="{FF2B5EF4-FFF2-40B4-BE49-F238E27FC236}">
                <a16:creationId xmlns:a16="http://schemas.microsoft.com/office/drawing/2014/main" id="{27CF60AF-1483-8B70-D8C1-7B0A3436892D}"/>
              </a:ext>
            </a:extLst>
          </p:cNvPr>
          <p:cNvSpPr/>
          <p:nvPr/>
        </p:nvSpPr>
        <p:spPr>
          <a:xfrm>
            <a:off x="575894" y="2481569"/>
            <a:ext cx="5520106" cy="2893100"/>
          </a:xfrm>
          <a:prstGeom prst="rect">
            <a:avLst/>
          </a:prstGeom>
        </p:spPr>
        <p:txBody>
          <a:bodyPr wrap="square">
            <a:spAutoFit/>
          </a:bodyPr>
          <a:lstStyle/>
          <a:p>
            <a:r>
              <a:rPr lang="en-US" sz="3200" dirty="0">
                <a:solidFill>
                  <a:srgbClr val="1D2A57"/>
                </a:solidFill>
                <a:latin typeface="Arial" panose="020B0604020202020204" pitchFamily="34" charset="0"/>
              </a:rPr>
              <a:t>data</a:t>
            </a:r>
          </a:p>
          <a:p>
            <a:r>
              <a:rPr lang="en-US" sz="3200" b="1" i="1" dirty="0">
                <a:solidFill>
                  <a:srgbClr val="1D2A57"/>
                </a:solidFill>
                <a:latin typeface="Arial" panose="020B0604020202020204" pitchFamily="34" charset="0"/>
              </a:rPr>
              <a:t>noun</a:t>
            </a:r>
            <a:r>
              <a:rPr lang="en-US" sz="3200" dirty="0">
                <a:solidFill>
                  <a:srgbClr val="1D2A57"/>
                </a:solidFill>
                <a:latin typeface="Arial" panose="020B0604020202020204" pitchFamily="34" charset="0"/>
              </a:rPr>
              <a:t> </a:t>
            </a:r>
          </a:p>
          <a:p>
            <a:pPr fontAlgn="auto"/>
            <a:endParaRPr lang="en-US" sz="2000" cap="all" dirty="0">
              <a:solidFill>
                <a:srgbClr val="1D2A57"/>
              </a:solidFill>
              <a:latin typeface="Arial" panose="020B0604020202020204" pitchFamily="34" charset="0"/>
            </a:endParaRPr>
          </a:p>
          <a:p>
            <a:r>
              <a:rPr lang="en-US" sz="3200" dirty="0">
                <a:solidFill>
                  <a:srgbClr val="70757A"/>
                </a:solidFill>
                <a:latin typeface="Roboto" panose="020B0604020202020204" charset="0"/>
              </a:rPr>
              <a:t>\ˈ</a:t>
            </a:r>
            <a:r>
              <a:rPr lang="en-US" sz="3200" dirty="0" err="1">
                <a:solidFill>
                  <a:srgbClr val="70757A"/>
                </a:solidFill>
                <a:latin typeface="Roboto" panose="020B0604020202020204" charset="0"/>
              </a:rPr>
              <a:t>dā</a:t>
            </a:r>
            <a:r>
              <a:rPr lang="en-US" sz="3200" dirty="0">
                <a:solidFill>
                  <a:srgbClr val="70757A"/>
                </a:solidFill>
                <a:latin typeface="Roboto" panose="020B0604020202020204" charset="0"/>
              </a:rPr>
              <a:t> - </a:t>
            </a:r>
            <a:r>
              <a:rPr lang="en-US" sz="3200" dirty="0" err="1">
                <a:solidFill>
                  <a:srgbClr val="70757A"/>
                </a:solidFill>
                <a:latin typeface="Roboto" panose="020B0604020202020204" charset="0"/>
              </a:rPr>
              <a:t>tə</a:t>
            </a:r>
            <a:r>
              <a:rPr lang="en-US" sz="3200" dirty="0">
                <a:solidFill>
                  <a:srgbClr val="70757A"/>
                </a:solidFill>
                <a:latin typeface="Roboto" panose="020B0604020202020204" charset="0"/>
              </a:rPr>
              <a:t>\</a:t>
            </a:r>
            <a:br>
              <a:rPr lang="en-US" sz="2800" b="0" i="0" dirty="0">
                <a:solidFill>
                  <a:srgbClr val="70757A"/>
                </a:solidFill>
                <a:effectLst/>
                <a:latin typeface="Roboto" panose="020B0604020202020204" charset="0"/>
              </a:rPr>
            </a:br>
            <a:r>
              <a:rPr lang="en-US" dirty="0">
                <a:solidFill>
                  <a:srgbClr val="1D2A57"/>
                </a:solidFill>
                <a:latin typeface="Arial" panose="020B0604020202020204" pitchFamily="34" charset="0"/>
              </a:rPr>
              <a:t> </a:t>
            </a:r>
            <a:endParaRPr lang="en-US" sz="1050" dirty="0">
              <a:solidFill>
                <a:srgbClr val="1D2A57"/>
              </a:solidFill>
              <a:latin typeface="Arial" panose="020B0604020202020204" pitchFamily="34" charset="0"/>
            </a:endParaRPr>
          </a:p>
          <a:p>
            <a:r>
              <a:rPr lang="en-US" sz="2400" dirty="0">
                <a:solidFill>
                  <a:srgbClr val="202124"/>
                </a:solidFill>
                <a:latin typeface="Roboto" panose="020B0604020202020204" charset="0"/>
              </a:rPr>
              <a:t>factual </a:t>
            </a:r>
            <a:r>
              <a:rPr lang="en-US" sz="2400" b="1" dirty="0">
                <a:solidFill>
                  <a:srgbClr val="202124"/>
                </a:solidFill>
                <a:latin typeface="Roboto" panose="020B0604020202020204" charset="0"/>
              </a:rPr>
              <a:t>information</a:t>
            </a:r>
            <a:r>
              <a:rPr lang="en-US" sz="2400" dirty="0">
                <a:solidFill>
                  <a:srgbClr val="202124"/>
                </a:solidFill>
                <a:latin typeface="Roboto" panose="020B0604020202020204" charset="0"/>
              </a:rPr>
              <a:t> used as a basis for reasoning, discussion, or calculation</a:t>
            </a:r>
            <a:endParaRPr lang="en-US" dirty="0">
              <a:solidFill>
                <a:srgbClr val="1D2A57"/>
              </a:solidFill>
              <a:latin typeface="Arial" panose="020B0604020202020204" pitchFamily="34" charset="0"/>
            </a:endParaRPr>
          </a:p>
        </p:txBody>
      </p:sp>
      <p:sp>
        <p:nvSpPr>
          <p:cNvPr id="7" name="Content Placeholder 6">
            <a:extLst>
              <a:ext uri="{FF2B5EF4-FFF2-40B4-BE49-F238E27FC236}">
                <a16:creationId xmlns:a16="http://schemas.microsoft.com/office/drawing/2014/main" id="{E76A9940-67AF-B06A-EFFC-3F5B0E1A3931}"/>
              </a:ext>
            </a:extLst>
          </p:cNvPr>
          <p:cNvSpPr>
            <a:spLocks noGrp="1"/>
          </p:cNvSpPr>
          <p:nvPr>
            <p:ph sz="half" idx="2"/>
          </p:nvPr>
        </p:nvSpPr>
        <p:spPr>
          <a:xfrm>
            <a:off x="6188417" y="2228003"/>
            <a:ext cx="5422392" cy="4063467"/>
          </a:xfrm>
        </p:spPr>
        <p:txBody>
          <a:bodyPr>
            <a:normAutofit/>
          </a:bodyPr>
          <a:lstStyle/>
          <a:p>
            <a:r>
              <a:rPr lang="en-US" sz="2200" dirty="0"/>
              <a:t>Information – measurements or values describing an object, person, place, thing, etc.</a:t>
            </a:r>
          </a:p>
          <a:p>
            <a:r>
              <a:rPr lang="en-US" sz="2200" dirty="0"/>
              <a:t>Inference – using information to come to some conclusion. </a:t>
            </a:r>
          </a:p>
          <a:p>
            <a:r>
              <a:rPr lang="en-US" sz="2200" dirty="0"/>
              <a:t>Want to use the information to draw conclusions and make better decisions in the context of our problem.</a:t>
            </a:r>
          </a:p>
          <a:p>
            <a:r>
              <a:rPr lang="en-US" sz="2200" dirty="0"/>
              <a:t>Who, what, where, when, why, how?</a:t>
            </a:r>
            <a:endParaRPr lang="en-US" sz="1800" dirty="0"/>
          </a:p>
        </p:txBody>
      </p:sp>
    </p:spTree>
    <p:extLst>
      <p:ext uri="{BB962C8B-B14F-4D97-AF65-F5344CB8AC3E}">
        <p14:creationId xmlns:p14="http://schemas.microsoft.com/office/powerpoint/2010/main" val="347760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98604-3CEA-C778-9DCC-75FA15043804}"/>
              </a:ext>
            </a:extLst>
          </p:cNvPr>
          <p:cNvSpPr>
            <a:spLocks noGrp="1"/>
          </p:cNvSpPr>
          <p:nvPr>
            <p:ph idx="1"/>
          </p:nvPr>
        </p:nvSpPr>
        <p:spPr/>
        <p:txBody>
          <a:bodyPr/>
          <a:lstStyle/>
          <a:p>
            <a:r>
              <a:rPr lang="en-US" dirty="0"/>
              <a:t>The </a:t>
            </a:r>
            <a:r>
              <a:rPr lang="en-US" b="1" dirty="0"/>
              <a:t>probability distribution</a:t>
            </a:r>
            <a:r>
              <a:rPr lang="en-US" dirty="0"/>
              <a:t> for a random variable describes how probabilities are distributed over the values of the random variable.</a:t>
            </a:r>
          </a:p>
          <a:p>
            <a:r>
              <a:rPr lang="en-US" dirty="0"/>
              <a:t>Relative frequencies can be used as estimates to the probability of an event occurring. </a:t>
            </a:r>
          </a:p>
          <a:p>
            <a:r>
              <a:rPr lang="en-US" dirty="0"/>
              <a:t>Probability distributions for discrete random variables are best described with tables, graphs, or equations.</a:t>
            </a:r>
          </a:p>
        </p:txBody>
      </p:sp>
      <p:sp>
        <p:nvSpPr>
          <p:cNvPr id="3" name="Title 2">
            <a:extLst>
              <a:ext uri="{FF2B5EF4-FFF2-40B4-BE49-F238E27FC236}">
                <a16:creationId xmlns:a16="http://schemas.microsoft.com/office/drawing/2014/main" id="{0E0246AC-96B4-BC11-5DA5-F4E42FCEF5DC}"/>
              </a:ext>
            </a:extLst>
          </p:cNvPr>
          <p:cNvSpPr>
            <a:spLocks noGrp="1"/>
          </p:cNvSpPr>
          <p:nvPr>
            <p:ph type="title"/>
          </p:nvPr>
        </p:nvSpPr>
        <p:spPr/>
        <p:txBody>
          <a:bodyPr/>
          <a:lstStyle/>
          <a:p>
            <a:r>
              <a:rPr lang="en-US" dirty="0"/>
              <a:t>Probability Distribution</a:t>
            </a:r>
          </a:p>
        </p:txBody>
      </p:sp>
    </p:spTree>
    <p:extLst>
      <p:ext uri="{BB962C8B-B14F-4D97-AF65-F5344CB8AC3E}">
        <p14:creationId xmlns:p14="http://schemas.microsoft.com/office/powerpoint/2010/main" val="319097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98604-3CEA-C778-9DCC-75FA15043804}"/>
              </a:ext>
            </a:extLst>
          </p:cNvPr>
          <p:cNvSpPr>
            <a:spLocks noGrp="1"/>
          </p:cNvSpPr>
          <p:nvPr>
            <p:ph idx="1"/>
          </p:nvPr>
        </p:nvSpPr>
        <p:spPr/>
        <p:txBody>
          <a:bodyPr/>
          <a:lstStyle/>
          <a:p>
            <a:r>
              <a:rPr lang="en-US" dirty="0"/>
              <a:t>Let x be the number of TV’s sold at a small department store in one day where x can only take the values of {0, 1, 2, 3, 4, 5}</a:t>
            </a:r>
          </a:p>
          <a:p>
            <a:r>
              <a:rPr lang="en-US" dirty="0">
                <a:solidFill>
                  <a:schemeClr val="accent2"/>
                </a:solidFill>
              </a:rPr>
              <a:t>We expect to sell 1.88 TV’s per day on average with variance of 2.522.</a:t>
            </a:r>
          </a:p>
        </p:txBody>
      </p:sp>
      <p:sp>
        <p:nvSpPr>
          <p:cNvPr id="3" name="Title 2">
            <a:extLst>
              <a:ext uri="{FF2B5EF4-FFF2-40B4-BE49-F238E27FC236}">
                <a16:creationId xmlns:a16="http://schemas.microsoft.com/office/drawing/2014/main" id="{0E0246AC-96B4-BC11-5DA5-F4E42FCEF5DC}"/>
              </a:ext>
            </a:extLst>
          </p:cNvPr>
          <p:cNvSpPr>
            <a:spLocks noGrp="1"/>
          </p:cNvSpPr>
          <p:nvPr>
            <p:ph type="title"/>
          </p:nvPr>
        </p:nvSpPr>
        <p:spPr/>
        <p:txBody>
          <a:bodyPr/>
          <a:lstStyle/>
          <a:p>
            <a:r>
              <a:rPr lang="en-US" dirty="0"/>
              <a:t>Discrete Probability Example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D2717BE-DF22-80DB-7875-B3C5026AFE51}"/>
                  </a:ext>
                </a:extLst>
              </p:cNvPr>
              <p:cNvGraphicFramePr>
                <a:graphicFrameLocks noGrp="1"/>
              </p:cNvGraphicFramePr>
              <p:nvPr>
                <p:extLst>
                  <p:ext uri="{D42A27DB-BD31-4B8C-83A1-F6EECF244321}">
                    <p14:modId xmlns:p14="http://schemas.microsoft.com/office/powerpoint/2010/main" val="295421005"/>
                  </p:ext>
                </p:extLst>
              </p:nvPr>
            </p:nvGraphicFramePr>
            <p:xfrm>
              <a:off x="1848431" y="3505200"/>
              <a:ext cx="8495136" cy="3235960"/>
            </p:xfrm>
            <a:graphic>
              <a:graphicData uri="http://schemas.openxmlformats.org/drawingml/2006/table">
                <a:tbl>
                  <a:tblPr firstRow="1" lastRow="1" bandRow="1">
                    <a:tableStyleId>{5C22544A-7EE6-4342-B048-85BDC9FD1C3A}</a:tableStyleId>
                  </a:tblPr>
                  <a:tblGrid>
                    <a:gridCol w="1510741">
                      <a:extLst>
                        <a:ext uri="{9D8B030D-6E8A-4147-A177-3AD203B41FA5}">
                          <a16:colId xmlns:a16="http://schemas.microsoft.com/office/drawing/2014/main" val="20000"/>
                        </a:ext>
                      </a:extLst>
                    </a:gridCol>
                    <a:gridCol w="1510741">
                      <a:extLst>
                        <a:ext uri="{9D8B030D-6E8A-4147-A177-3AD203B41FA5}">
                          <a16:colId xmlns:a16="http://schemas.microsoft.com/office/drawing/2014/main" val="20001"/>
                        </a:ext>
                      </a:extLst>
                    </a:gridCol>
                    <a:gridCol w="1510741">
                      <a:extLst>
                        <a:ext uri="{9D8B030D-6E8A-4147-A177-3AD203B41FA5}">
                          <a16:colId xmlns:a16="http://schemas.microsoft.com/office/drawing/2014/main" val="20003"/>
                        </a:ext>
                      </a:extLst>
                    </a:gridCol>
                    <a:gridCol w="1704829">
                      <a:extLst>
                        <a:ext uri="{9D8B030D-6E8A-4147-A177-3AD203B41FA5}">
                          <a16:colId xmlns:a16="http://schemas.microsoft.com/office/drawing/2014/main" val="3129933511"/>
                        </a:ext>
                      </a:extLst>
                    </a:gridCol>
                    <a:gridCol w="2258084">
                      <a:extLst>
                        <a:ext uri="{9D8B030D-6E8A-4147-A177-3AD203B41FA5}">
                          <a16:colId xmlns:a16="http://schemas.microsoft.com/office/drawing/2014/main" val="1601493644"/>
                        </a:ext>
                      </a:extLst>
                    </a:gridCol>
                  </a:tblGrid>
                  <a:tr h="370840">
                    <a:tc>
                      <a:txBody>
                        <a:bodyPr/>
                        <a:lstStyle/>
                        <a:p>
                          <a:pPr algn="ctr"/>
                          <a:r>
                            <a:rPr lang="en-US" dirty="0"/>
                            <a:t>TV’s Sold</a:t>
                          </a:r>
                        </a:p>
                      </a:txBody>
                      <a:tcPr anchor="ctr"/>
                    </a:tc>
                    <a:tc>
                      <a:txBody>
                        <a:bodyPr/>
                        <a:lstStyle/>
                        <a:p>
                          <a:pPr algn="ctr"/>
                          <a:r>
                            <a:rPr lang="en-US" dirty="0"/>
                            <a:t>Number of Days (</a:t>
                          </a:r>
                          <a:r>
                            <a:rPr lang="en-US" dirty="0" err="1"/>
                            <a:t>Freq</a:t>
                          </a:r>
                          <a:r>
                            <a:rPr lang="en-US" dirty="0"/>
                            <a:t>)</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𝑷</m:t>
                                </m:r>
                                <m:r>
                                  <a:rPr lang="en-US" b="1" i="1" dirty="0" smtClean="0">
                                    <a:latin typeface="Cambria Math" panose="02040503050406030204" pitchFamily="18" charset="0"/>
                                  </a:rPr>
                                  <m:t>(</m:t>
                                </m:r>
                                <m:r>
                                  <a:rPr lang="en-US" b="1" i="1" dirty="0" smtClean="0">
                                    <a:latin typeface="Cambria Math" panose="02040503050406030204" pitchFamily="18" charset="0"/>
                                  </a:rPr>
                                  <m:t>𝑿</m:t>
                                </m:r>
                                <m:r>
                                  <a:rPr lang="en-US" b="1" i="1" dirty="0" smtClean="0">
                                    <a:latin typeface="Cambria Math" panose="02040503050406030204" pitchFamily="18" charset="0"/>
                                  </a:rPr>
                                  <m:t> = </m:t>
                                </m:r>
                                <m:r>
                                  <a:rPr lang="en-US" b="1" i="1" dirty="0" smtClean="0">
                                    <a:latin typeface="Cambria Math" panose="02040503050406030204" pitchFamily="18" charset="0"/>
                                  </a:rPr>
                                  <m:t>𝒙</m:t>
                                </m:r>
                                <m:r>
                                  <a:rPr lang="en-US" b="1" i="1" dirty="0" smtClean="0">
                                    <a:latin typeface="Cambria Math" panose="02040503050406030204" pitchFamily="18" charset="0"/>
                                  </a:rPr>
                                  <m:t>)</m:t>
                                </m:r>
                              </m:oMath>
                            </m:oMathPara>
                          </a14:m>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b="1" i="1" dirty="0" smtClean="0">
                                        <a:latin typeface="Cambria Math" panose="02040503050406030204" pitchFamily="18" charset="0"/>
                                      </a:rPr>
                                      <m:t>𝒊</m:t>
                                    </m:r>
                                  </m:sub>
                                </m:sSub>
                                <m:r>
                                  <a:rPr lang="en-US" b="1" i="1" dirty="0" smtClean="0">
                                    <a:latin typeface="Cambria Math" panose="02040503050406030204" pitchFamily="18" charset="0"/>
                                  </a:rPr>
                                  <m:t>×</m:t>
                                </m:r>
                                <m:r>
                                  <a:rPr lang="en-US" b="1" i="1" dirty="0" smtClean="0">
                                    <a:latin typeface="Cambria Math" panose="02040503050406030204" pitchFamily="18" charset="0"/>
                                  </a:rPr>
                                  <m:t>𝑷</m:t>
                                </m:r>
                                <m:r>
                                  <a:rPr lang="en-US" b="1" i="1" dirty="0" smtClean="0">
                                    <a:latin typeface="Cambria Math" panose="02040503050406030204" pitchFamily="18" charset="0"/>
                                  </a:rPr>
                                  <m:t>(</m:t>
                                </m:r>
                                <m:r>
                                  <a:rPr lang="en-US" b="1" i="1" dirty="0" smtClean="0">
                                    <a:latin typeface="Cambria Math" panose="02040503050406030204" pitchFamily="18" charset="0"/>
                                  </a:rPr>
                                  <m:t>𝑿</m:t>
                                </m:r>
                                <m:r>
                                  <a:rPr lang="en-US" b="1" i="1" dirty="0" smtClean="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b="1" i="1" dirty="0" smtClean="0">
                                        <a:latin typeface="Cambria Math" panose="02040503050406030204" pitchFamily="18" charset="0"/>
                                      </a:rPr>
                                      <m:t>𝒊</m:t>
                                    </m:r>
                                  </m:sub>
                                </m:sSub>
                                <m:r>
                                  <a:rPr lang="en-US" b="1" i="1" dirty="0" smtClean="0">
                                    <a:latin typeface="Cambria Math" panose="02040503050406030204" pitchFamily="18" charset="0"/>
                                  </a:rPr>
                                  <m:t>)</m:t>
                                </m:r>
                              </m:oMath>
                            </m:oMathPara>
                          </a14:m>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r>
                                          <a:rPr lang="en-US" b="1" i="1" smtClean="0">
                                            <a:latin typeface="Cambria Math" panose="02040503050406030204" pitchFamily="18" charset="0"/>
                                          </a:rPr>
                                          <m:t>𝝁</m:t>
                                        </m:r>
                                      </m:e>
                                    </m:d>
                                  </m:e>
                                  <m:sup>
                                    <m:r>
                                      <a:rPr lang="en-US" b="1" i="1" smtClean="0">
                                        <a:latin typeface="Cambria Math" panose="02040503050406030204" pitchFamily="18" charset="0"/>
                                      </a:rPr>
                                      <m:t>𝟐</m:t>
                                    </m:r>
                                  </m:sup>
                                </m:sSup>
                                <m:r>
                                  <a:rPr lang="en-US" b="1" i="1" smtClean="0">
                                    <a:latin typeface="Cambria Math" panose="02040503050406030204" pitchFamily="18" charset="0"/>
                                  </a:rPr>
                                  <m:t>𝑷</m:t>
                                </m:r>
                                <m:d>
                                  <m:dPr>
                                    <m:ctrlPr>
                                      <a:rPr lang="en-US" b="1" i="1" smtClean="0">
                                        <a:latin typeface="Cambria Math" panose="02040503050406030204" pitchFamily="18" charset="0"/>
                                      </a:rPr>
                                    </m:ctrlPr>
                                  </m:dPr>
                                  <m:e>
                                    <m:r>
                                      <a:rPr lang="en-US" b="1" i="1" smtClean="0">
                                        <a:latin typeface="Cambria Math" panose="02040503050406030204" pitchFamily="18" charset="0"/>
                                      </a:rPr>
                                      <m:t>𝑿</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oMath>
                            </m:oMathPara>
                          </a14:m>
                          <a:endParaRPr lang="en-US" dirty="0"/>
                        </a:p>
                      </a:txBody>
                      <a:tcPr anchor="ctr"/>
                    </a:tc>
                    <a:extLst>
                      <a:ext uri="{0D108BD9-81ED-4DB2-BD59-A6C34878D82A}">
                        <a16:rowId xmlns:a16="http://schemas.microsoft.com/office/drawing/2014/main" val="10000"/>
                      </a:ext>
                    </a:extLst>
                  </a:tr>
                  <a:tr h="370840">
                    <a:tc>
                      <a:txBody>
                        <a:bodyPr/>
                        <a:lstStyle/>
                        <a:p>
                          <a:pPr algn="ctr"/>
                          <a:r>
                            <a:rPr lang="en-US" dirty="0">
                              <a:solidFill>
                                <a:schemeClr val="tx2"/>
                              </a:solidFill>
                            </a:rPr>
                            <a:t>0</a:t>
                          </a:r>
                        </a:p>
                      </a:txBody>
                      <a:tcPr anchor="ctr"/>
                    </a:tc>
                    <a:tc>
                      <a:txBody>
                        <a:bodyPr/>
                        <a:lstStyle/>
                        <a:p>
                          <a:pPr algn="ctr"/>
                          <a:r>
                            <a:rPr lang="en-US" dirty="0">
                              <a:solidFill>
                                <a:schemeClr val="tx2"/>
                              </a:solidFill>
                            </a:rPr>
                            <a:t>90</a:t>
                          </a:r>
                        </a:p>
                      </a:txBody>
                      <a:tcPr anchor="ctr"/>
                    </a:tc>
                    <a:tc>
                      <a:txBody>
                        <a:bodyPr/>
                        <a:lstStyle/>
                        <a:p>
                          <a:pPr algn="ctr"/>
                          <a:r>
                            <a:rPr lang="en-US" dirty="0">
                              <a:solidFill>
                                <a:schemeClr val="tx2"/>
                              </a:solidFill>
                            </a:rPr>
                            <a:t>0.25</a:t>
                          </a:r>
                        </a:p>
                      </a:txBody>
                      <a:tcPr anchor="ctr"/>
                    </a:tc>
                    <a:tc>
                      <a:txBody>
                        <a:bodyPr/>
                        <a:lstStyle/>
                        <a:p>
                          <a:pPr algn="ctr"/>
                          <a:r>
                            <a:rPr lang="en-US" dirty="0">
                              <a:solidFill>
                                <a:schemeClr val="tx2"/>
                              </a:solidFill>
                            </a:rPr>
                            <a:t>0.00</a:t>
                          </a:r>
                        </a:p>
                      </a:txBody>
                      <a:tcPr anchor="ctr"/>
                    </a:tc>
                    <a:tc>
                      <a:txBody>
                        <a:bodyPr/>
                        <a:lstStyle/>
                        <a:p>
                          <a:pPr algn="ctr"/>
                          <a:r>
                            <a:rPr lang="en-US" dirty="0">
                              <a:solidFill>
                                <a:schemeClr val="tx2"/>
                              </a:solidFill>
                            </a:rPr>
                            <a:t>0.883</a:t>
                          </a:r>
                        </a:p>
                      </a:txBody>
                      <a:tcPr anchor="ctr"/>
                    </a:tc>
                    <a:extLst>
                      <a:ext uri="{0D108BD9-81ED-4DB2-BD59-A6C34878D82A}">
                        <a16:rowId xmlns:a16="http://schemas.microsoft.com/office/drawing/2014/main" val="10001"/>
                      </a:ext>
                    </a:extLst>
                  </a:tr>
                  <a:tr h="370840">
                    <a:tc>
                      <a:txBody>
                        <a:bodyPr/>
                        <a:lstStyle/>
                        <a:p>
                          <a:pPr algn="ctr"/>
                          <a:r>
                            <a:rPr lang="en-US" dirty="0">
                              <a:solidFill>
                                <a:schemeClr val="tx2"/>
                              </a:solidFill>
                            </a:rPr>
                            <a:t>1</a:t>
                          </a:r>
                        </a:p>
                      </a:txBody>
                      <a:tcPr anchor="ctr"/>
                    </a:tc>
                    <a:tc>
                      <a:txBody>
                        <a:bodyPr/>
                        <a:lstStyle/>
                        <a:p>
                          <a:pPr algn="ctr"/>
                          <a:r>
                            <a:rPr lang="en-US" dirty="0">
                              <a:solidFill>
                                <a:schemeClr val="tx2"/>
                              </a:solidFill>
                            </a:rPr>
                            <a:t>85</a:t>
                          </a:r>
                        </a:p>
                      </a:txBody>
                      <a:tcPr anchor="ctr"/>
                    </a:tc>
                    <a:tc>
                      <a:txBody>
                        <a:bodyPr/>
                        <a:lstStyle/>
                        <a:p>
                          <a:pPr algn="ctr"/>
                          <a:r>
                            <a:rPr lang="en-US" dirty="0">
                              <a:solidFill>
                                <a:schemeClr val="tx2"/>
                              </a:solidFill>
                            </a:rPr>
                            <a:t>0.23</a:t>
                          </a:r>
                        </a:p>
                      </a:txBody>
                      <a:tcPr anchor="ctr"/>
                    </a:tc>
                    <a:tc>
                      <a:txBody>
                        <a:bodyPr/>
                        <a:lstStyle/>
                        <a:p>
                          <a:pPr algn="ctr"/>
                          <a:r>
                            <a:rPr lang="en-US" dirty="0">
                              <a:solidFill>
                                <a:schemeClr val="tx2"/>
                              </a:solidFill>
                            </a:rPr>
                            <a:t>0.23</a:t>
                          </a:r>
                        </a:p>
                      </a:txBody>
                      <a:tcPr anchor="ctr"/>
                    </a:tc>
                    <a:tc>
                      <a:txBody>
                        <a:bodyPr/>
                        <a:lstStyle/>
                        <a:p>
                          <a:pPr algn="ctr"/>
                          <a:r>
                            <a:rPr lang="en-US" dirty="0">
                              <a:solidFill>
                                <a:schemeClr val="tx2"/>
                              </a:solidFill>
                            </a:rPr>
                            <a:t>0.177</a:t>
                          </a:r>
                        </a:p>
                      </a:txBody>
                      <a:tcPr anchor="ctr"/>
                    </a:tc>
                    <a:extLst>
                      <a:ext uri="{0D108BD9-81ED-4DB2-BD59-A6C34878D82A}">
                        <a16:rowId xmlns:a16="http://schemas.microsoft.com/office/drawing/2014/main" val="10002"/>
                      </a:ext>
                    </a:extLst>
                  </a:tr>
                  <a:tr h="370840">
                    <a:tc>
                      <a:txBody>
                        <a:bodyPr/>
                        <a:lstStyle/>
                        <a:p>
                          <a:pPr algn="ctr"/>
                          <a:r>
                            <a:rPr lang="en-US" dirty="0">
                              <a:solidFill>
                                <a:schemeClr val="tx2"/>
                              </a:solidFill>
                            </a:rPr>
                            <a:t>2</a:t>
                          </a:r>
                        </a:p>
                      </a:txBody>
                      <a:tcPr anchor="ctr"/>
                    </a:tc>
                    <a:tc>
                      <a:txBody>
                        <a:bodyPr/>
                        <a:lstStyle/>
                        <a:p>
                          <a:pPr algn="ctr"/>
                          <a:r>
                            <a:rPr lang="en-US" dirty="0">
                              <a:solidFill>
                                <a:schemeClr val="tx2"/>
                              </a:solidFill>
                            </a:rPr>
                            <a:t>70</a:t>
                          </a:r>
                        </a:p>
                      </a:txBody>
                      <a:tcPr anchor="ctr"/>
                    </a:tc>
                    <a:tc>
                      <a:txBody>
                        <a:bodyPr/>
                        <a:lstStyle/>
                        <a:p>
                          <a:pPr algn="ctr"/>
                          <a:r>
                            <a:rPr lang="en-US" dirty="0">
                              <a:solidFill>
                                <a:schemeClr val="tx2"/>
                              </a:solidFill>
                            </a:rPr>
                            <a:t>0.19</a:t>
                          </a:r>
                        </a:p>
                      </a:txBody>
                      <a:tcPr anchor="ctr"/>
                    </a:tc>
                    <a:tc>
                      <a:txBody>
                        <a:bodyPr/>
                        <a:lstStyle/>
                        <a:p>
                          <a:pPr algn="ctr"/>
                          <a:r>
                            <a:rPr lang="en-US" dirty="0">
                              <a:solidFill>
                                <a:schemeClr val="tx2"/>
                              </a:solidFill>
                            </a:rPr>
                            <a:t>0.38</a:t>
                          </a:r>
                        </a:p>
                      </a:txBody>
                      <a:tcPr anchor="ctr"/>
                    </a:tc>
                    <a:tc>
                      <a:txBody>
                        <a:bodyPr/>
                        <a:lstStyle/>
                        <a:p>
                          <a:pPr algn="ctr"/>
                          <a:r>
                            <a:rPr lang="en-US" dirty="0">
                              <a:solidFill>
                                <a:schemeClr val="tx2"/>
                              </a:solidFill>
                            </a:rPr>
                            <a:t>0.002</a:t>
                          </a:r>
                        </a:p>
                      </a:txBody>
                      <a:tcPr anchor="ctr"/>
                    </a:tc>
                    <a:extLst>
                      <a:ext uri="{0D108BD9-81ED-4DB2-BD59-A6C34878D82A}">
                        <a16:rowId xmlns:a16="http://schemas.microsoft.com/office/drawing/2014/main" val="10003"/>
                      </a:ext>
                    </a:extLst>
                  </a:tr>
                  <a:tr h="370840">
                    <a:tc>
                      <a:txBody>
                        <a:bodyPr/>
                        <a:lstStyle/>
                        <a:p>
                          <a:pPr algn="ctr"/>
                          <a:r>
                            <a:rPr lang="en-US" dirty="0">
                              <a:solidFill>
                                <a:schemeClr val="tx2"/>
                              </a:solidFill>
                            </a:rPr>
                            <a:t>3</a:t>
                          </a:r>
                        </a:p>
                      </a:txBody>
                      <a:tcPr anchor="ctr"/>
                    </a:tc>
                    <a:tc>
                      <a:txBody>
                        <a:bodyPr/>
                        <a:lstStyle/>
                        <a:p>
                          <a:pPr algn="ctr"/>
                          <a:r>
                            <a:rPr lang="en-US" dirty="0">
                              <a:solidFill>
                                <a:schemeClr val="tx2"/>
                              </a:solidFill>
                            </a:rPr>
                            <a:t>45</a:t>
                          </a:r>
                        </a:p>
                      </a:txBody>
                      <a:tcPr anchor="ctr"/>
                    </a:tc>
                    <a:tc>
                      <a:txBody>
                        <a:bodyPr/>
                        <a:lstStyle/>
                        <a:p>
                          <a:pPr algn="ctr"/>
                          <a:r>
                            <a:rPr lang="en-US" dirty="0">
                              <a:solidFill>
                                <a:schemeClr val="tx2"/>
                              </a:solidFill>
                            </a:rPr>
                            <a:t>0.12</a:t>
                          </a:r>
                        </a:p>
                      </a:txBody>
                      <a:tcPr anchor="ctr"/>
                    </a:tc>
                    <a:tc>
                      <a:txBody>
                        <a:bodyPr/>
                        <a:lstStyle/>
                        <a:p>
                          <a:pPr algn="ctr"/>
                          <a:r>
                            <a:rPr lang="en-US" dirty="0">
                              <a:solidFill>
                                <a:schemeClr val="tx2"/>
                              </a:solidFill>
                            </a:rPr>
                            <a:t>0.36</a:t>
                          </a:r>
                        </a:p>
                      </a:txBody>
                      <a:tcPr anchor="ctr"/>
                    </a:tc>
                    <a:tc>
                      <a:txBody>
                        <a:bodyPr/>
                        <a:lstStyle/>
                        <a:p>
                          <a:pPr algn="ctr"/>
                          <a:r>
                            <a:rPr lang="en-US" dirty="0">
                              <a:solidFill>
                                <a:schemeClr val="tx2"/>
                              </a:solidFill>
                            </a:rPr>
                            <a:t>0.150</a:t>
                          </a:r>
                        </a:p>
                      </a:txBody>
                      <a:tcPr anchor="ctr"/>
                    </a:tc>
                    <a:extLst>
                      <a:ext uri="{0D108BD9-81ED-4DB2-BD59-A6C34878D82A}">
                        <a16:rowId xmlns:a16="http://schemas.microsoft.com/office/drawing/2014/main" val="10004"/>
                      </a:ext>
                    </a:extLst>
                  </a:tr>
                  <a:tr h="370840">
                    <a:tc>
                      <a:txBody>
                        <a:bodyPr/>
                        <a:lstStyle/>
                        <a:p>
                          <a:pPr algn="ctr"/>
                          <a:r>
                            <a:rPr lang="en-US" dirty="0">
                              <a:solidFill>
                                <a:schemeClr val="tx2"/>
                              </a:solidFill>
                            </a:rPr>
                            <a:t>4</a:t>
                          </a:r>
                        </a:p>
                      </a:txBody>
                      <a:tcPr anchor="ctr"/>
                    </a:tc>
                    <a:tc>
                      <a:txBody>
                        <a:bodyPr/>
                        <a:lstStyle/>
                        <a:p>
                          <a:pPr algn="ctr"/>
                          <a:r>
                            <a:rPr lang="en-US" dirty="0">
                              <a:solidFill>
                                <a:schemeClr val="tx2"/>
                              </a:solidFill>
                            </a:rPr>
                            <a:t>50</a:t>
                          </a:r>
                        </a:p>
                      </a:txBody>
                      <a:tcPr anchor="ctr"/>
                    </a:tc>
                    <a:tc>
                      <a:txBody>
                        <a:bodyPr/>
                        <a:lstStyle/>
                        <a:p>
                          <a:pPr algn="ctr"/>
                          <a:r>
                            <a:rPr lang="en-US" dirty="0">
                              <a:solidFill>
                                <a:schemeClr val="tx2"/>
                              </a:solidFill>
                            </a:rPr>
                            <a:t>0.14</a:t>
                          </a:r>
                        </a:p>
                      </a:txBody>
                      <a:tcPr anchor="ctr"/>
                    </a:tc>
                    <a:tc>
                      <a:txBody>
                        <a:bodyPr/>
                        <a:lstStyle/>
                        <a:p>
                          <a:pPr algn="ctr"/>
                          <a:r>
                            <a:rPr lang="en-US" dirty="0">
                              <a:solidFill>
                                <a:schemeClr val="tx2"/>
                              </a:solidFill>
                            </a:rPr>
                            <a:t>0.56</a:t>
                          </a:r>
                        </a:p>
                      </a:txBody>
                      <a:tcPr anchor="ctr"/>
                    </a:tc>
                    <a:tc>
                      <a:txBody>
                        <a:bodyPr/>
                        <a:lstStyle/>
                        <a:p>
                          <a:pPr algn="ctr"/>
                          <a:r>
                            <a:rPr lang="en-US" dirty="0">
                              <a:solidFill>
                                <a:schemeClr val="tx2"/>
                              </a:solidFill>
                            </a:rPr>
                            <a:t>0.629</a:t>
                          </a:r>
                        </a:p>
                      </a:txBody>
                      <a:tcPr anchor="ctr"/>
                    </a:tc>
                    <a:extLst>
                      <a:ext uri="{0D108BD9-81ED-4DB2-BD59-A6C34878D82A}">
                        <a16:rowId xmlns:a16="http://schemas.microsoft.com/office/drawing/2014/main" val="10005"/>
                      </a:ext>
                    </a:extLst>
                  </a:tr>
                  <a:tr h="370840">
                    <a:tc>
                      <a:txBody>
                        <a:bodyPr/>
                        <a:lstStyle/>
                        <a:p>
                          <a:pPr algn="ctr"/>
                          <a:r>
                            <a:rPr lang="en-US" dirty="0">
                              <a:solidFill>
                                <a:schemeClr val="tx2"/>
                              </a:solidFill>
                            </a:rPr>
                            <a:t>5</a:t>
                          </a:r>
                        </a:p>
                      </a:txBody>
                      <a:tcPr anchor="ctr"/>
                    </a:tc>
                    <a:tc>
                      <a:txBody>
                        <a:bodyPr/>
                        <a:lstStyle/>
                        <a:p>
                          <a:pPr algn="ctr"/>
                          <a:r>
                            <a:rPr lang="en-US" dirty="0">
                              <a:solidFill>
                                <a:schemeClr val="tx2"/>
                              </a:solidFill>
                            </a:rPr>
                            <a:t>25</a:t>
                          </a:r>
                        </a:p>
                      </a:txBody>
                      <a:tcPr anchor="ctr"/>
                    </a:tc>
                    <a:tc>
                      <a:txBody>
                        <a:bodyPr/>
                        <a:lstStyle/>
                        <a:p>
                          <a:pPr algn="ctr"/>
                          <a:r>
                            <a:rPr lang="en-US" dirty="0">
                              <a:solidFill>
                                <a:schemeClr val="tx2"/>
                              </a:solidFill>
                            </a:rPr>
                            <a:t>0.07</a:t>
                          </a:r>
                        </a:p>
                      </a:txBody>
                      <a:tcPr anchor="ctr"/>
                    </a:tc>
                    <a:tc>
                      <a:txBody>
                        <a:bodyPr/>
                        <a:lstStyle/>
                        <a:p>
                          <a:pPr algn="ctr"/>
                          <a:r>
                            <a:rPr lang="en-US" dirty="0">
                              <a:solidFill>
                                <a:schemeClr val="tx2"/>
                              </a:solidFill>
                            </a:rPr>
                            <a:t>0.35</a:t>
                          </a:r>
                        </a:p>
                      </a:txBody>
                      <a:tcPr anchor="ctr"/>
                    </a:tc>
                    <a:tc>
                      <a:txBody>
                        <a:bodyPr/>
                        <a:lstStyle/>
                        <a:p>
                          <a:pPr algn="ctr"/>
                          <a:r>
                            <a:rPr lang="en-US" dirty="0">
                              <a:solidFill>
                                <a:schemeClr val="tx2"/>
                              </a:solidFill>
                            </a:rPr>
                            <a:t>0.681</a:t>
                          </a:r>
                        </a:p>
                      </a:txBody>
                      <a:tcPr anchor="ctr"/>
                    </a:tc>
                    <a:extLst>
                      <a:ext uri="{0D108BD9-81ED-4DB2-BD59-A6C34878D82A}">
                        <a16:rowId xmlns:a16="http://schemas.microsoft.com/office/drawing/2014/main" val="10006"/>
                      </a:ext>
                    </a:extLst>
                  </a:tr>
                  <a:tr h="370840">
                    <a:tc>
                      <a:txBody>
                        <a:bodyPr/>
                        <a:lstStyle/>
                        <a:p>
                          <a:pPr algn="ctr"/>
                          <a:endParaRPr lang="en-US" dirty="0"/>
                        </a:p>
                      </a:txBody>
                      <a:tcPr anchor="ctr"/>
                    </a:tc>
                    <a:tc>
                      <a:txBody>
                        <a:bodyPr/>
                        <a:lstStyle/>
                        <a:p>
                          <a:pPr algn="ctr"/>
                          <a:r>
                            <a:rPr lang="en-US" dirty="0"/>
                            <a:t>365</a:t>
                          </a:r>
                        </a:p>
                      </a:txBody>
                      <a:tcPr anchor="ctr"/>
                    </a:tc>
                    <a:tc>
                      <a:txBody>
                        <a:bodyPr/>
                        <a:lstStyle/>
                        <a:p>
                          <a:pPr algn="ctr"/>
                          <a:r>
                            <a:rPr lang="en-US" dirty="0"/>
                            <a:t>1.00</a:t>
                          </a:r>
                        </a:p>
                      </a:txBody>
                      <a:tcPr anchor="ctr"/>
                    </a:tc>
                    <a:tc>
                      <a:txBody>
                        <a:bodyPr/>
                        <a:lstStyle/>
                        <a:p>
                          <a:pPr algn="ctr"/>
                          <a:r>
                            <a:rPr lang="en-US" dirty="0">
                              <a:solidFill>
                                <a:schemeClr val="accent2"/>
                              </a:solidFill>
                            </a:rPr>
                            <a:t>1.88</a:t>
                          </a:r>
                        </a:p>
                      </a:txBody>
                      <a:tcPr anchor="ctr"/>
                    </a:tc>
                    <a:tc>
                      <a:txBody>
                        <a:bodyPr/>
                        <a:lstStyle/>
                        <a:p>
                          <a:pPr algn="ctr"/>
                          <a:r>
                            <a:rPr lang="en-US" dirty="0">
                              <a:solidFill>
                                <a:schemeClr val="accent2"/>
                              </a:solidFill>
                            </a:rPr>
                            <a:t>2.522</a:t>
                          </a:r>
                        </a:p>
                      </a:txBody>
                      <a:tcPr anchor="ctr"/>
                    </a:tc>
                    <a:extLst>
                      <a:ext uri="{0D108BD9-81ED-4DB2-BD59-A6C34878D82A}">
                        <a16:rowId xmlns:a16="http://schemas.microsoft.com/office/drawing/2014/main" val="10007"/>
                      </a:ext>
                    </a:extLst>
                  </a:tr>
                </a:tbl>
              </a:graphicData>
            </a:graphic>
          </p:graphicFrame>
        </mc:Choice>
        <mc:Fallback xmlns="">
          <p:graphicFrame>
            <p:nvGraphicFramePr>
              <p:cNvPr id="4" name="Table 3">
                <a:extLst>
                  <a:ext uri="{FF2B5EF4-FFF2-40B4-BE49-F238E27FC236}">
                    <a16:creationId xmlns:a16="http://schemas.microsoft.com/office/drawing/2014/main" id="{CD2717BE-DF22-80DB-7875-B3C5026AFE51}"/>
                  </a:ext>
                </a:extLst>
              </p:cNvPr>
              <p:cNvGraphicFramePr>
                <a:graphicFrameLocks noGrp="1"/>
              </p:cNvGraphicFramePr>
              <p:nvPr>
                <p:extLst>
                  <p:ext uri="{D42A27DB-BD31-4B8C-83A1-F6EECF244321}">
                    <p14:modId xmlns:p14="http://schemas.microsoft.com/office/powerpoint/2010/main" val="295421005"/>
                  </p:ext>
                </p:extLst>
              </p:nvPr>
            </p:nvGraphicFramePr>
            <p:xfrm>
              <a:off x="1848431" y="3505200"/>
              <a:ext cx="8495136" cy="3235960"/>
            </p:xfrm>
            <a:graphic>
              <a:graphicData uri="http://schemas.openxmlformats.org/drawingml/2006/table">
                <a:tbl>
                  <a:tblPr firstRow="1" lastRow="1" bandRow="1">
                    <a:tableStyleId>{5C22544A-7EE6-4342-B048-85BDC9FD1C3A}</a:tableStyleId>
                  </a:tblPr>
                  <a:tblGrid>
                    <a:gridCol w="1510741">
                      <a:extLst>
                        <a:ext uri="{9D8B030D-6E8A-4147-A177-3AD203B41FA5}">
                          <a16:colId xmlns:a16="http://schemas.microsoft.com/office/drawing/2014/main" val="20000"/>
                        </a:ext>
                      </a:extLst>
                    </a:gridCol>
                    <a:gridCol w="1510741">
                      <a:extLst>
                        <a:ext uri="{9D8B030D-6E8A-4147-A177-3AD203B41FA5}">
                          <a16:colId xmlns:a16="http://schemas.microsoft.com/office/drawing/2014/main" val="20001"/>
                        </a:ext>
                      </a:extLst>
                    </a:gridCol>
                    <a:gridCol w="1510741">
                      <a:extLst>
                        <a:ext uri="{9D8B030D-6E8A-4147-A177-3AD203B41FA5}">
                          <a16:colId xmlns:a16="http://schemas.microsoft.com/office/drawing/2014/main" val="20003"/>
                        </a:ext>
                      </a:extLst>
                    </a:gridCol>
                    <a:gridCol w="1704829">
                      <a:extLst>
                        <a:ext uri="{9D8B030D-6E8A-4147-A177-3AD203B41FA5}">
                          <a16:colId xmlns:a16="http://schemas.microsoft.com/office/drawing/2014/main" val="3129933511"/>
                        </a:ext>
                      </a:extLst>
                    </a:gridCol>
                    <a:gridCol w="2258084">
                      <a:extLst>
                        <a:ext uri="{9D8B030D-6E8A-4147-A177-3AD203B41FA5}">
                          <a16:colId xmlns:a16="http://schemas.microsoft.com/office/drawing/2014/main" val="1601493644"/>
                        </a:ext>
                      </a:extLst>
                    </a:gridCol>
                  </a:tblGrid>
                  <a:tr h="640080">
                    <a:tc>
                      <a:txBody>
                        <a:bodyPr/>
                        <a:lstStyle/>
                        <a:p>
                          <a:pPr algn="ctr"/>
                          <a:r>
                            <a:rPr lang="en-US" dirty="0"/>
                            <a:t>TV’s Sold</a:t>
                          </a:r>
                        </a:p>
                      </a:txBody>
                      <a:tcPr anchor="ctr"/>
                    </a:tc>
                    <a:tc>
                      <a:txBody>
                        <a:bodyPr/>
                        <a:lstStyle/>
                        <a:p>
                          <a:pPr algn="ctr"/>
                          <a:r>
                            <a:rPr lang="en-US" dirty="0"/>
                            <a:t>Number of Days (</a:t>
                          </a:r>
                          <a:r>
                            <a:rPr lang="en-US" dirty="0" err="1"/>
                            <a:t>Freq</a:t>
                          </a:r>
                          <a:r>
                            <a:rPr lang="en-US" dirty="0"/>
                            <a:t>)</a:t>
                          </a:r>
                        </a:p>
                      </a:txBody>
                      <a:tcPr anchor="ctr"/>
                    </a:tc>
                    <a:tc>
                      <a:txBody>
                        <a:bodyPr/>
                        <a:lstStyle/>
                        <a:p>
                          <a:endParaRPr lang="en-US"/>
                        </a:p>
                      </a:txBody>
                      <a:tcPr anchor="ctr">
                        <a:blipFill>
                          <a:blip r:embed="rId2"/>
                          <a:stretch>
                            <a:fillRect l="-200840" t="-4000" r="-264706" b="-424000"/>
                          </a:stretch>
                        </a:blipFill>
                      </a:tcPr>
                    </a:tc>
                    <a:tc>
                      <a:txBody>
                        <a:bodyPr/>
                        <a:lstStyle/>
                        <a:p>
                          <a:endParaRPr lang="en-US"/>
                        </a:p>
                      </a:txBody>
                      <a:tcPr anchor="ctr">
                        <a:blipFill>
                          <a:blip r:embed="rId2"/>
                          <a:stretch>
                            <a:fillRect l="-265185" t="-4000" r="-133333" b="-424000"/>
                          </a:stretch>
                        </a:blipFill>
                      </a:tcPr>
                    </a:tc>
                    <a:tc>
                      <a:txBody>
                        <a:bodyPr/>
                        <a:lstStyle/>
                        <a:p>
                          <a:endParaRPr lang="en-US"/>
                        </a:p>
                      </a:txBody>
                      <a:tcPr anchor="ctr">
                        <a:blipFill>
                          <a:blip r:embed="rId2"/>
                          <a:stretch>
                            <a:fillRect l="-276966" t="-4000" r="-1124" b="-424000"/>
                          </a:stretch>
                        </a:blipFill>
                      </a:tcPr>
                    </a:tc>
                    <a:extLst>
                      <a:ext uri="{0D108BD9-81ED-4DB2-BD59-A6C34878D82A}">
                        <a16:rowId xmlns:a16="http://schemas.microsoft.com/office/drawing/2014/main" val="10000"/>
                      </a:ext>
                    </a:extLst>
                  </a:tr>
                  <a:tr h="370840">
                    <a:tc>
                      <a:txBody>
                        <a:bodyPr/>
                        <a:lstStyle/>
                        <a:p>
                          <a:pPr algn="ctr"/>
                          <a:r>
                            <a:rPr lang="en-US" dirty="0">
                              <a:solidFill>
                                <a:schemeClr val="tx2"/>
                              </a:solidFill>
                            </a:rPr>
                            <a:t>0</a:t>
                          </a:r>
                        </a:p>
                      </a:txBody>
                      <a:tcPr anchor="ctr"/>
                    </a:tc>
                    <a:tc>
                      <a:txBody>
                        <a:bodyPr/>
                        <a:lstStyle/>
                        <a:p>
                          <a:pPr algn="ctr"/>
                          <a:r>
                            <a:rPr lang="en-US" dirty="0">
                              <a:solidFill>
                                <a:schemeClr val="tx2"/>
                              </a:solidFill>
                            </a:rPr>
                            <a:t>90</a:t>
                          </a:r>
                        </a:p>
                      </a:txBody>
                      <a:tcPr anchor="ctr"/>
                    </a:tc>
                    <a:tc>
                      <a:txBody>
                        <a:bodyPr/>
                        <a:lstStyle/>
                        <a:p>
                          <a:pPr algn="ctr"/>
                          <a:r>
                            <a:rPr lang="en-US" dirty="0">
                              <a:solidFill>
                                <a:schemeClr val="tx2"/>
                              </a:solidFill>
                            </a:rPr>
                            <a:t>0.25</a:t>
                          </a:r>
                        </a:p>
                      </a:txBody>
                      <a:tcPr anchor="ctr"/>
                    </a:tc>
                    <a:tc>
                      <a:txBody>
                        <a:bodyPr/>
                        <a:lstStyle/>
                        <a:p>
                          <a:pPr algn="ctr"/>
                          <a:r>
                            <a:rPr lang="en-US" dirty="0">
                              <a:solidFill>
                                <a:schemeClr val="tx2"/>
                              </a:solidFill>
                            </a:rPr>
                            <a:t>0.00</a:t>
                          </a:r>
                        </a:p>
                      </a:txBody>
                      <a:tcPr anchor="ctr"/>
                    </a:tc>
                    <a:tc>
                      <a:txBody>
                        <a:bodyPr/>
                        <a:lstStyle/>
                        <a:p>
                          <a:pPr algn="ctr"/>
                          <a:r>
                            <a:rPr lang="en-US" dirty="0">
                              <a:solidFill>
                                <a:schemeClr val="tx2"/>
                              </a:solidFill>
                            </a:rPr>
                            <a:t>0.883</a:t>
                          </a:r>
                        </a:p>
                      </a:txBody>
                      <a:tcPr anchor="ctr"/>
                    </a:tc>
                    <a:extLst>
                      <a:ext uri="{0D108BD9-81ED-4DB2-BD59-A6C34878D82A}">
                        <a16:rowId xmlns:a16="http://schemas.microsoft.com/office/drawing/2014/main" val="10001"/>
                      </a:ext>
                    </a:extLst>
                  </a:tr>
                  <a:tr h="370840">
                    <a:tc>
                      <a:txBody>
                        <a:bodyPr/>
                        <a:lstStyle/>
                        <a:p>
                          <a:pPr algn="ctr"/>
                          <a:r>
                            <a:rPr lang="en-US" dirty="0">
                              <a:solidFill>
                                <a:schemeClr val="tx2"/>
                              </a:solidFill>
                            </a:rPr>
                            <a:t>1</a:t>
                          </a:r>
                        </a:p>
                      </a:txBody>
                      <a:tcPr anchor="ctr"/>
                    </a:tc>
                    <a:tc>
                      <a:txBody>
                        <a:bodyPr/>
                        <a:lstStyle/>
                        <a:p>
                          <a:pPr algn="ctr"/>
                          <a:r>
                            <a:rPr lang="en-US" dirty="0">
                              <a:solidFill>
                                <a:schemeClr val="tx2"/>
                              </a:solidFill>
                            </a:rPr>
                            <a:t>85</a:t>
                          </a:r>
                        </a:p>
                      </a:txBody>
                      <a:tcPr anchor="ctr"/>
                    </a:tc>
                    <a:tc>
                      <a:txBody>
                        <a:bodyPr/>
                        <a:lstStyle/>
                        <a:p>
                          <a:pPr algn="ctr"/>
                          <a:r>
                            <a:rPr lang="en-US" dirty="0">
                              <a:solidFill>
                                <a:schemeClr val="tx2"/>
                              </a:solidFill>
                            </a:rPr>
                            <a:t>0.23</a:t>
                          </a:r>
                        </a:p>
                      </a:txBody>
                      <a:tcPr anchor="ctr"/>
                    </a:tc>
                    <a:tc>
                      <a:txBody>
                        <a:bodyPr/>
                        <a:lstStyle/>
                        <a:p>
                          <a:pPr algn="ctr"/>
                          <a:r>
                            <a:rPr lang="en-US" dirty="0">
                              <a:solidFill>
                                <a:schemeClr val="tx2"/>
                              </a:solidFill>
                            </a:rPr>
                            <a:t>0.23</a:t>
                          </a:r>
                        </a:p>
                      </a:txBody>
                      <a:tcPr anchor="ctr"/>
                    </a:tc>
                    <a:tc>
                      <a:txBody>
                        <a:bodyPr/>
                        <a:lstStyle/>
                        <a:p>
                          <a:pPr algn="ctr"/>
                          <a:r>
                            <a:rPr lang="en-US" dirty="0">
                              <a:solidFill>
                                <a:schemeClr val="tx2"/>
                              </a:solidFill>
                            </a:rPr>
                            <a:t>0.177</a:t>
                          </a:r>
                        </a:p>
                      </a:txBody>
                      <a:tcPr anchor="ctr"/>
                    </a:tc>
                    <a:extLst>
                      <a:ext uri="{0D108BD9-81ED-4DB2-BD59-A6C34878D82A}">
                        <a16:rowId xmlns:a16="http://schemas.microsoft.com/office/drawing/2014/main" val="10002"/>
                      </a:ext>
                    </a:extLst>
                  </a:tr>
                  <a:tr h="370840">
                    <a:tc>
                      <a:txBody>
                        <a:bodyPr/>
                        <a:lstStyle/>
                        <a:p>
                          <a:pPr algn="ctr"/>
                          <a:r>
                            <a:rPr lang="en-US" dirty="0">
                              <a:solidFill>
                                <a:schemeClr val="tx2"/>
                              </a:solidFill>
                            </a:rPr>
                            <a:t>2</a:t>
                          </a:r>
                        </a:p>
                      </a:txBody>
                      <a:tcPr anchor="ctr"/>
                    </a:tc>
                    <a:tc>
                      <a:txBody>
                        <a:bodyPr/>
                        <a:lstStyle/>
                        <a:p>
                          <a:pPr algn="ctr"/>
                          <a:r>
                            <a:rPr lang="en-US" dirty="0">
                              <a:solidFill>
                                <a:schemeClr val="tx2"/>
                              </a:solidFill>
                            </a:rPr>
                            <a:t>70</a:t>
                          </a:r>
                        </a:p>
                      </a:txBody>
                      <a:tcPr anchor="ctr"/>
                    </a:tc>
                    <a:tc>
                      <a:txBody>
                        <a:bodyPr/>
                        <a:lstStyle/>
                        <a:p>
                          <a:pPr algn="ctr"/>
                          <a:r>
                            <a:rPr lang="en-US" dirty="0">
                              <a:solidFill>
                                <a:schemeClr val="tx2"/>
                              </a:solidFill>
                            </a:rPr>
                            <a:t>0.19</a:t>
                          </a:r>
                        </a:p>
                      </a:txBody>
                      <a:tcPr anchor="ctr"/>
                    </a:tc>
                    <a:tc>
                      <a:txBody>
                        <a:bodyPr/>
                        <a:lstStyle/>
                        <a:p>
                          <a:pPr algn="ctr"/>
                          <a:r>
                            <a:rPr lang="en-US" dirty="0">
                              <a:solidFill>
                                <a:schemeClr val="tx2"/>
                              </a:solidFill>
                            </a:rPr>
                            <a:t>0.38</a:t>
                          </a:r>
                        </a:p>
                      </a:txBody>
                      <a:tcPr anchor="ctr"/>
                    </a:tc>
                    <a:tc>
                      <a:txBody>
                        <a:bodyPr/>
                        <a:lstStyle/>
                        <a:p>
                          <a:pPr algn="ctr"/>
                          <a:r>
                            <a:rPr lang="en-US" dirty="0">
                              <a:solidFill>
                                <a:schemeClr val="tx2"/>
                              </a:solidFill>
                            </a:rPr>
                            <a:t>0.002</a:t>
                          </a:r>
                        </a:p>
                      </a:txBody>
                      <a:tcPr anchor="ctr"/>
                    </a:tc>
                    <a:extLst>
                      <a:ext uri="{0D108BD9-81ED-4DB2-BD59-A6C34878D82A}">
                        <a16:rowId xmlns:a16="http://schemas.microsoft.com/office/drawing/2014/main" val="10003"/>
                      </a:ext>
                    </a:extLst>
                  </a:tr>
                  <a:tr h="370840">
                    <a:tc>
                      <a:txBody>
                        <a:bodyPr/>
                        <a:lstStyle/>
                        <a:p>
                          <a:pPr algn="ctr"/>
                          <a:r>
                            <a:rPr lang="en-US" dirty="0">
                              <a:solidFill>
                                <a:schemeClr val="tx2"/>
                              </a:solidFill>
                            </a:rPr>
                            <a:t>3</a:t>
                          </a:r>
                        </a:p>
                      </a:txBody>
                      <a:tcPr anchor="ctr"/>
                    </a:tc>
                    <a:tc>
                      <a:txBody>
                        <a:bodyPr/>
                        <a:lstStyle/>
                        <a:p>
                          <a:pPr algn="ctr"/>
                          <a:r>
                            <a:rPr lang="en-US" dirty="0">
                              <a:solidFill>
                                <a:schemeClr val="tx2"/>
                              </a:solidFill>
                            </a:rPr>
                            <a:t>45</a:t>
                          </a:r>
                        </a:p>
                      </a:txBody>
                      <a:tcPr anchor="ctr"/>
                    </a:tc>
                    <a:tc>
                      <a:txBody>
                        <a:bodyPr/>
                        <a:lstStyle/>
                        <a:p>
                          <a:pPr algn="ctr"/>
                          <a:r>
                            <a:rPr lang="en-US" dirty="0">
                              <a:solidFill>
                                <a:schemeClr val="tx2"/>
                              </a:solidFill>
                            </a:rPr>
                            <a:t>0.12</a:t>
                          </a:r>
                        </a:p>
                      </a:txBody>
                      <a:tcPr anchor="ctr"/>
                    </a:tc>
                    <a:tc>
                      <a:txBody>
                        <a:bodyPr/>
                        <a:lstStyle/>
                        <a:p>
                          <a:pPr algn="ctr"/>
                          <a:r>
                            <a:rPr lang="en-US" dirty="0">
                              <a:solidFill>
                                <a:schemeClr val="tx2"/>
                              </a:solidFill>
                            </a:rPr>
                            <a:t>0.36</a:t>
                          </a:r>
                        </a:p>
                      </a:txBody>
                      <a:tcPr anchor="ctr"/>
                    </a:tc>
                    <a:tc>
                      <a:txBody>
                        <a:bodyPr/>
                        <a:lstStyle/>
                        <a:p>
                          <a:pPr algn="ctr"/>
                          <a:r>
                            <a:rPr lang="en-US" dirty="0">
                              <a:solidFill>
                                <a:schemeClr val="tx2"/>
                              </a:solidFill>
                            </a:rPr>
                            <a:t>0.150</a:t>
                          </a:r>
                        </a:p>
                      </a:txBody>
                      <a:tcPr anchor="ctr"/>
                    </a:tc>
                    <a:extLst>
                      <a:ext uri="{0D108BD9-81ED-4DB2-BD59-A6C34878D82A}">
                        <a16:rowId xmlns:a16="http://schemas.microsoft.com/office/drawing/2014/main" val="10004"/>
                      </a:ext>
                    </a:extLst>
                  </a:tr>
                  <a:tr h="370840">
                    <a:tc>
                      <a:txBody>
                        <a:bodyPr/>
                        <a:lstStyle/>
                        <a:p>
                          <a:pPr algn="ctr"/>
                          <a:r>
                            <a:rPr lang="en-US" dirty="0">
                              <a:solidFill>
                                <a:schemeClr val="tx2"/>
                              </a:solidFill>
                            </a:rPr>
                            <a:t>4</a:t>
                          </a:r>
                        </a:p>
                      </a:txBody>
                      <a:tcPr anchor="ctr"/>
                    </a:tc>
                    <a:tc>
                      <a:txBody>
                        <a:bodyPr/>
                        <a:lstStyle/>
                        <a:p>
                          <a:pPr algn="ctr"/>
                          <a:r>
                            <a:rPr lang="en-US" dirty="0">
                              <a:solidFill>
                                <a:schemeClr val="tx2"/>
                              </a:solidFill>
                            </a:rPr>
                            <a:t>50</a:t>
                          </a:r>
                        </a:p>
                      </a:txBody>
                      <a:tcPr anchor="ctr"/>
                    </a:tc>
                    <a:tc>
                      <a:txBody>
                        <a:bodyPr/>
                        <a:lstStyle/>
                        <a:p>
                          <a:pPr algn="ctr"/>
                          <a:r>
                            <a:rPr lang="en-US" dirty="0">
                              <a:solidFill>
                                <a:schemeClr val="tx2"/>
                              </a:solidFill>
                            </a:rPr>
                            <a:t>0.14</a:t>
                          </a:r>
                        </a:p>
                      </a:txBody>
                      <a:tcPr anchor="ctr"/>
                    </a:tc>
                    <a:tc>
                      <a:txBody>
                        <a:bodyPr/>
                        <a:lstStyle/>
                        <a:p>
                          <a:pPr algn="ctr"/>
                          <a:r>
                            <a:rPr lang="en-US" dirty="0">
                              <a:solidFill>
                                <a:schemeClr val="tx2"/>
                              </a:solidFill>
                            </a:rPr>
                            <a:t>0.56</a:t>
                          </a:r>
                        </a:p>
                      </a:txBody>
                      <a:tcPr anchor="ctr"/>
                    </a:tc>
                    <a:tc>
                      <a:txBody>
                        <a:bodyPr/>
                        <a:lstStyle/>
                        <a:p>
                          <a:pPr algn="ctr"/>
                          <a:r>
                            <a:rPr lang="en-US" dirty="0">
                              <a:solidFill>
                                <a:schemeClr val="tx2"/>
                              </a:solidFill>
                            </a:rPr>
                            <a:t>0.629</a:t>
                          </a:r>
                        </a:p>
                      </a:txBody>
                      <a:tcPr anchor="ctr"/>
                    </a:tc>
                    <a:extLst>
                      <a:ext uri="{0D108BD9-81ED-4DB2-BD59-A6C34878D82A}">
                        <a16:rowId xmlns:a16="http://schemas.microsoft.com/office/drawing/2014/main" val="10005"/>
                      </a:ext>
                    </a:extLst>
                  </a:tr>
                  <a:tr h="370840">
                    <a:tc>
                      <a:txBody>
                        <a:bodyPr/>
                        <a:lstStyle/>
                        <a:p>
                          <a:pPr algn="ctr"/>
                          <a:r>
                            <a:rPr lang="en-US" dirty="0">
                              <a:solidFill>
                                <a:schemeClr val="tx2"/>
                              </a:solidFill>
                            </a:rPr>
                            <a:t>5</a:t>
                          </a:r>
                        </a:p>
                      </a:txBody>
                      <a:tcPr anchor="ctr"/>
                    </a:tc>
                    <a:tc>
                      <a:txBody>
                        <a:bodyPr/>
                        <a:lstStyle/>
                        <a:p>
                          <a:pPr algn="ctr"/>
                          <a:r>
                            <a:rPr lang="en-US" dirty="0">
                              <a:solidFill>
                                <a:schemeClr val="tx2"/>
                              </a:solidFill>
                            </a:rPr>
                            <a:t>25</a:t>
                          </a:r>
                        </a:p>
                      </a:txBody>
                      <a:tcPr anchor="ctr"/>
                    </a:tc>
                    <a:tc>
                      <a:txBody>
                        <a:bodyPr/>
                        <a:lstStyle/>
                        <a:p>
                          <a:pPr algn="ctr"/>
                          <a:r>
                            <a:rPr lang="en-US" dirty="0">
                              <a:solidFill>
                                <a:schemeClr val="tx2"/>
                              </a:solidFill>
                            </a:rPr>
                            <a:t>0.07</a:t>
                          </a:r>
                        </a:p>
                      </a:txBody>
                      <a:tcPr anchor="ctr"/>
                    </a:tc>
                    <a:tc>
                      <a:txBody>
                        <a:bodyPr/>
                        <a:lstStyle/>
                        <a:p>
                          <a:pPr algn="ctr"/>
                          <a:r>
                            <a:rPr lang="en-US" dirty="0">
                              <a:solidFill>
                                <a:schemeClr val="tx2"/>
                              </a:solidFill>
                            </a:rPr>
                            <a:t>0.35</a:t>
                          </a:r>
                        </a:p>
                      </a:txBody>
                      <a:tcPr anchor="ctr"/>
                    </a:tc>
                    <a:tc>
                      <a:txBody>
                        <a:bodyPr/>
                        <a:lstStyle/>
                        <a:p>
                          <a:pPr algn="ctr"/>
                          <a:r>
                            <a:rPr lang="en-US" dirty="0">
                              <a:solidFill>
                                <a:schemeClr val="tx2"/>
                              </a:solidFill>
                            </a:rPr>
                            <a:t>0.681</a:t>
                          </a:r>
                        </a:p>
                      </a:txBody>
                      <a:tcPr anchor="ctr"/>
                    </a:tc>
                    <a:extLst>
                      <a:ext uri="{0D108BD9-81ED-4DB2-BD59-A6C34878D82A}">
                        <a16:rowId xmlns:a16="http://schemas.microsoft.com/office/drawing/2014/main" val="10006"/>
                      </a:ext>
                    </a:extLst>
                  </a:tr>
                  <a:tr h="370840">
                    <a:tc>
                      <a:txBody>
                        <a:bodyPr/>
                        <a:lstStyle/>
                        <a:p>
                          <a:pPr algn="ctr"/>
                          <a:endParaRPr lang="en-US" dirty="0"/>
                        </a:p>
                      </a:txBody>
                      <a:tcPr anchor="ctr"/>
                    </a:tc>
                    <a:tc>
                      <a:txBody>
                        <a:bodyPr/>
                        <a:lstStyle/>
                        <a:p>
                          <a:pPr algn="ctr"/>
                          <a:r>
                            <a:rPr lang="en-US" dirty="0"/>
                            <a:t>365</a:t>
                          </a:r>
                        </a:p>
                      </a:txBody>
                      <a:tcPr anchor="ctr"/>
                    </a:tc>
                    <a:tc>
                      <a:txBody>
                        <a:bodyPr/>
                        <a:lstStyle/>
                        <a:p>
                          <a:pPr algn="ctr"/>
                          <a:r>
                            <a:rPr lang="en-US" dirty="0"/>
                            <a:t>1.00</a:t>
                          </a:r>
                        </a:p>
                      </a:txBody>
                      <a:tcPr anchor="ctr"/>
                    </a:tc>
                    <a:tc>
                      <a:txBody>
                        <a:bodyPr/>
                        <a:lstStyle/>
                        <a:p>
                          <a:pPr algn="ctr"/>
                          <a:r>
                            <a:rPr lang="en-US" dirty="0">
                              <a:solidFill>
                                <a:schemeClr val="accent2"/>
                              </a:solidFill>
                            </a:rPr>
                            <a:t>1.88</a:t>
                          </a:r>
                        </a:p>
                      </a:txBody>
                      <a:tcPr anchor="ctr"/>
                    </a:tc>
                    <a:tc>
                      <a:txBody>
                        <a:bodyPr/>
                        <a:lstStyle/>
                        <a:p>
                          <a:pPr algn="ctr"/>
                          <a:r>
                            <a:rPr lang="en-US" dirty="0">
                              <a:solidFill>
                                <a:schemeClr val="accent2"/>
                              </a:solidFill>
                            </a:rPr>
                            <a:t>2.522</a:t>
                          </a:r>
                        </a:p>
                      </a:txBody>
                      <a:tcPr anchor="ct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4434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A332B-C73F-E14B-9062-D243E96D0599}"/>
              </a:ext>
            </a:extLst>
          </p:cNvPr>
          <p:cNvSpPr>
            <a:spLocks noGrp="1"/>
          </p:cNvSpPr>
          <p:nvPr>
            <p:ph idx="1"/>
          </p:nvPr>
        </p:nvSpPr>
        <p:spPr/>
        <p:txBody>
          <a:bodyPr/>
          <a:lstStyle/>
          <a:p>
            <a:r>
              <a:rPr lang="en-US" dirty="0"/>
              <a:t>The </a:t>
            </a:r>
            <a:r>
              <a:rPr lang="en-US" b="1" dirty="0"/>
              <a:t>binomial distribution</a:t>
            </a:r>
            <a:r>
              <a:rPr lang="en-US" dirty="0"/>
              <a:t> looks at the probabilities of the number of successes occurring in the </a:t>
            </a:r>
            <a:r>
              <a:rPr lang="en-US" i="1" dirty="0"/>
              <a:t>n</a:t>
            </a:r>
            <a:r>
              <a:rPr lang="en-US" dirty="0"/>
              <a:t> independent trials.</a:t>
            </a:r>
          </a:p>
          <a:p>
            <a:r>
              <a:rPr lang="en-US" dirty="0"/>
              <a:t>The binomial probability function is comprised of two intuitive pieces:</a:t>
            </a:r>
          </a:p>
          <a:p>
            <a:endParaRPr lang="en-US" dirty="0"/>
          </a:p>
        </p:txBody>
      </p:sp>
      <p:sp>
        <p:nvSpPr>
          <p:cNvPr id="3" name="Title 2">
            <a:extLst>
              <a:ext uri="{FF2B5EF4-FFF2-40B4-BE49-F238E27FC236}">
                <a16:creationId xmlns:a16="http://schemas.microsoft.com/office/drawing/2014/main" id="{C67918BB-CAE8-9C50-8CB4-E6DF5CC6178C}"/>
              </a:ext>
            </a:extLst>
          </p:cNvPr>
          <p:cNvSpPr>
            <a:spLocks noGrp="1"/>
          </p:cNvSpPr>
          <p:nvPr>
            <p:ph type="title"/>
          </p:nvPr>
        </p:nvSpPr>
        <p:spPr/>
        <p:txBody>
          <a:bodyPr/>
          <a:lstStyle/>
          <a:p>
            <a:r>
              <a:rPr lang="en-US" dirty="0"/>
              <a:t>Binomial Distribution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486EA19-EC22-D531-31C0-CDE5AA065D0F}"/>
                  </a:ext>
                </a:extLst>
              </p:cNvPr>
              <p:cNvSpPr txBox="1"/>
              <p:nvPr/>
            </p:nvSpPr>
            <p:spPr>
              <a:xfrm>
                <a:off x="3593167" y="3952460"/>
                <a:ext cx="5005666"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𝑓</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𝑛</m:t>
                          </m:r>
                          <m:r>
                            <a:rPr lang="en-US" sz="2800" b="0" i="1" smtClean="0">
                              <a:solidFill>
                                <a:schemeClr val="tx2"/>
                              </a:solidFill>
                              <a:latin typeface="Cambria Math" panose="02040503050406030204" pitchFamily="18" charset="0"/>
                            </a:rPr>
                            <m:t>!</m:t>
                          </m:r>
                        </m:num>
                        <m:den>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𝑛</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den>
                      </m:f>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𝑝</m:t>
                          </m:r>
                        </m:e>
                        <m:sup>
                          <m:r>
                            <a:rPr lang="en-US" sz="2800" b="0" i="1" smtClean="0">
                              <a:solidFill>
                                <a:schemeClr val="tx2"/>
                              </a:solidFill>
                              <a:latin typeface="Cambria Math" panose="02040503050406030204" pitchFamily="18" charset="0"/>
                            </a:rPr>
                            <m:t>𝑥</m:t>
                          </m:r>
                        </m:sup>
                      </m:sSup>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m:t>
                              </m:r>
                              <m:r>
                                <a:rPr lang="en-US" sz="2800" b="0" i="1" smtClean="0">
                                  <a:solidFill>
                                    <a:schemeClr val="tx2"/>
                                  </a:solidFill>
                                  <a:latin typeface="Cambria Math" panose="02040503050406030204" pitchFamily="18" charset="0"/>
                                </a:rPr>
                                <m:t>𝑝</m:t>
                              </m:r>
                            </m:e>
                          </m:d>
                        </m:e>
                        <m:sup>
                          <m:r>
                            <a:rPr lang="en-US" sz="2800" b="0" i="1" smtClean="0">
                              <a:solidFill>
                                <a:schemeClr val="tx2"/>
                              </a:solidFill>
                              <a:latin typeface="Cambria Math" panose="02040503050406030204" pitchFamily="18" charset="0"/>
                            </a:rPr>
                            <m:t>𝑛</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sup>
                      </m:sSup>
                    </m:oMath>
                  </m:oMathPara>
                </a14:m>
                <a:endParaRPr lang="en-US" dirty="0">
                  <a:solidFill>
                    <a:schemeClr val="tx2"/>
                  </a:solidFill>
                </a:endParaRPr>
              </a:p>
            </p:txBody>
          </p:sp>
        </mc:Choice>
        <mc:Fallback xmlns="">
          <p:sp>
            <p:nvSpPr>
              <p:cNvPr id="5" name="TextBox 4">
                <a:extLst>
                  <a:ext uri="{FF2B5EF4-FFF2-40B4-BE49-F238E27FC236}">
                    <a16:creationId xmlns:a16="http://schemas.microsoft.com/office/drawing/2014/main" id="{C486EA19-EC22-D531-31C0-CDE5AA065D0F}"/>
                  </a:ext>
                </a:extLst>
              </p:cNvPr>
              <p:cNvSpPr txBox="1">
                <a:spLocks noRot="1" noChangeAspect="1" noMove="1" noResize="1" noEditPoints="1" noAdjustHandles="1" noChangeArrowheads="1" noChangeShapeType="1" noTextEdit="1"/>
              </p:cNvSpPr>
              <p:nvPr/>
            </p:nvSpPr>
            <p:spPr>
              <a:xfrm>
                <a:off x="3593167" y="3952460"/>
                <a:ext cx="5005666" cy="867545"/>
              </a:xfrm>
              <a:prstGeom prst="rect">
                <a:avLst/>
              </a:prstGeom>
              <a:blipFill>
                <a:blip r:embed="rId2"/>
                <a:stretch>
                  <a:fillRect l="-1768" b="-5797"/>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5F23C7CC-1B7B-951E-C2D3-14C2136F5A41}"/>
              </a:ext>
            </a:extLst>
          </p:cNvPr>
          <p:cNvSpPr/>
          <p:nvPr/>
        </p:nvSpPr>
        <p:spPr>
          <a:xfrm>
            <a:off x="4731027" y="3952460"/>
            <a:ext cx="1759226" cy="867545"/>
          </a:xfrm>
          <a:prstGeom prst="roundRect">
            <a:avLst/>
          </a:prstGeom>
          <a:solidFill>
            <a:schemeClr val="accent2">
              <a:alpha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FDC7D5D-131B-5C4A-AF23-331217D7DB7F}"/>
              </a:ext>
            </a:extLst>
          </p:cNvPr>
          <p:cNvSpPr txBox="1"/>
          <p:nvPr/>
        </p:nvSpPr>
        <p:spPr>
          <a:xfrm>
            <a:off x="1790878" y="5351516"/>
            <a:ext cx="2975495" cy="1200329"/>
          </a:xfrm>
          <a:prstGeom prst="rect">
            <a:avLst/>
          </a:prstGeom>
          <a:noFill/>
        </p:spPr>
        <p:txBody>
          <a:bodyPr wrap="none" rtlCol="0">
            <a:spAutoFit/>
          </a:bodyPr>
          <a:lstStyle/>
          <a:p>
            <a:r>
              <a:rPr lang="en-US" sz="2400" dirty="0">
                <a:solidFill>
                  <a:schemeClr val="accent2"/>
                </a:solidFill>
              </a:rPr>
              <a:t>Number of outcomes </a:t>
            </a:r>
            <a:br>
              <a:rPr lang="en-US" sz="2400" dirty="0">
                <a:solidFill>
                  <a:schemeClr val="accent2"/>
                </a:solidFill>
              </a:rPr>
            </a:br>
            <a:r>
              <a:rPr lang="en-US" sz="2400" dirty="0">
                <a:solidFill>
                  <a:schemeClr val="accent2"/>
                </a:solidFill>
              </a:rPr>
              <a:t>providing exactly</a:t>
            </a:r>
          </a:p>
          <a:p>
            <a:r>
              <a:rPr lang="en-US" sz="2400" dirty="0">
                <a:solidFill>
                  <a:schemeClr val="accent2"/>
                </a:solidFill>
              </a:rPr>
              <a:t>x successes in </a:t>
            </a:r>
            <a:r>
              <a:rPr lang="en-US" sz="2400" i="1" dirty="0">
                <a:solidFill>
                  <a:schemeClr val="accent2"/>
                </a:solidFill>
              </a:rPr>
              <a:t>n</a:t>
            </a:r>
            <a:r>
              <a:rPr lang="en-US" sz="2400" dirty="0">
                <a:solidFill>
                  <a:schemeClr val="accent2"/>
                </a:solidFill>
              </a:rPr>
              <a:t> trials</a:t>
            </a:r>
          </a:p>
        </p:txBody>
      </p:sp>
      <p:cxnSp>
        <p:nvCxnSpPr>
          <p:cNvPr id="8" name="Straight Arrow Connector 7">
            <a:extLst>
              <a:ext uri="{FF2B5EF4-FFF2-40B4-BE49-F238E27FC236}">
                <a16:creationId xmlns:a16="http://schemas.microsoft.com/office/drawing/2014/main" id="{0C166D3E-A6F1-E52A-2EF7-E582FEE4501A}"/>
              </a:ext>
            </a:extLst>
          </p:cNvPr>
          <p:cNvCxnSpPr>
            <a:cxnSpLocks/>
            <a:stCxn id="7" idx="0"/>
          </p:cNvCxnSpPr>
          <p:nvPr/>
        </p:nvCxnSpPr>
        <p:spPr>
          <a:xfrm flipV="1">
            <a:off x="3278626" y="4820004"/>
            <a:ext cx="1323191" cy="53151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0A1DF31F-BC2E-6ADE-832E-E323B87F2DBD}"/>
              </a:ext>
            </a:extLst>
          </p:cNvPr>
          <p:cNvSpPr/>
          <p:nvPr/>
        </p:nvSpPr>
        <p:spPr>
          <a:xfrm>
            <a:off x="6490253" y="3952459"/>
            <a:ext cx="2037522" cy="867545"/>
          </a:xfrm>
          <a:prstGeom prst="roundRect">
            <a:avLst/>
          </a:prstGeom>
          <a:solidFill>
            <a:schemeClr val="accent5">
              <a:alpha val="3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C5D75F-7759-B10A-E381-4A60DA767A23}"/>
              </a:ext>
            </a:extLst>
          </p:cNvPr>
          <p:cNvSpPr txBox="1"/>
          <p:nvPr/>
        </p:nvSpPr>
        <p:spPr>
          <a:xfrm>
            <a:off x="7165239" y="5351516"/>
            <a:ext cx="3568606" cy="1200329"/>
          </a:xfrm>
          <a:prstGeom prst="rect">
            <a:avLst/>
          </a:prstGeom>
          <a:noFill/>
        </p:spPr>
        <p:txBody>
          <a:bodyPr wrap="none" rtlCol="0">
            <a:spAutoFit/>
          </a:bodyPr>
          <a:lstStyle/>
          <a:p>
            <a:r>
              <a:rPr lang="en-US" sz="2400" dirty="0">
                <a:solidFill>
                  <a:schemeClr val="accent5"/>
                </a:solidFill>
              </a:rPr>
              <a:t>Probability of a particular</a:t>
            </a:r>
          </a:p>
          <a:p>
            <a:r>
              <a:rPr lang="en-US" sz="2400" dirty="0">
                <a:solidFill>
                  <a:schemeClr val="accent5"/>
                </a:solidFill>
              </a:rPr>
              <a:t>sequence of trial outcomes</a:t>
            </a:r>
          </a:p>
          <a:p>
            <a:r>
              <a:rPr lang="en-US" sz="2400" dirty="0">
                <a:solidFill>
                  <a:schemeClr val="accent5"/>
                </a:solidFill>
              </a:rPr>
              <a:t>with x successes in </a:t>
            </a:r>
            <a:r>
              <a:rPr lang="en-US" sz="2400" i="1" dirty="0">
                <a:solidFill>
                  <a:schemeClr val="accent5"/>
                </a:solidFill>
              </a:rPr>
              <a:t>n</a:t>
            </a:r>
            <a:r>
              <a:rPr lang="en-US" sz="2400" dirty="0">
                <a:solidFill>
                  <a:schemeClr val="accent5"/>
                </a:solidFill>
              </a:rPr>
              <a:t> trials</a:t>
            </a:r>
          </a:p>
        </p:txBody>
      </p:sp>
      <p:cxnSp>
        <p:nvCxnSpPr>
          <p:cNvPr id="11" name="Straight Arrow Connector 10">
            <a:extLst>
              <a:ext uri="{FF2B5EF4-FFF2-40B4-BE49-F238E27FC236}">
                <a16:creationId xmlns:a16="http://schemas.microsoft.com/office/drawing/2014/main" id="{0A3CE282-25C1-CF80-C289-DD84A652FFB3}"/>
              </a:ext>
            </a:extLst>
          </p:cNvPr>
          <p:cNvCxnSpPr>
            <a:cxnSpLocks/>
            <a:stCxn id="10" idx="0"/>
          </p:cNvCxnSpPr>
          <p:nvPr/>
        </p:nvCxnSpPr>
        <p:spPr>
          <a:xfrm flipH="1" flipV="1">
            <a:off x="8448261" y="4820004"/>
            <a:ext cx="501281" cy="531512"/>
          </a:xfrm>
          <a:prstGeom prst="straightConnector1">
            <a:avLst/>
          </a:prstGeom>
          <a:ln w="317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6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A888502-E206-EF1D-94E4-CA5643DD5A7F}"/>
                  </a:ext>
                </a:extLst>
              </p:cNvPr>
              <p:cNvSpPr>
                <a:spLocks noGrp="1"/>
              </p:cNvSpPr>
              <p:nvPr>
                <p:ph idx="1"/>
              </p:nvPr>
            </p:nvSpPr>
            <p:spPr/>
            <p:txBody>
              <a:bodyPr/>
              <a:lstStyle/>
              <a:p>
                <a:r>
                  <a:rPr lang="en-US" dirty="0"/>
                  <a:t>A </a:t>
                </a:r>
                <a:r>
                  <a:rPr lang="en-US" b="1" dirty="0"/>
                  <a:t>continuous</a:t>
                </a:r>
                <a:r>
                  <a:rPr lang="en-US" dirty="0"/>
                  <a:t> </a:t>
                </a:r>
                <a:r>
                  <a:rPr lang="en-US" b="1" dirty="0"/>
                  <a:t>random variable</a:t>
                </a:r>
                <a:r>
                  <a:rPr lang="en-US" dirty="0"/>
                  <a:t> can assume any value in an interval on the real line or in a collection of intervals on the real line.</a:t>
                </a:r>
              </a:p>
              <a:p>
                <a:r>
                  <a:rPr lang="en-US" dirty="0"/>
                  <a:t>The probability of the random variable assuming a value inside of a given interval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is the </a:t>
                </a:r>
                <a:r>
                  <a:rPr lang="en-US" b="1" dirty="0"/>
                  <a:t>area under the graph</a:t>
                </a:r>
                <a:r>
                  <a:rPr lang="en-US" dirty="0"/>
                  <a:t> of the </a:t>
                </a:r>
                <a:r>
                  <a:rPr lang="en-US" b="1" dirty="0"/>
                  <a:t>probability density function</a:t>
                </a:r>
                <a:r>
                  <a:rPr lang="en-US" dirty="0"/>
                  <a:t>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a:t>
                </a:r>
              </a:p>
              <a:p>
                <a:endParaRPr lang="en-US" dirty="0"/>
              </a:p>
              <a:p>
                <a:endParaRPr lang="en-US" dirty="0"/>
              </a:p>
            </p:txBody>
          </p:sp>
        </mc:Choice>
        <mc:Fallback xmlns="">
          <p:sp>
            <p:nvSpPr>
              <p:cNvPr id="2" name="Content Placeholder 1">
                <a:extLst>
                  <a:ext uri="{FF2B5EF4-FFF2-40B4-BE49-F238E27FC236}">
                    <a16:creationId xmlns:a16="http://schemas.microsoft.com/office/drawing/2014/main" id="{1A888502-E206-EF1D-94E4-CA5643DD5A7F}"/>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05005F9-CA85-2FEC-8B5D-CEEDE23AE5A9}"/>
              </a:ext>
            </a:extLst>
          </p:cNvPr>
          <p:cNvSpPr>
            <a:spLocks noGrp="1"/>
          </p:cNvSpPr>
          <p:nvPr>
            <p:ph type="title"/>
          </p:nvPr>
        </p:nvSpPr>
        <p:spPr/>
        <p:txBody>
          <a:bodyPr/>
          <a:lstStyle/>
          <a:p>
            <a:r>
              <a:rPr lang="en-US" dirty="0"/>
              <a:t>Probabilities on Intervals</a:t>
            </a:r>
          </a:p>
        </p:txBody>
      </p:sp>
      <p:sp>
        <p:nvSpPr>
          <p:cNvPr id="4" name="Freeform 17">
            <a:extLst>
              <a:ext uri="{FF2B5EF4-FFF2-40B4-BE49-F238E27FC236}">
                <a16:creationId xmlns:a16="http://schemas.microsoft.com/office/drawing/2014/main" id="{95E4655D-E56A-A38B-B47C-9E3E9235ADB6}"/>
              </a:ext>
            </a:extLst>
          </p:cNvPr>
          <p:cNvSpPr>
            <a:spLocks/>
          </p:cNvSpPr>
          <p:nvPr/>
        </p:nvSpPr>
        <p:spPr bwMode="auto">
          <a:xfrm>
            <a:off x="2648976" y="441960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5" name="Freeform 4">
            <a:extLst>
              <a:ext uri="{FF2B5EF4-FFF2-40B4-BE49-F238E27FC236}">
                <a16:creationId xmlns:a16="http://schemas.microsoft.com/office/drawing/2014/main" id="{7116FBE6-DE55-79E2-A02D-E93ADDB80004}"/>
              </a:ext>
            </a:extLst>
          </p:cNvPr>
          <p:cNvSpPr>
            <a:spLocks/>
          </p:cNvSpPr>
          <p:nvPr/>
        </p:nvSpPr>
        <p:spPr bwMode="auto">
          <a:xfrm>
            <a:off x="7010400" y="5075116"/>
            <a:ext cx="1524000" cy="1249113"/>
          </a:xfrm>
          <a:custGeom>
            <a:avLst/>
            <a:gdLst>
              <a:gd name="connsiteX0" fmla="*/ 0 w 1524000"/>
              <a:gd name="connsiteY0" fmla="*/ 0 h 1249113"/>
              <a:gd name="connsiteX1" fmla="*/ 39573 w 1524000"/>
              <a:gd name="connsiteY1" fmla="*/ 43579 h 1249113"/>
              <a:gd name="connsiteX2" fmla="*/ 65012 w 1524000"/>
              <a:gd name="connsiteY2" fmla="*/ 79235 h 1249113"/>
              <a:gd name="connsiteX3" fmla="*/ 97390 w 1524000"/>
              <a:gd name="connsiteY3" fmla="*/ 118710 h 1249113"/>
              <a:gd name="connsiteX4" fmla="*/ 120516 w 1524000"/>
              <a:gd name="connsiteY4" fmla="*/ 151818 h 1249113"/>
              <a:gd name="connsiteX5" fmla="*/ 152894 w 1524000"/>
              <a:gd name="connsiteY5" fmla="*/ 193840 h 1249113"/>
              <a:gd name="connsiteX6" fmla="*/ 187583 w 1524000"/>
              <a:gd name="connsiteY6" fmla="*/ 232042 h 1249113"/>
              <a:gd name="connsiteX7" fmla="*/ 219961 w 1524000"/>
              <a:gd name="connsiteY7" fmla="*/ 267697 h 1249113"/>
              <a:gd name="connsiteX8" fmla="*/ 254651 w 1524000"/>
              <a:gd name="connsiteY8" fmla="*/ 316086 h 1249113"/>
              <a:gd name="connsiteX9" fmla="*/ 282403 w 1524000"/>
              <a:gd name="connsiteY9" fmla="*/ 351741 h 1249113"/>
              <a:gd name="connsiteX10" fmla="*/ 305529 w 1524000"/>
              <a:gd name="connsiteY10" fmla="*/ 386123 h 1249113"/>
              <a:gd name="connsiteX11" fmla="*/ 328656 w 1524000"/>
              <a:gd name="connsiteY11" fmla="*/ 412864 h 1249113"/>
              <a:gd name="connsiteX12" fmla="*/ 349470 w 1524000"/>
              <a:gd name="connsiteY12" fmla="*/ 440879 h 1249113"/>
              <a:gd name="connsiteX13" fmla="*/ 370284 w 1524000"/>
              <a:gd name="connsiteY13" fmla="*/ 468894 h 1249113"/>
              <a:gd name="connsiteX14" fmla="*/ 391098 w 1524000"/>
              <a:gd name="connsiteY14" fmla="*/ 493088 h 1249113"/>
              <a:gd name="connsiteX15" fmla="*/ 416537 w 1524000"/>
              <a:gd name="connsiteY15" fmla="*/ 530017 h 1249113"/>
              <a:gd name="connsiteX16" fmla="*/ 441976 w 1524000"/>
              <a:gd name="connsiteY16" fmla="*/ 565672 h 1249113"/>
              <a:gd name="connsiteX17" fmla="*/ 469728 w 1524000"/>
              <a:gd name="connsiteY17" fmla="*/ 600053 h 1249113"/>
              <a:gd name="connsiteX18" fmla="*/ 499793 w 1524000"/>
              <a:gd name="connsiteY18" fmla="*/ 631888 h 1249113"/>
              <a:gd name="connsiteX19" fmla="*/ 529857 w 1524000"/>
              <a:gd name="connsiteY19" fmla="*/ 659903 h 1249113"/>
              <a:gd name="connsiteX20" fmla="*/ 562235 w 1524000"/>
              <a:gd name="connsiteY20" fmla="*/ 685371 h 1249113"/>
              <a:gd name="connsiteX21" fmla="*/ 596925 w 1524000"/>
              <a:gd name="connsiteY21" fmla="*/ 717206 h 1249113"/>
              <a:gd name="connsiteX22" fmla="*/ 650116 w 1524000"/>
              <a:gd name="connsiteY22" fmla="*/ 755408 h 1249113"/>
              <a:gd name="connsiteX23" fmla="*/ 698682 w 1524000"/>
              <a:gd name="connsiteY23" fmla="*/ 792336 h 1249113"/>
              <a:gd name="connsiteX24" fmla="*/ 756498 w 1524000"/>
              <a:gd name="connsiteY24" fmla="*/ 831811 h 1249113"/>
              <a:gd name="connsiteX25" fmla="*/ 814315 w 1524000"/>
              <a:gd name="connsiteY25" fmla="*/ 870013 h 1249113"/>
              <a:gd name="connsiteX26" fmla="*/ 865194 w 1524000"/>
              <a:gd name="connsiteY26" fmla="*/ 896755 h 1249113"/>
              <a:gd name="connsiteX27" fmla="*/ 909134 w 1524000"/>
              <a:gd name="connsiteY27" fmla="*/ 919676 h 1249113"/>
              <a:gd name="connsiteX28" fmla="*/ 969263 w 1524000"/>
              <a:gd name="connsiteY28" fmla="*/ 947690 h 1249113"/>
              <a:gd name="connsiteX29" fmla="*/ 1029393 w 1524000"/>
              <a:gd name="connsiteY29" fmla="*/ 971885 h 1249113"/>
              <a:gd name="connsiteX30" fmla="*/ 1091834 w 1524000"/>
              <a:gd name="connsiteY30" fmla="*/ 990986 h 1249113"/>
              <a:gd name="connsiteX31" fmla="*/ 1126524 w 1524000"/>
              <a:gd name="connsiteY31" fmla="*/ 1002446 h 1249113"/>
              <a:gd name="connsiteX32" fmla="*/ 1128837 w 1524000"/>
              <a:gd name="connsiteY32" fmla="*/ 1002446 h 1249113"/>
              <a:gd name="connsiteX33" fmla="*/ 1175090 w 1524000"/>
              <a:gd name="connsiteY33" fmla="*/ 1017727 h 1249113"/>
              <a:gd name="connsiteX34" fmla="*/ 1286098 w 1524000"/>
              <a:gd name="connsiteY34" fmla="*/ 1047015 h 1249113"/>
              <a:gd name="connsiteX35" fmla="*/ 1369354 w 1524000"/>
              <a:gd name="connsiteY35" fmla="*/ 1066116 h 1249113"/>
              <a:gd name="connsiteX36" fmla="*/ 1468798 w 1524000"/>
              <a:gd name="connsiteY36" fmla="*/ 1085217 h 1249113"/>
              <a:gd name="connsiteX37" fmla="*/ 1524000 w 1524000"/>
              <a:gd name="connsiteY37" fmla="*/ 1095616 h 1249113"/>
              <a:gd name="connsiteX38" fmla="*/ 1524000 w 1524000"/>
              <a:gd name="connsiteY38" fmla="*/ 1249113 h 1249113"/>
              <a:gd name="connsiteX39" fmla="*/ 0 w 1524000"/>
              <a:gd name="connsiteY39" fmla="*/ 1248550 h 124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0" h="1249113">
                <a:moveTo>
                  <a:pt x="0" y="0"/>
                </a:moveTo>
                <a:lnTo>
                  <a:pt x="39573" y="43579"/>
                </a:lnTo>
                <a:lnTo>
                  <a:pt x="65012" y="79235"/>
                </a:lnTo>
                <a:lnTo>
                  <a:pt x="97390" y="118710"/>
                </a:lnTo>
                <a:lnTo>
                  <a:pt x="120516" y="151818"/>
                </a:lnTo>
                <a:lnTo>
                  <a:pt x="152894" y="193840"/>
                </a:lnTo>
                <a:lnTo>
                  <a:pt x="187583" y="232042"/>
                </a:lnTo>
                <a:lnTo>
                  <a:pt x="219961" y="267697"/>
                </a:lnTo>
                <a:lnTo>
                  <a:pt x="254651" y="316086"/>
                </a:lnTo>
                <a:lnTo>
                  <a:pt x="282403" y="351741"/>
                </a:lnTo>
                <a:lnTo>
                  <a:pt x="305529" y="386123"/>
                </a:lnTo>
                <a:lnTo>
                  <a:pt x="328656" y="412864"/>
                </a:lnTo>
                <a:lnTo>
                  <a:pt x="349470" y="440879"/>
                </a:lnTo>
                <a:lnTo>
                  <a:pt x="370284" y="468894"/>
                </a:lnTo>
                <a:lnTo>
                  <a:pt x="391098" y="493088"/>
                </a:lnTo>
                <a:lnTo>
                  <a:pt x="416537" y="530017"/>
                </a:lnTo>
                <a:lnTo>
                  <a:pt x="441976" y="565672"/>
                </a:lnTo>
                <a:lnTo>
                  <a:pt x="469728" y="600053"/>
                </a:lnTo>
                <a:lnTo>
                  <a:pt x="499793" y="631888"/>
                </a:lnTo>
                <a:lnTo>
                  <a:pt x="529857" y="659903"/>
                </a:lnTo>
                <a:lnTo>
                  <a:pt x="562235" y="685371"/>
                </a:lnTo>
                <a:lnTo>
                  <a:pt x="596925" y="717206"/>
                </a:lnTo>
                <a:lnTo>
                  <a:pt x="650116" y="755408"/>
                </a:lnTo>
                <a:lnTo>
                  <a:pt x="698682" y="792336"/>
                </a:lnTo>
                <a:lnTo>
                  <a:pt x="756498" y="831811"/>
                </a:lnTo>
                <a:lnTo>
                  <a:pt x="814315" y="870013"/>
                </a:lnTo>
                <a:lnTo>
                  <a:pt x="865194" y="896755"/>
                </a:lnTo>
                <a:lnTo>
                  <a:pt x="909134" y="919676"/>
                </a:lnTo>
                <a:lnTo>
                  <a:pt x="969263" y="947690"/>
                </a:lnTo>
                <a:lnTo>
                  <a:pt x="1029393" y="971885"/>
                </a:lnTo>
                <a:lnTo>
                  <a:pt x="1091834" y="990986"/>
                </a:lnTo>
                <a:lnTo>
                  <a:pt x="1126524" y="1002446"/>
                </a:lnTo>
                <a:lnTo>
                  <a:pt x="1128837" y="1002446"/>
                </a:lnTo>
                <a:lnTo>
                  <a:pt x="1175090" y="1017727"/>
                </a:lnTo>
                <a:lnTo>
                  <a:pt x="1286098" y="1047015"/>
                </a:lnTo>
                <a:lnTo>
                  <a:pt x="1369354" y="1066116"/>
                </a:lnTo>
                <a:lnTo>
                  <a:pt x="1468798" y="1085217"/>
                </a:lnTo>
                <a:lnTo>
                  <a:pt x="1524000" y="1095616"/>
                </a:lnTo>
                <a:lnTo>
                  <a:pt x="1524000" y="1249113"/>
                </a:lnTo>
                <a:lnTo>
                  <a:pt x="0" y="1248550"/>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9CEB30-D7FB-1B4C-8694-028CE6148BE5}"/>
                  </a:ext>
                </a:extLst>
              </p:cNvPr>
              <p:cNvSpPr txBox="1"/>
              <p:nvPr/>
            </p:nvSpPr>
            <p:spPr>
              <a:xfrm>
                <a:off x="6819931" y="6398620"/>
                <a:ext cx="3809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m:oMathPara>
                </a14:m>
                <a:endParaRPr lang="en-US" sz="2400" dirty="0"/>
              </a:p>
            </p:txBody>
          </p:sp>
        </mc:Choice>
        <mc:Fallback xmlns="">
          <p:sp>
            <p:nvSpPr>
              <p:cNvPr id="6" name="TextBox 5">
                <a:extLst>
                  <a:ext uri="{FF2B5EF4-FFF2-40B4-BE49-F238E27FC236}">
                    <a16:creationId xmlns:a16="http://schemas.microsoft.com/office/drawing/2014/main" id="{169CEB30-D7FB-1B4C-8694-028CE6148BE5}"/>
                  </a:ext>
                </a:extLst>
              </p:cNvPr>
              <p:cNvSpPr txBox="1">
                <a:spLocks noRot="1" noChangeAspect="1" noMove="1" noResize="1" noEditPoints="1" noAdjustHandles="1" noChangeArrowheads="1" noChangeShapeType="1" noTextEdit="1"/>
              </p:cNvSpPr>
              <p:nvPr/>
            </p:nvSpPr>
            <p:spPr>
              <a:xfrm>
                <a:off x="6819931" y="6398620"/>
                <a:ext cx="380938" cy="369332"/>
              </a:xfrm>
              <a:prstGeom prst="rect">
                <a:avLst/>
              </a:prstGeom>
              <a:blipFill>
                <a:blip r:embed="rId3"/>
                <a:stretch>
                  <a:fillRect l="-10000" r="-6667"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EC7E8C-1B0B-E57A-A060-54317DFD55AD}"/>
                  </a:ext>
                </a:extLst>
              </p:cNvPr>
              <p:cNvSpPr txBox="1"/>
              <p:nvPr/>
            </p:nvSpPr>
            <p:spPr>
              <a:xfrm>
                <a:off x="8343931" y="6398620"/>
                <a:ext cx="3880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oMath>
                  </m:oMathPara>
                </a14:m>
                <a:endParaRPr lang="en-US" sz="2400" dirty="0"/>
              </a:p>
            </p:txBody>
          </p:sp>
        </mc:Choice>
        <mc:Fallback xmlns="">
          <p:sp>
            <p:nvSpPr>
              <p:cNvPr id="7" name="TextBox 6">
                <a:extLst>
                  <a:ext uri="{FF2B5EF4-FFF2-40B4-BE49-F238E27FC236}">
                    <a16:creationId xmlns:a16="http://schemas.microsoft.com/office/drawing/2014/main" id="{54EC7E8C-1B0B-E57A-A060-54317DFD55AD}"/>
                  </a:ext>
                </a:extLst>
              </p:cNvPr>
              <p:cNvSpPr txBox="1">
                <a:spLocks noRot="1" noChangeAspect="1" noMove="1" noResize="1" noEditPoints="1" noAdjustHandles="1" noChangeArrowheads="1" noChangeShapeType="1" noTextEdit="1"/>
              </p:cNvSpPr>
              <p:nvPr/>
            </p:nvSpPr>
            <p:spPr>
              <a:xfrm>
                <a:off x="8343931" y="6398620"/>
                <a:ext cx="388055" cy="369332"/>
              </a:xfrm>
              <a:prstGeom prst="rect">
                <a:avLst/>
              </a:prstGeom>
              <a:blipFill>
                <a:blip r:embed="rId4"/>
                <a:stretch>
                  <a:fillRect l="-9677" r="-3226"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029872-E547-57EF-C436-189B71ED2569}"/>
                  </a:ext>
                </a:extLst>
              </p:cNvPr>
              <p:cNvSpPr txBox="1"/>
              <p:nvPr/>
            </p:nvSpPr>
            <p:spPr>
              <a:xfrm>
                <a:off x="8171868" y="4599498"/>
                <a:ext cx="21151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𝑃</m:t>
                      </m:r>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𝑥</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𝑥</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8" name="TextBox 7">
                <a:extLst>
                  <a:ext uri="{FF2B5EF4-FFF2-40B4-BE49-F238E27FC236}">
                    <a16:creationId xmlns:a16="http://schemas.microsoft.com/office/drawing/2014/main" id="{FE029872-E547-57EF-C436-189B71ED2569}"/>
                  </a:ext>
                </a:extLst>
              </p:cNvPr>
              <p:cNvSpPr txBox="1">
                <a:spLocks noRot="1" noChangeAspect="1" noMove="1" noResize="1" noEditPoints="1" noAdjustHandles="1" noChangeArrowheads="1" noChangeShapeType="1" noTextEdit="1"/>
              </p:cNvSpPr>
              <p:nvPr/>
            </p:nvSpPr>
            <p:spPr>
              <a:xfrm>
                <a:off x="8171868" y="4599498"/>
                <a:ext cx="2115131" cy="369332"/>
              </a:xfrm>
              <a:prstGeom prst="rect">
                <a:avLst/>
              </a:prstGeom>
              <a:blipFill>
                <a:blip r:embed="rId5"/>
                <a:stretch>
                  <a:fillRect l="-2395" r="-4192" b="-33333"/>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88401ED-DE0F-788B-3879-8CD91895A5A6}"/>
              </a:ext>
            </a:extLst>
          </p:cNvPr>
          <p:cNvCxnSpPr/>
          <p:nvPr/>
        </p:nvCxnSpPr>
        <p:spPr>
          <a:xfrm flipH="1">
            <a:off x="7906776" y="5074745"/>
            <a:ext cx="627624" cy="792655"/>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18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38FDF-2620-5057-5E37-E14AA4C08A16}"/>
              </a:ext>
            </a:extLst>
          </p:cNvPr>
          <p:cNvSpPr>
            <a:spLocks noGrp="1"/>
          </p:cNvSpPr>
          <p:nvPr>
            <p:ph idx="1"/>
          </p:nvPr>
        </p:nvSpPr>
        <p:spPr/>
        <p:txBody>
          <a:bodyPr/>
          <a:lstStyle/>
          <a:p>
            <a:r>
              <a:rPr lang="en-US" dirty="0"/>
              <a:t>A random variable follows a </a:t>
            </a:r>
            <a:r>
              <a:rPr lang="en-US" b="1" dirty="0"/>
              <a:t>uniform distribution</a:t>
            </a:r>
            <a:r>
              <a:rPr lang="en-US" dirty="0"/>
              <a:t> whenever the probability is proportional to the interval’s length.</a:t>
            </a:r>
          </a:p>
          <a:p>
            <a:r>
              <a:rPr lang="en-US" dirty="0"/>
              <a:t>In other words, every value has an equal probability of happening.</a:t>
            </a:r>
          </a:p>
          <a:p>
            <a:r>
              <a:rPr lang="en-US" dirty="0"/>
              <a:t>The </a:t>
            </a:r>
            <a:r>
              <a:rPr lang="en-US" b="1" dirty="0"/>
              <a:t>probability density function</a:t>
            </a:r>
            <a:r>
              <a:rPr lang="en-US" dirty="0"/>
              <a:t> for the uniform distribution is:</a:t>
            </a:r>
          </a:p>
          <a:p>
            <a:endParaRPr lang="en-US" dirty="0"/>
          </a:p>
        </p:txBody>
      </p:sp>
      <p:sp>
        <p:nvSpPr>
          <p:cNvPr id="3" name="Title 2">
            <a:extLst>
              <a:ext uri="{FF2B5EF4-FFF2-40B4-BE49-F238E27FC236}">
                <a16:creationId xmlns:a16="http://schemas.microsoft.com/office/drawing/2014/main" id="{CFDC5356-73DF-5097-1DAF-5D356FA6BB58}"/>
              </a:ext>
            </a:extLst>
          </p:cNvPr>
          <p:cNvSpPr>
            <a:spLocks noGrp="1"/>
          </p:cNvSpPr>
          <p:nvPr>
            <p:ph type="title"/>
          </p:nvPr>
        </p:nvSpPr>
        <p:spPr/>
        <p:txBody>
          <a:bodyPr/>
          <a:lstStyle/>
          <a:p>
            <a:r>
              <a:rPr lang="en-US" dirty="0"/>
              <a:t>Uniform Probability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59DA3E-BB49-24BE-C60F-8EFD67411821}"/>
                  </a:ext>
                </a:extLst>
              </p:cNvPr>
              <p:cNvSpPr txBox="1"/>
              <p:nvPr/>
            </p:nvSpPr>
            <p:spPr>
              <a:xfrm>
                <a:off x="3732082" y="4572000"/>
                <a:ext cx="4727833" cy="1375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𝑓</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m:t>
                      </m:r>
                      <m:d>
                        <m:dPr>
                          <m:begChr m:val="{"/>
                          <m:endChr m:val=""/>
                          <m:ctrlPr>
                            <a:rPr lang="en-US" sz="2800" b="0" i="1" smtClean="0">
                              <a:solidFill>
                                <a:schemeClr val="tx2"/>
                              </a:solidFill>
                              <a:latin typeface="Cambria Math" panose="02040503050406030204" pitchFamily="18" charset="0"/>
                            </a:rPr>
                          </m:ctrlPr>
                        </m:dPr>
                        <m:e>
                          <m:eqArr>
                            <m:eqArrPr>
                              <m:ctrlPr>
                                <a:rPr lang="en-US" sz="2800" b="0" i="1" smtClean="0">
                                  <a:solidFill>
                                    <a:schemeClr val="tx2"/>
                                  </a:solidFill>
                                  <a:latin typeface="Cambria Math" panose="02040503050406030204" pitchFamily="18" charset="0"/>
                                </a:rPr>
                              </m:ctrlPr>
                            </m:eqArrPr>
                            <m:e>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𝑏</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𝑎</m:t>
                                  </m:r>
                                </m:den>
                              </m:f>
                              <m:r>
                                <a:rPr lang="en-US" sz="2800" b="0" i="1" smtClean="0">
                                  <a:solidFill>
                                    <a:schemeClr val="tx2"/>
                                  </a:solidFill>
                                  <a:latin typeface="Cambria Math" panose="02040503050406030204" pitchFamily="18" charset="0"/>
                                </a:rPr>
                                <m:t>,  </m:t>
                              </m:r>
                              <m:r>
                                <a:rPr lang="en-US" sz="2800" b="0" i="1" smtClean="0">
                                  <a:solidFill>
                                    <a:schemeClr val="tx2"/>
                                  </a:solidFill>
                                  <a:latin typeface="Cambria Math" panose="02040503050406030204" pitchFamily="18" charset="0"/>
                                </a:rPr>
                                <m:t>𝑎</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e>
                            <m:e>
                              <m:r>
                                <a:rPr lang="en-US" sz="2800" b="0" i="1" smtClean="0">
                                  <a:solidFill>
                                    <a:schemeClr val="tx2"/>
                                  </a:solidFill>
                                  <a:latin typeface="Cambria Math" panose="02040503050406030204" pitchFamily="18" charset="0"/>
                                </a:rPr>
                                <m:t>&amp;0,  </m:t>
                              </m:r>
                              <m:r>
                                <m:rPr>
                                  <m:sty m:val="p"/>
                                </m:rPr>
                                <a:rPr lang="en-US" sz="2800" b="0" i="0" smtClean="0">
                                  <a:solidFill>
                                    <a:schemeClr val="tx2"/>
                                  </a:solidFill>
                                  <a:latin typeface="Cambria Math" panose="02040503050406030204" pitchFamily="18" charset="0"/>
                                </a:rPr>
                                <m:t>elsewhere</m:t>
                              </m:r>
                            </m:e>
                          </m:eqArr>
                        </m:e>
                      </m:d>
                    </m:oMath>
                  </m:oMathPara>
                </a14:m>
                <a:endParaRPr lang="en-US" sz="2800" dirty="0">
                  <a:solidFill>
                    <a:schemeClr val="tx2"/>
                  </a:solidFill>
                </a:endParaRPr>
              </a:p>
            </p:txBody>
          </p:sp>
        </mc:Choice>
        <mc:Fallback xmlns="">
          <p:sp>
            <p:nvSpPr>
              <p:cNvPr id="4" name="TextBox 3">
                <a:extLst>
                  <a:ext uri="{FF2B5EF4-FFF2-40B4-BE49-F238E27FC236}">
                    <a16:creationId xmlns:a16="http://schemas.microsoft.com/office/drawing/2014/main" id="{3559DA3E-BB49-24BE-C60F-8EFD67411821}"/>
                  </a:ext>
                </a:extLst>
              </p:cNvPr>
              <p:cNvSpPr txBox="1">
                <a:spLocks noRot="1" noChangeAspect="1" noMove="1" noResize="1" noEditPoints="1" noAdjustHandles="1" noChangeArrowheads="1" noChangeShapeType="1" noTextEdit="1"/>
              </p:cNvSpPr>
              <p:nvPr/>
            </p:nvSpPr>
            <p:spPr>
              <a:xfrm>
                <a:off x="3732082" y="4572000"/>
                <a:ext cx="4727833" cy="1375633"/>
              </a:xfrm>
              <a:prstGeom prst="rect">
                <a:avLst/>
              </a:prstGeom>
              <a:blipFill>
                <a:blip r:embed="rId2"/>
                <a:stretch>
                  <a:fillRect l="-29144" t="-233028" r="-1070" b="-330275"/>
                </a:stretch>
              </a:blipFill>
            </p:spPr>
            <p:txBody>
              <a:bodyPr/>
              <a:lstStyle/>
              <a:p>
                <a:r>
                  <a:rPr lang="en-US">
                    <a:noFill/>
                  </a:rPr>
                  <a:t> </a:t>
                </a:r>
              </a:p>
            </p:txBody>
          </p:sp>
        </mc:Fallback>
      </mc:AlternateContent>
    </p:spTree>
    <p:extLst>
      <p:ext uri="{BB962C8B-B14F-4D97-AF65-F5344CB8AC3E}">
        <p14:creationId xmlns:p14="http://schemas.microsoft.com/office/powerpoint/2010/main" val="3429617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462DA-37BC-7992-F1DA-D35B0517B81D}"/>
              </a:ext>
            </a:extLst>
          </p:cNvPr>
          <p:cNvSpPr>
            <a:spLocks noGrp="1"/>
          </p:cNvSpPr>
          <p:nvPr>
            <p:ph idx="1"/>
          </p:nvPr>
        </p:nvSpPr>
        <p:spPr>
          <a:xfrm>
            <a:off x="581192" y="2180496"/>
            <a:ext cx="11029615" cy="3947846"/>
          </a:xfrm>
        </p:spPr>
        <p:txBody>
          <a:bodyPr/>
          <a:lstStyle/>
          <a:p>
            <a:r>
              <a:rPr lang="en-US" dirty="0"/>
              <a:t>The </a:t>
            </a:r>
            <a:r>
              <a:rPr lang="en-US" b="1" dirty="0"/>
              <a:t>Normal probability distribution</a:t>
            </a:r>
            <a:r>
              <a:rPr lang="en-US" dirty="0"/>
              <a:t> is one of the most common and important distributions for describing a continuous random variable.</a:t>
            </a:r>
          </a:p>
          <a:p>
            <a:r>
              <a:rPr lang="en-US" dirty="0"/>
              <a:t>The Normal distribution is the foundation of statistical inference:</a:t>
            </a:r>
          </a:p>
          <a:p>
            <a:pPr lvl="1"/>
            <a:r>
              <a:rPr lang="en-US" dirty="0"/>
              <a:t>Hypothesis Testing</a:t>
            </a:r>
          </a:p>
          <a:p>
            <a:pPr lvl="1"/>
            <a:r>
              <a:rPr lang="en-US" dirty="0"/>
              <a:t>Confidence Intervals</a:t>
            </a:r>
          </a:p>
          <a:p>
            <a:pPr lvl="1"/>
            <a:r>
              <a:rPr lang="en-US" dirty="0"/>
              <a:t>Regression Analysis</a:t>
            </a:r>
          </a:p>
          <a:p>
            <a:r>
              <a:rPr lang="en-US" dirty="0"/>
              <a:t>Appears in nature and real-world data.</a:t>
            </a:r>
          </a:p>
          <a:p>
            <a:endParaRPr lang="en-US" dirty="0"/>
          </a:p>
        </p:txBody>
      </p:sp>
      <p:sp>
        <p:nvSpPr>
          <p:cNvPr id="3" name="Title 2">
            <a:extLst>
              <a:ext uri="{FF2B5EF4-FFF2-40B4-BE49-F238E27FC236}">
                <a16:creationId xmlns:a16="http://schemas.microsoft.com/office/drawing/2014/main" id="{348F9223-C655-2998-B8A6-6620A73D7D98}"/>
              </a:ext>
            </a:extLst>
          </p:cNvPr>
          <p:cNvSpPr>
            <a:spLocks noGrp="1"/>
          </p:cNvSpPr>
          <p:nvPr>
            <p:ph type="title"/>
          </p:nvPr>
        </p:nvSpPr>
        <p:spPr/>
        <p:txBody>
          <a:bodyPr/>
          <a:lstStyle/>
          <a:p>
            <a:r>
              <a:rPr lang="en-US" dirty="0"/>
              <a:t>Normal Probability Distribution</a:t>
            </a:r>
          </a:p>
        </p:txBody>
      </p:sp>
    </p:spTree>
    <p:extLst>
      <p:ext uri="{BB962C8B-B14F-4D97-AF65-F5344CB8AC3E}">
        <p14:creationId xmlns:p14="http://schemas.microsoft.com/office/powerpoint/2010/main" val="3876197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876F3-4FAB-CF23-EE2E-96BE73382C3E}"/>
              </a:ext>
            </a:extLst>
          </p:cNvPr>
          <p:cNvSpPr>
            <a:spLocks noGrp="1"/>
          </p:cNvSpPr>
          <p:nvPr>
            <p:ph type="title"/>
          </p:nvPr>
        </p:nvSpPr>
        <p:spPr/>
        <p:txBody>
          <a:bodyPr/>
          <a:lstStyle/>
          <a:p>
            <a:r>
              <a:rPr lang="en-US" dirty="0"/>
              <a:t>Characteristics of Normal Distribution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50F78B-F87D-B7DE-CC2C-66024D66E6CA}"/>
                  </a:ext>
                </a:extLst>
              </p:cNvPr>
              <p:cNvSpPr>
                <a:spLocks noGrp="1"/>
              </p:cNvSpPr>
              <p:nvPr>
                <p:ph sz="half" idx="1"/>
              </p:nvPr>
            </p:nvSpPr>
            <p:spPr/>
            <p:txBody>
              <a:bodyPr>
                <a:normAutofit lnSpcReduction="10000"/>
              </a:bodyPr>
              <a:lstStyle/>
              <a:p>
                <a:r>
                  <a:rPr lang="en-US" dirty="0"/>
                  <a:t>The Normal distribution has some useful characteristics:</a:t>
                </a:r>
              </a:p>
              <a:p>
                <a:pPr lvl="1"/>
                <a:r>
                  <a:rPr lang="en-US" dirty="0"/>
                  <a:t>Perfectly Symmetric (Skewness = 0)</a:t>
                </a:r>
              </a:p>
              <a:p>
                <a:pPr lvl="1"/>
                <a:r>
                  <a:rPr lang="en-US" dirty="0"/>
                  <a:t>Unimodal</a:t>
                </a:r>
              </a:p>
              <a:p>
                <a:pPr lvl="1"/>
                <a:r>
                  <a:rPr lang="en-US" dirty="0"/>
                  <a:t>Mean = Median = Mode</a:t>
                </a:r>
              </a:p>
              <a:p>
                <a:pPr lvl="1"/>
                <a:r>
                  <a:rPr lang="en-US" dirty="0"/>
                  <a:t>Asymptotic to x-axis (Can take any value from </a:t>
                </a:r>
                <a14:m>
                  <m:oMath xmlns:m="http://schemas.openxmlformats.org/officeDocument/2006/math">
                    <m:r>
                      <a:rPr lang="en-US" b="0" i="1">
                        <a:latin typeface="Cambria Math" panose="02040503050406030204" pitchFamily="18" charset="0"/>
                      </a:rPr>
                      <m:t>−∞</m:t>
                    </m:r>
                  </m:oMath>
                </a14:m>
                <a:r>
                  <a:rPr lang="en-US" dirty="0"/>
                  <a:t> to </a:t>
                </a:r>
                <a14:m>
                  <m:oMath xmlns:m="http://schemas.openxmlformats.org/officeDocument/2006/math">
                    <m:r>
                      <a:rPr lang="en-US" b="0" i="1">
                        <a:latin typeface="Cambria Math" panose="02040503050406030204" pitchFamily="18" charset="0"/>
                      </a:rPr>
                      <m:t>∞</m:t>
                    </m:r>
                  </m:oMath>
                </a14:m>
                <a:r>
                  <a:rPr lang="en-US" dirty="0"/>
                  <a:t>)</a:t>
                </a:r>
              </a:p>
              <a:p>
                <a:pPr lvl="1"/>
                <a:r>
                  <a:rPr lang="en-US" dirty="0"/>
                  <a:t>Completely Defined by Mean and Standard Deviation</a:t>
                </a:r>
              </a:p>
              <a:p>
                <a:pPr lvl="1"/>
                <a:endParaRPr lang="en-US" sz="2400" dirty="0"/>
              </a:p>
              <a:p>
                <a:endParaRPr lang="en-US" dirty="0"/>
              </a:p>
            </p:txBody>
          </p:sp>
        </mc:Choice>
        <mc:Fallback xmlns="">
          <p:sp>
            <p:nvSpPr>
              <p:cNvPr id="2" name="Content Placeholder 1">
                <a:extLst>
                  <a:ext uri="{FF2B5EF4-FFF2-40B4-BE49-F238E27FC236}">
                    <a16:creationId xmlns:a16="http://schemas.microsoft.com/office/drawing/2014/main" id="{4850F78B-F87D-B7DE-CC2C-66024D66E6CA}"/>
                  </a:ext>
                </a:extLst>
              </p:cNvPr>
              <p:cNvSpPr>
                <a:spLocks noGrp="1" noRot="1" noChangeAspect="1" noMove="1" noResize="1" noEditPoints="1" noAdjustHandles="1" noChangeArrowheads="1" noChangeShapeType="1" noTextEdit="1"/>
              </p:cNvSpPr>
              <p:nvPr>
                <p:ph sz="half" idx="1"/>
              </p:nvPr>
            </p:nvSpPr>
            <p:spPr>
              <a:blipFill>
                <a:blip r:embed="rId2"/>
                <a:stretch>
                  <a:fillRect l="-935" t="-2439"/>
                </a:stretch>
              </a:blipFill>
            </p:spPr>
            <p:txBody>
              <a:bodyPr/>
              <a:lstStyle/>
              <a:p>
                <a:r>
                  <a:rPr lang="en-US">
                    <a:noFill/>
                  </a:rPr>
                  <a:t> </a:t>
                </a:r>
              </a:p>
            </p:txBody>
          </p:sp>
        </mc:Fallback>
      </mc:AlternateContent>
      <p:sp>
        <p:nvSpPr>
          <p:cNvPr id="5" name="Freeform 17">
            <a:extLst>
              <a:ext uri="{FF2B5EF4-FFF2-40B4-BE49-F238E27FC236}">
                <a16:creationId xmlns:a16="http://schemas.microsoft.com/office/drawing/2014/main" id="{ACA7B74A-2CE1-41EB-F0A1-0725469D777B}"/>
              </a:ext>
            </a:extLst>
          </p:cNvPr>
          <p:cNvSpPr>
            <a:spLocks/>
          </p:cNvSpPr>
          <p:nvPr/>
        </p:nvSpPr>
        <p:spPr bwMode="auto">
          <a:xfrm>
            <a:off x="6341229" y="2494722"/>
            <a:ext cx="5546300" cy="3151144"/>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B8DC7118-6B7A-E1F7-7321-1ED0A674FE0A}"/>
              </a:ext>
            </a:extLst>
          </p:cNvPr>
          <p:cNvCxnSpPr>
            <a:cxnSpLocks/>
          </p:cNvCxnSpPr>
          <p:nvPr/>
        </p:nvCxnSpPr>
        <p:spPr>
          <a:xfrm>
            <a:off x="6096000" y="5645866"/>
            <a:ext cx="600986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4B7701-B4D0-2A96-5E24-DD2369725E81}"/>
              </a:ext>
            </a:extLst>
          </p:cNvPr>
          <p:cNvSpPr txBox="1"/>
          <p:nvPr/>
        </p:nvSpPr>
        <p:spPr>
          <a:xfrm>
            <a:off x="5632174" y="2697822"/>
            <a:ext cx="2230867" cy="461665"/>
          </a:xfrm>
          <a:prstGeom prst="rect">
            <a:avLst/>
          </a:prstGeom>
          <a:noFill/>
        </p:spPr>
        <p:txBody>
          <a:bodyPr wrap="none" rtlCol="0">
            <a:spAutoFit/>
          </a:bodyPr>
          <a:lstStyle/>
          <a:p>
            <a:r>
              <a:rPr lang="en-US" sz="2400" dirty="0">
                <a:solidFill>
                  <a:schemeClr val="accent2"/>
                </a:solidFill>
              </a:rPr>
              <a:t>More </a:t>
            </a:r>
            <a:r>
              <a:rPr lang="en-US" sz="2400" b="1" dirty="0">
                <a:solidFill>
                  <a:schemeClr val="accent2"/>
                </a:solidFill>
              </a:rPr>
              <a:t>Probable</a:t>
            </a:r>
            <a:endParaRPr lang="en-US" sz="2400" dirty="0">
              <a:solidFill>
                <a:schemeClr val="accent2"/>
              </a:solidFill>
            </a:endParaRPr>
          </a:p>
        </p:txBody>
      </p:sp>
      <p:cxnSp>
        <p:nvCxnSpPr>
          <p:cNvPr id="8" name="Straight Arrow Connector 7">
            <a:extLst>
              <a:ext uri="{FF2B5EF4-FFF2-40B4-BE49-F238E27FC236}">
                <a16:creationId xmlns:a16="http://schemas.microsoft.com/office/drawing/2014/main" id="{CF054420-9686-E292-CD30-83E0B11DC151}"/>
              </a:ext>
            </a:extLst>
          </p:cNvPr>
          <p:cNvCxnSpPr>
            <a:stCxn id="7" idx="3"/>
          </p:cNvCxnSpPr>
          <p:nvPr/>
        </p:nvCxnSpPr>
        <p:spPr>
          <a:xfrm flipV="1">
            <a:off x="7863041" y="2494721"/>
            <a:ext cx="1105244" cy="433934"/>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BD4F94-2765-E6F4-D061-59D04C27CA64}"/>
              </a:ext>
            </a:extLst>
          </p:cNvPr>
          <p:cNvSpPr txBox="1"/>
          <p:nvPr/>
        </p:nvSpPr>
        <p:spPr>
          <a:xfrm>
            <a:off x="5825894" y="3908487"/>
            <a:ext cx="2092752" cy="461665"/>
          </a:xfrm>
          <a:prstGeom prst="rect">
            <a:avLst/>
          </a:prstGeom>
          <a:noFill/>
        </p:spPr>
        <p:txBody>
          <a:bodyPr wrap="none" rtlCol="0">
            <a:spAutoFit/>
          </a:bodyPr>
          <a:lstStyle/>
          <a:p>
            <a:r>
              <a:rPr lang="en-US" sz="2400" dirty="0">
                <a:solidFill>
                  <a:schemeClr val="accent2"/>
                </a:solidFill>
              </a:rPr>
              <a:t>Less </a:t>
            </a:r>
            <a:r>
              <a:rPr lang="en-US" sz="2400" b="1" dirty="0">
                <a:solidFill>
                  <a:schemeClr val="accent2"/>
                </a:solidFill>
              </a:rPr>
              <a:t>Probable</a:t>
            </a:r>
            <a:endParaRPr lang="en-US" sz="2400" dirty="0">
              <a:solidFill>
                <a:schemeClr val="accent2"/>
              </a:solidFill>
            </a:endParaRPr>
          </a:p>
        </p:txBody>
      </p:sp>
      <p:cxnSp>
        <p:nvCxnSpPr>
          <p:cNvPr id="10" name="Straight Arrow Connector 9">
            <a:extLst>
              <a:ext uri="{FF2B5EF4-FFF2-40B4-BE49-F238E27FC236}">
                <a16:creationId xmlns:a16="http://schemas.microsoft.com/office/drawing/2014/main" id="{1BD44C5B-6C48-EDF1-4C43-DC21D567B143}"/>
              </a:ext>
            </a:extLst>
          </p:cNvPr>
          <p:cNvCxnSpPr>
            <a:stCxn id="9" idx="2"/>
          </p:cNvCxnSpPr>
          <p:nvPr/>
        </p:nvCxnSpPr>
        <p:spPr>
          <a:xfrm>
            <a:off x="6872270" y="4370152"/>
            <a:ext cx="123175" cy="871966"/>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129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FE5-468D-E3D1-FE09-8DC9CD1CD874}"/>
              </a:ext>
            </a:extLst>
          </p:cNvPr>
          <p:cNvSpPr>
            <a:spLocks noGrp="1"/>
          </p:cNvSpPr>
          <p:nvPr>
            <p:ph type="title"/>
          </p:nvPr>
        </p:nvSpPr>
        <p:spPr/>
        <p:txBody>
          <a:bodyPr/>
          <a:lstStyle/>
          <a:p>
            <a:r>
              <a:rPr lang="en-US" dirty="0"/>
              <a:t>Empirical Rule</a:t>
            </a:r>
          </a:p>
        </p:txBody>
      </p:sp>
      <p:sp>
        <p:nvSpPr>
          <p:cNvPr id="3" name="Freeform 17">
            <a:extLst>
              <a:ext uri="{FF2B5EF4-FFF2-40B4-BE49-F238E27FC236}">
                <a16:creationId xmlns:a16="http://schemas.microsoft.com/office/drawing/2014/main" id="{6756AD84-56E8-042B-EF00-704E915C0C79}"/>
              </a:ext>
            </a:extLst>
          </p:cNvPr>
          <p:cNvSpPr>
            <a:spLocks/>
          </p:cNvSpPr>
          <p:nvPr/>
        </p:nvSpPr>
        <p:spPr bwMode="auto">
          <a:xfrm>
            <a:off x="4045226" y="2601746"/>
            <a:ext cx="6705600" cy="3857825"/>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1DCA9836-6E01-939A-E503-F7DB4508104B}"/>
              </a:ext>
            </a:extLst>
          </p:cNvPr>
          <p:cNvCxnSpPr/>
          <p:nvPr/>
        </p:nvCxnSpPr>
        <p:spPr>
          <a:xfrm>
            <a:off x="3283226" y="6459571"/>
            <a:ext cx="82677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B870B4-7AA0-553D-9DB6-E92E5D564671}"/>
              </a:ext>
            </a:extLst>
          </p:cNvPr>
          <p:cNvCxnSpPr/>
          <p:nvPr/>
        </p:nvCxnSpPr>
        <p:spPr>
          <a:xfrm>
            <a:off x="7398025" y="2601746"/>
            <a:ext cx="0" cy="3857825"/>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ECCE3-BAA9-CCBA-0196-C91835699044}"/>
                  </a:ext>
                </a:extLst>
              </p:cNvPr>
              <p:cNvSpPr txBox="1"/>
              <p:nvPr/>
            </p:nvSpPr>
            <p:spPr>
              <a:xfrm>
                <a:off x="7286303" y="6459571"/>
                <a:ext cx="26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oMath>
                  </m:oMathPara>
                </a14:m>
                <a:endParaRPr lang="en-US" sz="2400" dirty="0"/>
              </a:p>
            </p:txBody>
          </p:sp>
        </mc:Choice>
        <mc:Fallback xmlns="">
          <p:sp>
            <p:nvSpPr>
              <p:cNvPr id="6" name="TextBox 5">
                <a:extLst>
                  <a:ext uri="{FF2B5EF4-FFF2-40B4-BE49-F238E27FC236}">
                    <a16:creationId xmlns:a16="http://schemas.microsoft.com/office/drawing/2014/main" id="{F8EECCE3-BAA9-CCBA-0196-C91835699044}"/>
                  </a:ext>
                </a:extLst>
              </p:cNvPr>
              <p:cNvSpPr txBox="1">
                <a:spLocks noRot="1" noChangeAspect="1" noMove="1" noResize="1" noEditPoints="1" noAdjustHandles="1" noChangeArrowheads="1" noChangeShapeType="1" noTextEdit="1"/>
              </p:cNvSpPr>
              <p:nvPr/>
            </p:nvSpPr>
            <p:spPr>
              <a:xfrm>
                <a:off x="7286303" y="6459571"/>
                <a:ext cx="261545" cy="369332"/>
              </a:xfrm>
              <a:prstGeom prst="rect">
                <a:avLst/>
              </a:prstGeom>
              <a:blipFill>
                <a:blip r:embed="rId2"/>
                <a:stretch>
                  <a:fillRect l="-22727" r="-181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586BFF9B-FC4F-CA83-94D8-596ABE91460B}"/>
              </a:ext>
            </a:extLst>
          </p:cNvPr>
          <p:cNvCxnSpPr>
            <a:cxnSpLocks/>
          </p:cNvCxnSpPr>
          <p:nvPr/>
        </p:nvCxnSpPr>
        <p:spPr>
          <a:xfrm>
            <a:off x="63279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08DFB5-3AD0-0F11-188E-C869AA4903E3}"/>
              </a:ext>
            </a:extLst>
          </p:cNvPr>
          <p:cNvCxnSpPr>
            <a:cxnSpLocks/>
          </p:cNvCxnSpPr>
          <p:nvPr/>
        </p:nvCxnSpPr>
        <p:spPr>
          <a:xfrm>
            <a:off x="8461513" y="2124054"/>
            <a:ext cx="0" cy="433551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CBF650-BACC-4853-2EC8-075E973913E9}"/>
                  </a:ext>
                </a:extLst>
              </p:cNvPr>
              <p:cNvSpPr txBox="1"/>
              <p:nvPr/>
            </p:nvSpPr>
            <p:spPr>
              <a:xfrm>
                <a:off x="6838445" y="189963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68.26%</m:t>
                      </m:r>
                    </m:oMath>
                  </m:oMathPara>
                </a14:m>
                <a:endParaRPr lang="en-US" sz="2400" dirty="0">
                  <a:solidFill>
                    <a:schemeClr val="accent3"/>
                  </a:solidFill>
                </a:endParaRPr>
              </a:p>
            </p:txBody>
          </p:sp>
        </mc:Choice>
        <mc:Fallback xmlns="">
          <p:sp>
            <p:nvSpPr>
              <p:cNvPr id="9" name="TextBox 8">
                <a:extLst>
                  <a:ext uri="{FF2B5EF4-FFF2-40B4-BE49-F238E27FC236}">
                    <a16:creationId xmlns:a16="http://schemas.microsoft.com/office/drawing/2014/main" id="{8DCBF650-BACC-4853-2EC8-075E973913E9}"/>
                  </a:ext>
                </a:extLst>
              </p:cNvPr>
              <p:cNvSpPr txBox="1">
                <a:spLocks noRot="1" noChangeAspect="1" noMove="1" noResize="1" noEditPoints="1" noAdjustHandles="1" noChangeArrowheads="1" noChangeShapeType="1" noTextEdit="1"/>
              </p:cNvSpPr>
              <p:nvPr/>
            </p:nvSpPr>
            <p:spPr>
              <a:xfrm>
                <a:off x="6838445" y="1899632"/>
                <a:ext cx="1101264" cy="369332"/>
              </a:xfrm>
              <a:prstGeom prst="rect">
                <a:avLst/>
              </a:prstGeom>
              <a:blipFill>
                <a:blip r:embed="rId3"/>
                <a:stretch>
                  <a:fillRect l="-5747" r="-6897" b="-1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F48A4B7-C61C-EBA9-9BA2-79C8C35C1EFB}"/>
              </a:ext>
            </a:extLst>
          </p:cNvPr>
          <p:cNvCxnSpPr>
            <a:stCxn id="9" idx="1"/>
          </p:cNvCxnSpPr>
          <p:nvPr/>
        </p:nvCxnSpPr>
        <p:spPr>
          <a:xfrm flipH="1">
            <a:off x="6322277" y="2084298"/>
            <a:ext cx="5161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E0DDB7-8647-1C9D-E54E-8C510D2C30F9}"/>
              </a:ext>
            </a:extLst>
          </p:cNvPr>
          <p:cNvCxnSpPr/>
          <p:nvPr/>
        </p:nvCxnSpPr>
        <p:spPr>
          <a:xfrm>
            <a:off x="7945345" y="2084298"/>
            <a:ext cx="516168" cy="1"/>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451E00-9D41-CE3E-2EBF-47A4039A4E44}"/>
                  </a:ext>
                </a:extLst>
              </p:cNvPr>
              <p:cNvSpPr txBox="1"/>
              <p:nvPr/>
            </p:nvSpPr>
            <p:spPr>
              <a:xfrm>
                <a:off x="5859516"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2" name="TextBox 11">
                <a:extLst>
                  <a:ext uri="{FF2B5EF4-FFF2-40B4-BE49-F238E27FC236}">
                    <a16:creationId xmlns:a16="http://schemas.microsoft.com/office/drawing/2014/main" id="{3F451E00-9D41-CE3E-2EBF-47A4039A4E44}"/>
                  </a:ext>
                </a:extLst>
              </p:cNvPr>
              <p:cNvSpPr txBox="1">
                <a:spLocks noRot="1" noChangeAspect="1" noMove="1" noResize="1" noEditPoints="1" noAdjustHandles="1" noChangeArrowheads="1" noChangeShapeType="1" noTextEdit="1"/>
              </p:cNvSpPr>
              <p:nvPr/>
            </p:nvSpPr>
            <p:spPr>
              <a:xfrm>
                <a:off x="5859516" y="6459571"/>
                <a:ext cx="984565" cy="369332"/>
              </a:xfrm>
              <a:prstGeom prst="rect">
                <a:avLst/>
              </a:prstGeom>
              <a:blipFill>
                <a:blip r:embed="rId4"/>
                <a:stretch>
                  <a:fillRect l="-6329"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B42407-FDCC-BE72-752C-60005BEC1851}"/>
                  </a:ext>
                </a:extLst>
              </p:cNvPr>
              <p:cNvSpPr txBox="1"/>
              <p:nvPr/>
            </p:nvSpPr>
            <p:spPr>
              <a:xfrm>
                <a:off x="7983444" y="6459571"/>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+1</m:t>
                      </m:r>
                      <m:r>
                        <a:rPr lang="en-US" sz="2400" b="0" i="1" smtClean="0">
                          <a:latin typeface="Cambria Math" panose="02040503050406030204" pitchFamily="18" charset="0"/>
                        </a:rPr>
                        <m:t>𝜎</m:t>
                      </m:r>
                    </m:oMath>
                  </m:oMathPara>
                </a14:m>
                <a:endParaRPr lang="en-US" sz="2400" dirty="0"/>
              </a:p>
            </p:txBody>
          </p:sp>
        </mc:Choice>
        <mc:Fallback xmlns="">
          <p:sp>
            <p:nvSpPr>
              <p:cNvPr id="13" name="TextBox 12">
                <a:extLst>
                  <a:ext uri="{FF2B5EF4-FFF2-40B4-BE49-F238E27FC236}">
                    <a16:creationId xmlns:a16="http://schemas.microsoft.com/office/drawing/2014/main" id="{01B42407-FDCC-BE72-752C-60005BEC1851}"/>
                  </a:ext>
                </a:extLst>
              </p:cNvPr>
              <p:cNvSpPr txBox="1">
                <a:spLocks noRot="1" noChangeAspect="1" noMove="1" noResize="1" noEditPoints="1" noAdjustHandles="1" noChangeArrowheads="1" noChangeShapeType="1" noTextEdit="1"/>
              </p:cNvSpPr>
              <p:nvPr/>
            </p:nvSpPr>
            <p:spPr>
              <a:xfrm>
                <a:off x="7983444" y="6459571"/>
                <a:ext cx="984565" cy="369332"/>
              </a:xfrm>
              <a:prstGeom prst="rect">
                <a:avLst/>
              </a:prstGeom>
              <a:blipFill>
                <a:blip r:embed="rId5"/>
                <a:stretch>
                  <a:fillRect l="-5063" r="-379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39F9F4-4A56-361D-90B5-3FE9B8C728AD}"/>
                  </a:ext>
                </a:extLst>
              </p:cNvPr>
              <p:cNvSpPr txBox="1"/>
              <p:nvPr/>
            </p:nvSpPr>
            <p:spPr>
              <a:xfrm>
                <a:off x="6854020" y="1509557"/>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95.44%</m:t>
                      </m:r>
                    </m:oMath>
                  </m:oMathPara>
                </a14:m>
                <a:endParaRPr lang="en-US" sz="2400" dirty="0">
                  <a:solidFill>
                    <a:schemeClr val="accent3"/>
                  </a:solidFill>
                </a:endParaRPr>
              </a:p>
            </p:txBody>
          </p:sp>
        </mc:Choice>
        <mc:Fallback xmlns="">
          <p:sp>
            <p:nvSpPr>
              <p:cNvPr id="14" name="TextBox 13">
                <a:extLst>
                  <a:ext uri="{FF2B5EF4-FFF2-40B4-BE49-F238E27FC236}">
                    <a16:creationId xmlns:a16="http://schemas.microsoft.com/office/drawing/2014/main" id="{F339F9F4-4A56-361D-90B5-3FE9B8C728AD}"/>
                  </a:ext>
                </a:extLst>
              </p:cNvPr>
              <p:cNvSpPr txBox="1">
                <a:spLocks noRot="1" noChangeAspect="1" noMove="1" noResize="1" noEditPoints="1" noAdjustHandles="1" noChangeArrowheads="1" noChangeShapeType="1" noTextEdit="1"/>
              </p:cNvSpPr>
              <p:nvPr/>
            </p:nvSpPr>
            <p:spPr>
              <a:xfrm>
                <a:off x="6854020" y="1509557"/>
                <a:ext cx="1101264" cy="369332"/>
              </a:xfrm>
              <a:prstGeom prst="rect">
                <a:avLst/>
              </a:prstGeom>
              <a:blipFill>
                <a:blip r:embed="rId6"/>
                <a:stretch>
                  <a:fillRect l="-5682" r="-5682" b="-1379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46F4226-6929-AE17-31E1-51CBE78166A1}"/>
              </a:ext>
            </a:extLst>
          </p:cNvPr>
          <p:cNvCxnSpPr>
            <a:cxnSpLocks/>
          </p:cNvCxnSpPr>
          <p:nvPr/>
        </p:nvCxnSpPr>
        <p:spPr>
          <a:xfrm flipH="1">
            <a:off x="5347252" y="1724040"/>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93E560-2995-CA54-7CF4-11CBB9125E42}"/>
              </a:ext>
            </a:extLst>
          </p:cNvPr>
          <p:cNvCxnSpPr/>
          <p:nvPr/>
        </p:nvCxnSpPr>
        <p:spPr>
          <a:xfrm>
            <a:off x="7955284" y="1724039"/>
            <a:ext cx="1506768"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20F1469-EBAB-FAA2-650E-F9F485AAC357}"/>
                  </a:ext>
                </a:extLst>
              </p:cNvPr>
              <p:cNvSpPr txBox="1"/>
              <p:nvPr/>
            </p:nvSpPr>
            <p:spPr>
              <a:xfrm>
                <a:off x="4854968"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7" name="TextBox 16">
                <a:extLst>
                  <a:ext uri="{FF2B5EF4-FFF2-40B4-BE49-F238E27FC236}">
                    <a16:creationId xmlns:a16="http://schemas.microsoft.com/office/drawing/2014/main" id="{920F1469-EBAB-FAA2-650E-F9F485AAC357}"/>
                  </a:ext>
                </a:extLst>
              </p:cNvPr>
              <p:cNvSpPr txBox="1">
                <a:spLocks noRot="1" noChangeAspect="1" noMove="1" noResize="1" noEditPoints="1" noAdjustHandles="1" noChangeArrowheads="1" noChangeShapeType="1" noTextEdit="1"/>
              </p:cNvSpPr>
              <p:nvPr/>
            </p:nvSpPr>
            <p:spPr>
              <a:xfrm>
                <a:off x="4854968" y="6438500"/>
                <a:ext cx="984565" cy="369332"/>
              </a:xfrm>
              <a:prstGeom prst="rect">
                <a:avLst/>
              </a:prstGeom>
              <a:blipFill>
                <a:blip r:embed="rId7"/>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F2020D-7F1A-992A-194D-4F4D9E9B39F6}"/>
                  </a:ext>
                </a:extLst>
              </p:cNvPr>
              <p:cNvSpPr txBox="1"/>
              <p:nvPr/>
            </p:nvSpPr>
            <p:spPr>
              <a:xfrm>
                <a:off x="9007870" y="6438500"/>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+2</m:t>
                      </m:r>
                      <m:r>
                        <a:rPr lang="en-US" sz="2400" b="0" i="1" smtClean="0">
                          <a:latin typeface="Cambria Math" panose="02040503050406030204" pitchFamily="18" charset="0"/>
                        </a:rPr>
                        <m:t>𝜎</m:t>
                      </m:r>
                    </m:oMath>
                  </m:oMathPara>
                </a14:m>
                <a:endParaRPr lang="en-US" sz="2400" dirty="0"/>
              </a:p>
            </p:txBody>
          </p:sp>
        </mc:Choice>
        <mc:Fallback xmlns="">
          <p:sp>
            <p:nvSpPr>
              <p:cNvPr id="18" name="TextBox 17">
                <a:extLst>
                  <a:ext uri="{FF2B5EF4-FFF2-40B4-BE49-F238E27FC236}">
                    <a16:creationId xmlns:a16="http://schemas.microsoft.com/office/drawing/2014/main" id="{29F2020D-7F1A-992A-194D-4F4D9E9B39F6}"/>
                  </a:ext>
                </a:extLst>
              </p:cNvPr>
              <p:cNvSpPr txBox="1">
                <a:spLocks noRot="1" noChangeAspect="1" noMove="1" noResize="1" noEditPoints="1" noAdjustHandles="1" noChangeArrowheads="1" noChangeShapeType="1" noTextEdit="1"/>
              </p:cNvSpPr>
              <p:nvPr/>
            </p:nvSpPr>
            <p:spPr>
              <a:xfrm>
                <a:off x="9007870" y="6438500"/>
                <a:ext cx="984565" cy="369332"/>
              </a:xfrm>
              <a:prstGeom prst="rect">
                <a:avLst/>
              </a:prstGeom>
              <a:blipFill>
                <a:blip r:embed="rId8"/>
                <a:stretch>
                  <a:fillRect l="-6410" r="-5128" b="-22581"/>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9E2C4C47-4D9A-71A9-2540-FBDD4BF20590}"/>
              </a:ext>
            </a:extLst>
          </p:cNvPr>
          <p:cNvCxnSpPr>
            <a:cxnSpLocks/>
          </p:cNvCxnSpPr>
          <p:nvPr/>
        </p:nvCxnSpPr>
        <p:spPr>
          <a:xfrm>
            <a:off x="53472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9620B0-0A7B-578B-4EFA-CE2E0C171B67}"/>
              </a:ext>
            </a:extLst>
          </p:cNvPr>
          <p:cNvCxnSpPr>
            <a:cxnSpLocks/>
          </p:cNvCxnSpPr>
          <p:nvPr/>
        </p:nvCxnSpPr>
        <p:spPr>
          <a:xfrm>
            <a:off x="9462052" y="1734697"/>
            <a:ext cx="0" cy="470380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F85CEF7-A556-47F1-7692-48E6E4533C7E}"/>
                  </a:ext>
                </a:extLst>
              </p:cNvPr>
              <p:cNvSpPr txBox="1"/>
              <p:nvPr/>
            </p:nvSpPr>
            <p:spPr>
              <a:xfrm>
                <a:off x="6854020" y="1122652"/>
                <a:ext cx="1101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99.72%</m:t>
                      </m:r>
                    </m:oMath>
                  </m:oMathPara>
                </a14:m>
                <a:endParaRPr lang="en-US" sz="2400" dirty="0">
                  <a:solidFill>
                    <a:schemeClr val="accent3"/>
                  </a:solidFill>
                </a:endParaRPr>
              </a:p>
            </p:txBody>
          </p:sp>
        </mc:Choice>
        <mc:Fallback xmlns="">
          <p:sp>
            <p:nvSpPr>
              <p:cNvPr id="21" name="TextBox 20">
                <a:extLst>
                  <a:ext uri="{FF2B5EF4-FFF2-40B4-BE49-F238E27FC236}">
                    <a16:creationId xmlns:a16="http://schemas.microsoft.com/office/drawing/2014/main" id="{9F85CEF7-A556-47F1-7692-48E6E4533C7E}"/>
                  </a:ext>
                </a:extLst>
              </p:cNvPr>
              <p:cNvSpPr txBox="1">
                <a:spLocks noRot="1" noChangeAspect="1" noMove="1" noResize="1" noEditPoints="1" noAdjustHandles="1" noChangeArrowheads="1" noChangeShapeType="1" noTextEdit="1"/>
              </p:cNvSpPr>
              <p:nvPr/>
            </p:nvSpPr>
            <p:spPr>
              <a:xfrm>
                <a:off x="6854020" y="1122652"/>
                <a:ext cx="1101264" cy="369332"/>
              </a:xfrm>
              <a:prstGeom prst="rect">
                <a:avLst/>
              </a:prstGeom>
              <a:blipFill>
                <a:blip r:embed="rId9"/>
                <a:stretch>
                  <a:fillRect l="-4545" r="-5682" b="-10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180932E-74CD-D1F0-315D-5608CBFF1E8C}"/>
              </a:ext>
            </a:extLst>
          </p:cNvPr>
          <p:cNvCxnSpPr>
            <a:cxnSpLocks/>
            <a:stCxn id="21" idx="1"/>
          </p:cNvCxnSpPr>
          <p:nvPr/>
        </p:nvCxnSpPr>
        <p:spPr>
          <a:xfrm flipH="1">
            <a:off x="4318958" y="1307318"/>
            <a:ext cx="2535062"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7C7686-98EB-FC49-8CAF-D4C13FF0CFC6}"/>
              </a:ext>
            </a:extLst>
          </p:cNvPr>
          <p:cNvCxnSpPr>
            <a:cxnSpLocks/>
            <a:stCxn id="21" idx="3"/>
          </p:cNvCxnSpPr>
          <p:nvPr/>
        </p:nvCxnSpPr>
        <p:spPr>
          <a:xfrm flipV="1">
            <a:off x="7955284" y="1290612"/>
            <a:ext cx="2457611" cy="1670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4B819D2-C4C2-8D80-9AAD-E9EE52100DFF}"/>
                  </a:ext>
                </a:extLst>
              </p:cNvPr>
              <p:cNvSpPr txBox="1"/>
              <p:nvPr/>
            </p:nvSpPr>
            <p:spPr>
              <a:xfrm>
                <a:off x="3912429"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4" name="TextBox 23">
                <a:extLst>
                  <a:ext uri="{FF2B5EF4-FFF2-40B4-BE49-F238E27FC236}">
                    <a16:creationId xmlns:a16="http://schemas.microsoft.com/office/drawing/2014/main" id="{F4B819D2-C4C2-8D80-9AAD-E9EE52100DFF}"/>
                  </a:ext>
                </a:extLst>
              </p:cNvPr>
              <p:cNvSpPr txBox="1">
                <a:spLocks noRot="1" noChangeAspect="1" noMove="1" noResize="1" noEditPoints="1" noAdjustHandles="1" noChangeArrowheads="1" noChangeShapeType="1" noTextEdit="1"/>
              </p:cNvSpPr>
              <p:nvPr/>
            </p:nvSpPr>
            <p:spPr>
              <a:xfrm>
                <a:off x="3912429" y="6438499"/>
                <a:ext cx="984565" cy="369332"/>
              </a:xfrm>
              <a:prstGeom prst="rect">
                <a:avLst/>
              </a:prstGeom>
              <a:blipFill>
                <a:blip r:embed="rId10"/>
                <a:stretch>
                  <a:fillRect l="-6410" r="-512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F6982E-53EB-5AAA-C17E-D15E6312DFE3}"/>
                  </a:ext>
                </a:extLst>
              </p:cNvPr>
              <p:cNvSpPr txBox="1"/>
              <p:nvPr/>
            </p:nvSpPr>
            <p:spPr>
              <a:xfrm>
                <a:off x="9961730" y="6438499"/>
                <a:ext cx="984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+3</m:t>
                      </m:r>
                      <m:r>
                        <a:rPr lang="en-US" sz="2400" b="0" i="1" smtClean="0">
                          <a:latin typeface="Cambria Math" panose="02040503050406030204" pitchFamily="18" charset="0"/>
                        </a:rPr>
                        <m:t>𝜎</m:t>
                      </m:r>
                    </m:oMath>
                  </m:oMathPara>
                </a14:m>
                <a:endParaRPr lang="en-US" sz="2400" dirty="0"/>
              </a:p>
            </p:txBody>
          </p:sp>
        </mc:Choice>
        <mc:Fallback xmlns="">
          <p:sp>
            <p:nvSpPr>
              <p:cNvPr id="25" name="TextBox 24">
                <a:extLst>
                  <a:ext uri="{FF2B5EF4-FFF2-40B4-BE49-F238E27FC236}">
                    <a16:creationId xmlns:a16="http://schemas.microsoft.com/office/drawing/2014/main" id="{6AF6982E-53EB-5AAA-C17E-D15E6312DFE3}"/>
                  </a:ext>
                </a:extLst>
              </p:cNvPr>
              <p:cNvSpPr txBox="1">
                <a:spLocks noRot="1" noChangeAspect="1" noMove="1" noResize="1" noEditPoints="1" noAdjustHandles="1" noChangeArrowheads="1" noChangeShapeType="1" noTextEdit="1"/>
              </p:cNvSpPr>
              <p:nvPr/>
            </p:nvSpPr>
            <p:spPr>
              <a:xfrm>
                <a:off x="9961730" y="6438499"/>
                <a:ext cx="984565" cy="369332"/>
              </a:xfrm>
              <a:prstGeom prst="rect">
                <a:avLst/>
              </a:prstGeom>
              <a:blipFill>
                <a:blip r:embed="rId11"/>
                <a:stretch>
                  <a:fillRect l="-5063" r="-3797" b="-22581"/>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3CC46037-8861-D091-053D-56C6CEB62A9D}"/>
              </a:ext>
            </a:extLst>
          </p:cNvPr>
          <p:cNvCxnSpPr>
            <a:cxnSpLocks/>
          </p:cNvCxnSpPr>
          <p:nvPr/>
        </p:nvCxnSpPr>
        <p:spPr>
          <a:xfrm>
            <a:off x="4318958" y="1337135"/>
            <a:ext cx="0" cy="51013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E84F62-0F1A-97AE-5674-01A65D40B242}"/>
              </a:ext>
            </a:extLst>
          </p:cNvPr>
          <p:cNvCxnSpPr>
            <a:cxnSpLocks/>
          </p:cNvCxnSpPr>
          <p:nvPr/>
        </p:nvCxnSpPr>
        <p:spPr>
          <a:xfrm>
            <a:off x="10412895" y="1290611"/>
            <a:ext cx="2063" cy="514788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2914A4-819D-082E-7F35-9032CE3D56F5}"/>
                  </a:ext>
                </a:extLst>
              </p:cNvPr>
              <p:cNvSpPr txBox="1"/>
              <p:nvPr/>
            </p:nvSpPr>
            <p:spPr>
              <a:xfrm>
                <a:off x="6455406"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28" name="TextBox 27">
                <a:extLst>
                  <a:ext uri="{FF2B5EF4-FFF2-40B4-BE49-F238E27FC236}">
                    <a16:creationId xmlns:a16="http://schemas.microsoft.com/office/drawing/2014/main" id="{DB2914A4-819D-082E-7F35-9032CE3D56F5}"/>
                  </a:ext>
                </a:extLst>
              </p:cNvPr>
              <p:cNvSpPr txBox="1">
                <a:spLocks noRot="1" noChangeAspect="1" noMove="1" noResize="1" noEditPoints="1" noAdjustHandles="1" noChangeArrowheads="1" noChangeShapeType="1" noTextEdit="1"/>
              </p:cNvSpPr>
              <p:nvPr/>
            </p:nvSpPr>
            <p:spPr>
              <a:xfrm>
                <a:off x="6455406" y="4530658"/>
                <a:ext cx="766235" cy="307777"/>
              </a:xfrm>
              <a:prstGeom prst="rect">
                <a:avLst/>
              </a:prstGeom>
              <a:blipFill>
                <a:blip r:embed="rId12"/>
                <a:stretch>
                  <a:fillRect l="-1639" r="-6557"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69F023-D2F4-871A-960C-57DAA3FAF5DA}"/>
                  </a:ext>
                </a:extLst>
              </p:cNvPr>
              <p:cNvSpPr txBox="1"/>
              <p:nvPr/>
            </p:nvSpPr>
            <p:spPr>
              <a:xfrm>
                <a:off x="7555590" y="4530658"/>
                <a:ext cx="766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34%</m:t>
                      </m:r>
                    </m:oMath>
                  </m:oMathPara>
                </a14:m>
                <a:endParaRPr lang="en-US" sz="2000" dirty="0">
                  <a:solidFill>
                    <a:schemeClr val="accent1"/>
                  </a:solidFill>
                </a:endParaRPr>
              </a:p>
            </p:txBody>
          </p:sp>
        </mc:Choice>
        <mc:Fallback xmlns="">
          <p:sp>
            <p:nvSpPr>
              <p:cNvPr id="29" name="TextBox 28">
                <a:extLst>
                  <a:ext uri="{FF2B5EF4-FFF2-40B4-BE49-F238E27FC236}">
                    <a16:creationId xmlns:a16="http://schemas.microsoft.com/office/drawing/2014/main" id="{EA69F023-D2F4-871A-960C-57DAA3FAF5DA}"/>
                  </a:ext>
                </a:extLst>
              </p:cNvPr>
              <p:cNvSpPr txBox="1">
                <a:spLocks noRot="1" noChangeAspect="1" noMove="1" noResize="1" noEditPoints="1" noAdjustHandles="1" noChangeArrowheads="1" noChangeShapeType="1" noTextEdit="1"/>
              </p:cNvSpPr>
              <p:nvPr/>
            </p:nvSpPr>
            <p:spPr>
              <a:xfrm>
                <a:off x="7555590" y="4530658"/>
                <a:ext cx="766235" cy="307777"/>
              </a:xfrm>
              <a:prstGeom prst="rect">
                <a:avLst/>
              </a:prstGeom>
              <a:blipFill>
                <a:blip r:embed="rId13"/>
                <a:stretch>
                  <a:fillRect r="-645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58635BF-D848-83BC-91B5-C537F22F0492}"/>
                  </a:ext>
                </a:extLst>
              </p:cNvPr>
              <p:cNvSpPr txBox="1"/>
              <p:nvPr/>
            </p:nvSpPr>
            <p:spPr>
              <a:xfrm>
                <a:off x="5365879"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0" name="TextBox 29">
                <a:extLst>
                  <a:ext uri="{FF2B5EF4-FFF2-40B4-BE49-F238E27FC236}">
                    <a16:creationId xmlns:a16="http://schemas.microsoft.com/office/drawing/2014/main" id="{658635BF-D848-83BC-91B5-C537F22F0492}"/>
                  </a:ext>
                </a:extLst>
              </p:cNvPr>
              <p:cNvSpPr txBox="1">
                <a:spLocks noRot="1" noChangeAspect="1" noMove="1" noResize="1" noEditPoints="1" noAdjustHandles="1" noChangeArrowheads="1" noChangeShapeType="1" noTextEdit="1"/>
              </p:cNvSpPr>
              <p:nvPr/>
            </p:nvSpPr>
            <p:spPr>
              <a:xfrm>
                <a:off x="5365879" y="5942124"/>
                <a:ext cx="961802" cy="307777"/>
              </a:xfrm>
              <a:prstGeom prst="rect">
                <a:avLst/>
              </a:prstGeom>
              <a:blipFill>
                <a:blip r:embed="rId14"/>
                <a:stretch>
                  <a:fillRect l="-1299" r="-649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E573DB-1B5D-6034-11AC-58BB2CC366F0}"/>
                  </a:ext>
                </a:extLst>
              </p:cNvPr>
              <p:cNvSpPr txBox="1"/>
              <p:nvPr/>
            </p:nvSpPr>
            <p:spPr>
              <a:xfrm>
                <a:off x="8487625" y="5942124"/>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13.5%</m:t>
                      </m:r>
                    </m:oMath>
                  </m:oMathPara>
                </a14:m>
                <a:endParaRPr lang="en-US" sz="2000" dirty="0">
                  <a:solidFill>
                    <a:schemeClr val="accent1"/>
                  </a:solidFill>
                </a:endParaRPr>
              </a:p>
            </p:txBody>
          </p:sp>
        </mc:Choice>
        <mc:Fallback xmlns="">
          <p:sp>
            <p:nvSpPr>
              <p:cNvPr id="31" name="TextBox 30">
                <a:extLst>
                  <a:ext uri="{FF2B5EF4-FFF2-40B4-BE49-F238E27FC236}">
                    <a16:creationId xmlns:a16="http://schemas.microsoft.com/office/drawing/2014/main" id="{DBE573DB-1B5D-6034-11AC-58BB2CC366F0}"/>
                  </a:ext>
                </a:extLst>
              </p:cNvPr>
              <p:cNvSpPr txBox="1">
                <a:spLocks noRot="1" noChangeAspect="1" noMove="1" noResize="1" noEditPoints="1" noAdjustHandles="1" noChangeArrowheads="1" noChangeShapeType="1" noTextEdit="1"/>
              </p:cNvSpPr>
              <p:nvPr/>
            </p:nvSpPr>
            <p:spPr>
              <a:xfrm>
                <a:off x="8487625" y="5942124"/>
                <a:ext cx="961802" cy="307777"/>
              </a:xfrm>
              <a:prstGeom prst="rect">
                <a:avLst/>
              </a:prstGeom>
              <a:blipFill>
                <a:blip r:embed="rId15"/>
                <a:stretch>
                  <a:fillRect l="-1316" r="-657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BCDF4D0-2CAB-DA02-9968-163B733EFEC1}"/>
                  </a:ext>
                </a:extLst>
              </p:cNvPr>
              <p:cNvSpPr txBox="1"/>
              <p:nvPr/>
            </p:nvSpPr>
            <p:spPr>
              <a:xfrm>
                <a:off x="4354892" y="5634465"/>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2.35%</m:t>
                      </m:r>
                    </m:oMath>
                  </m:oMathPara>
                </a14:m>
                <a:endParaRPr lang="en-US" sz="2000" dirty="0">
                  <a:solidFill>
                    <a:schemeClr val="accent1"/>
                  </a:solidFill>
                </a:endParaRPr>
              </a:p>
            </p:txBody>
          </p:sp>
        </mc:Choice>
        <mc:Fallback xmlns="">
          <p:sp>
            <p:nvSpPr>
              <p:cNvPr id="32" name="TextBox 31">
                <a:extLst>
                  <a:ext uri="{FF2B5EF4-FFF2-40B4-BE49-F238E27FC236}">
                    <a16:creationId xmlns:a16="http://schemas.microsoft.com/office/drawing/2014/main" id="{CBCDF4D0-2CAB-DA02-9968-163B733EFEC1}"/>
                  </a:ext>
                </a:extLst>
              </p:cNvPr>
              <p:cNvSpPr txBox="1">
                <a:spLocks noRot="1" noChangeAspect="1" noMove="1" noResize="1" noEditPoints="1" noAdjustHandles="1" noChangeArrowheads="1" noChangeShapeType="1" noTextEdit="1"/>
              </p:cNvSpPr>
              <p:nvPr/>
            </p:nvSpPr>
            <p:spPr>
              <a:xfrm>
                <a:off x="4354892" y="5634465"/>
                <a:ext cx="961802" cy="307777"/>
              </a:xfrm>
              <a:prstGeom prst="rect">
                <a:avLst/>
              </a:prstGeom>
              <a:blipFill>
                <a:blip r:embed="rId16"/>
                <a:stretch>
                  <a:fillRect r="-649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412199B-37E7-96F5-F0A1-CCF3A8EC9DB8}"/>
                  </a:ext>
                </a:extLst>
              </p:cNvPr>
              <p:cNvSpPr txBox="1"/>
              <p:nvPr/>
            </p:nvSpPr>
            <p:spPr>
              <a:xfrm>
                <a:off x="9449427" y="5634465"/>
                <a:ext cx="96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2.35%</m:t>
                      </m:r>
                    </m:oMath>
                  </m:oMathPara>
                </a14:m>
                <a:endParaRPr lang="en-US" sz="2000" dirty="0">
                  <a:solidFill>
                    <a:schemeClr val="accent1"/>
                  </a:solidFill>
                </a:endParaRPr>
              </a:p>
            </p:txBody>
          </p:sp>
        </mc:Choice>
        <mc:Fallback xmlns="">
          <p:sp>
            <p:nvSpPr>
              <p:cNvPr id="33" name="TextBox 32">
                <a:extLst>
                  <a:ext uri="{FF2B5EF4-FFF2-40B4-BE49-F238E27FC236}">
                    <a16:creationId xmlns:a16="http://schemas.microsoft.com/office/drawing/2014/main" id="{A412199B-37E7-96F5-F0A1-CCF3A8EC9DB8}"/>
                  </a:ext>
                </a:extLst>
              </p:cNvPr>
              <p:cNvSpPr txBox="1">
                <a:spLocks noRot="1" noChangeAspect="1" noMove="1" noResize="1" noEditPoints="1" noAdjustHandles="1" noChangeArrowheads="1" noChangeShapeType="1" noTextEdit="1"/>
              </p:cNvSpPr>
              <p:nvPr/>
            </p:nvSpPr>
            <p:spPr>
              <a:xfrm>
                <a:off x="9449427" y="5634465"/>
                <a:ext cx="961802" cy="307777"/>
              </a:xfrm>
              <a:prstGeom prst="rect">
                <a:avLst/>
              </a:prstGeom>
              <a:blipFill>
                <a:blip r:embed="rId17"/>
                <a:stretch>
                  <a:fillRect l="-1316" r="-6579"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EA87C9-E2BE-8F7A-4A07-A815809DF124}"/>
                  </a:ext>
                </a:extLst>
              </p:cNvPr>
              <p:cNvSpPr txBox="1"/>
              <p:nvPr/>
            </p:nvSpPr>
            <p:spPr>
              <a:xfrm>
                <a:off x="3357378" y="5942124"/>
                <a:ext cx="819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0.3%</m:t>
                      </m:r>
                    </m:oMath>
                  </m:oMathPara>
                </a14:m>
                <a:endParaRPr lang="en-US" sz="2000" dirty="0">
                  <a:solidFill>
                    <a:schemeClr val="accent1"/>
                  </a:solidFill>
                </a:endParaRPr>
              </a:p>
            </p:txBody>
          </p:sp>
        </mc:Choice>
        <mc:Fallback xmlns="">
          <p:sp>
            <p:nvSpPr>
              <p:cNvPr id="34" name="TextBox 33">
                <a:extLst>
                  <a:ext uri="{FF2B5EF4-FFF2-40B4-BE49-F238E27FC236}">
                    <a16:creationId xmlns:a16="http://schemas.microsoft.com/office/drawing/2014/main" id="{AFEA87C9-E2BE-8F7A-4A07-A815809DF124}"/>
                  </a:ext>
                </a:extLst>
              </p:cNvPr>
              <p:cNvSpPr txBox="1">
                <a:spLocks noRot="1" noChangeAspect="1" noMove="1" noResize="1" noEditPoints="1" noAdjustHandles="1" noChangeArrowheads="1" noChangeShapeType="1" noTextEdit="1"/>
              </p:cNvSpPr>
              <p:nvPr/>
            </p:nvSpPr>
            <p:spPr>
              <a:xfrm>
                <a:off x="3357378" y="5942124"/>
                <a:ext cx="819135" cy="307777"/>
              </a:xfrm>
              <a:prstGeom prst="rect">
                <a:avLst/>
              </a:prstGeom>
              <a:blipFill>
                <a:blip r:embed="rId18"/>
                <a:stretch>
                  <a:fillRect l="-1538" r="-7692"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F40FF0-E1DB-1549-A22F-78ABB99BCD24}"/>
                  </a:ext>
                </a:extLst>
              </p:cNvPr>
              <p:cNvSpPr txBox="1"/>
              <p:nvPr/>
            </p:nvSpPr>
            <p:spPr>
              <a:xfrm>
                <a:off x="10542936" y="5942124"/>
                <a:ext cx="8191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0.3%</m:t>
                      </m:r>
                    </m:oMath>
                  </m:oMathPara>
                </a14:m>
                <a:endParaRPr lang="en-US" sz="2000" dirty="0">
                  <a:solidFill>
                    <a:schemeClr val="accent1"/>
                  </a:solidFill>
                </a:endParaRPr>
              </a:p>
            </p:txBody>
          </p:sp>
        </mc:Choice>
        <mc:Fallback xmlns="">
          <p:sp>
            <p:nvSpPr>
              <p:cNvPr id="35" name="TextBox 34">
                <a:extLst>
                  <a:ext uri="{FF2B5EF4-FFF2-40B4-BE49-F238E27FC236}">
                    <a16:creationId xmlns:a16="http://schemas.microsoft.com/office/drawing/2014/main" id="{F9F40FF0-E1DB-1549-A22F-78ABB99BCD24}"/>
                  </a:ext>
                </a:extLst>
              </p:cNvPr>
              <p:cNvSpPr txBox="1">
                <a:spLocks noRot="1" noChangeAspect="1" noMove="1" noResize="1" noEditPoints="1" noAdjustHandles="1" noChangeArrowheads="1" noChangeShapeType="1" noTextEdit="1"/>
              </p:cNvSpPr>
              <p:nvPr/>
            </p:nvSpPr>
            <p:spPr>
              <a:xfrm>
                <a:off x="10542936" y="5942124"/>
                <a:ext cx="819135" cy="307777"/>
              </a:xfrm>
              <a:prstGeom prst="rect">
                <a:avLst/>
              </a:prstGeom>
              <a:blipFill>
                <a:blip r:embed="rId19"/>
                <a:stretch>
                  <a:fillRect r="-6061" b="-12000"/>
                </a:stretch>
              </a:blipFill>
            </p:spPr>
            <p:txBody>
              <a:bodyPr/>
              <a:lstStyle/>
              <a:p>
                <a:r>
                  <a:rPr lang="en-US">
                    <a:noFill/>
                  </a:rPr>
                  <a:t> </a:t>
                </a:r>
              </a:p>
            </p:txBody>
          </p:sp>
        </mc:Fallback>
      </mc:AlternateContent>
    </p:spTree>
    <p:extLst>
      <p:ext uri="{BB962C8B-B14F-4D97-AF65-F5344CB8AC3E}">
        <p14:creationId xmlns:p14="http://schemas.microsoft.com/office/powerpoint/2010/main" val="67193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ABD7E-3534-E356-F9BD-351B4825AD8C}"/>
              </a:ext>
            </a:extLst>
          </p:cNvPr>
          <p:cNvSpPr>
            <a:spLocks noGrp="1"/>
          </p:cNvSpPr>
          <p:nvPr>
            <p:ph idx="1"/>
          </p:nvPr>
        </p:nvSpPr>
        <p:spPr/>
        <p:txBody>
          <a:bodyPr/>
          <a:lstStyle/>
          <a:p>
            <a:r>
              <a:rPr lang="en-US" dirty="0"/>
              <a:t>All Normal distributions can be converted into standard Normal distributions for ease of computing probabilities under the curve.</a:t>
            </a:r>
          </a:p>
          <a:p>
            <a:endParaRPr lang="en-US" dirty="0"/>
          </a:p>
        </p:txBody>
      </p:sp>
      <p:sp>
        <p:nvSpPr>
          <p:cNvPr id="3" name="Title 2">
            <a:extLst>
              <a:ext uri="{FF2B5EF4-FFF2-40B4-BE49-F238E27FC236}">
                <a16:creationId xmlns:a16="http://schemas.microsoft.com/office/drawing/2014/main" id="{0CB7DE25-30E8-9BE7-561C-1ADF7E4F8C5D}"/>
              </a:ext>
            </a:extLst>
          </p:cNvPr>
          <p:cNvSpPr>
            <a:spLocks noGrp="1"/>
          </p:cNvSpPr>
          <p:nvPr>
            <p:ph type="title"/>
          </p:nvPr>
        </p:nvSpPr>
        <p:spPr/>
        <p:txBody>
          <a:bodyPr/>
          <a:lstStyle/>
          <a:p>
            <a:r>
              <a:rPr lang="en-US" dirty="0"/>
              <a:t>Conversion of Normal Distributions</a:t>
            </a:r>
          </a:p>
        </p:txBody>
      </p:sp>
      <p:sp>
        <p:nvSpPr>
          <p:cNvPr id="13" name="Freeform 17">
            <a:extLst>
              <a:ext uri="{FF2B5EF4-FFF2-40B4-BE49-F238E27FC236}">
                <a16:creationId xmlns:a16="http://schemas.microsoft.com/office/drawing/2014/main" id="{E4DE57C5-7E68-6B3B-A821-100BA4DE1CF1}"/>
              </a:ext>
            </a:extLst>
          </p:cNvPr>
          <p:cNvSpPr>
            <a:spLocks/>
          </p:cNvSpPr>
          <p:nvPr/>
        </p:nvSpPr>
        <p:spPr bwMode="auto">
          <a:xfrm>
            <a:off x="3621158" y="3048000"/>
            <a:ext cx="5239476" cy="14478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4" name="Straight Connector 13">
            <a:extLst>
              <a:ext uri="{FF2B5EF4-FFF2-40B4-BE49-F238E27FC236}">
                <a16:creationId xmlns:a16="http://schemas.microsoft.com/office/drawing/2014/main" id="{17E19459-4DA7-1CC1-206B-E6981EFD1A15}"/>
              </a:ext>
            </a:extLst>
          </p:cNvPr>
          <p:cNvCxnSpPr/>
          <p:nvPr/>
        </p:nvCxnSpPr>
        <p:spPr>
          <a:xfrm>
            <a:off x="6288157" y="3124200"/>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Freeform 17">
            <a:extLst>
              <a:ext uri="{FF2B5EF4-FFF2-40B4-BE49-F238E27FC236}">
                <a16:creationId xmlns:a16="http://schemas.microsoft.com/office/drawing/2014/main" id="{EAE048CC-93AC-B16A-866D-ED722B7E9B9A}"/>
              </a:ext>
            </a:extLst>
          </p:cNvPr>
          <p:cNvSpPr>
            <a:spLocks/>
          </p:cNvSpPr>
          <p:nvPr/>
        </p:nvSpPr>
        <p:spPr bwMode="auto">
          <a:xfrm>
            <a:off x="2488222" y="4648200"/>
            <a:ext cx="3037935" cy="2045732"/>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6" name="Straight Connector 15">
            <a:extLst>
              <a:ext uri="{FF2B5EF4-FFF2-40B4-BE49-F238E27FC236}">
                <a16:creationId xmlns:a16="http://schemas.microsoft.com/office/drawing/2014/main" id="{1696B249-3C9B-DE7E-9038-B94532003799}"/>
              </a:ext>
            </a:extLst>
          </p:cNvPr>
          <p:cNvCxnSpPr/>
          <p:nvPr/>
        </p:nvCxnSpPr>
        <p:spPr>
          <a:xfrm>
            <a:off x="1716157" y="6693933"/>
            <a:ext cx="792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E49A05-3E9F-93C3-4D9C-F1783B5B8297}"/>
              </a:ext>
            </a:extLst>
          </p:cNvPr>
          <p:cNvCxnSpPr/>
          <p:nvPr/>
        </p:nvCxnSpPr>
        <p:spPr>
          <a:xfrm>
            <a:off x="4012222" y="4659868"/>
            <a:ext cx="15515" cy="204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B65930-A79B-D200-3138-DB692E9ED744}"/>
                  </a:ext>
                </a:extLst>
              </p:cNvPr>
              <p:cNvSpPr txBox="1"/>
              <p:nvPr/>
            </p:nvSpPr>
            <p:spPr>
              <a:xfrm>
                <a:off x="4928683" y="6031468"/>
                <a:ext cx="2392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oMath>
                  </m:oMathPara>
                </a14:m>
                <a:endParaRPr lang="en-US" sz="2400" dirty="0"/>
              </a:p>
            </p:txBody>
          </p:sp>
        </mc:Choice>
        <mc:Fallback xmlns="">
          <p:sp>
            <p:nvSpPr>
              <p:cNvPr id="18" name="TextBox 17">
                <a:extLst>
                  <a:ext uri="{FF2B5EF4-FFF2-40B4-BE49-F238E27FC236}">
                    <a16:creationId xmlns:a16="http://schemas.microsoft.com/office/drawing/2014/main" id="{69B65930-A79B-D200-3138-DB692E9ED744}"/>
                  </a:ext>
                </a:extLst>
              </p:cNvPr>
              <p:cNvSpPr txBox="1">
                <a:spLocks noRot="1" noChangeAspect="1" noMove="1" noResize="1" noEditPoints="1" noAdjustHandles="1" noChangeArrowheads="1" noChangeShapeType="1" noTextEdit="1"/>
              </p:cNvSpPr>
              <p:nvPr/>
            </p:nvSpPr>
            <p:spPr>
              <a:xfrm>
                <a:off x="4928683" y="6031468"/>
                <a:ext cx="239296" cy="369332"/>
              </a:xfrm>
              <a:prstGeom prst="rect">
                <a:avLst/>
              </a:prstGeom>
              <a:blipFill>
                <a:blip r:embed="rId2"/>
                <a:stretch>
                  <a:fillRect l="-150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BAE29C0-2633-5B71-B9E5-982D5C14C4BE}"/>
                  </a:ext>
                </a:extLst>
              </p:cNvPr>
              <p:cNvSpPr txBox="1"/>
              <p:nvPr/>
            </p:nvSpPr>
            <p:spPr>
              <a:xfrm>
                <a:off x="7226075" y="4440364"/>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CBAE29C0-2633-5B71-B9E5-982D5C14C4BE}"/>
                  </a:ext>
                </a:extLst>
              </p:cNvPr>
              <p:cNvSpPr txBox="1">
                <a:spLocks noRot="1" noChangeAspect="1" noMove="1" noResize="1" noEditPoints="1" noAdjustHandles="1" noChangeArrowheads="1" noChangeShapeType="1" noTextEdit="1"/>
              </p:cNvSpPr>
              <p:nvPr/>
            </p:nvSpPr>
            <p:spPr>
              <a:xfrm>
                <a:off x="7226075" y="4440364"/>
                <a:ext cx="257763" cy="369332"/>
              </a:xfrm>
              <a:prstGeom prst="rect">
                <a:avLst/>
              </a:prstGeom>
              <a:blipFill>
                <a:blip r:embed="rId3"/>
                <a:stretch>
                  <a:fillRect l="-9091" r="-4545"/>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50BD6BDE-E4B9-F000-2A97-D19650965837}"/>
              </a:ext>
            </a:extLst>
          </p:cNvPr>
          <p:cNvCxnSpPr/>
          <p:nvPr/>
        </p:nvCxnSpPr>
        <p:spPr>
          <a:xfrm flipH="1">
            <a:off x="5227421" y="4809696"/>
            <a:ext cx="1822736" cy="123662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20">
            <a:extLst>
              <a:ext uri="{FF2B5EF4-FFF2-40B4-BE49-F238E27FC236}">
                <a16:creationId xmlns:a16="http://schemas.microsoft.com/office/drawing/2014/main" id="{AE0BBBE9-D97D-4BF0-12AF-48E68030C35A}"/>
              </a:ext>
            </a:extLst>
          </p:cNvPr>
          <p:cNvSpPr/>
          <p:nvPr/>
        </p:nvSpPr>
        <p:spPr>
          <a:xfrm>
            <a:off x="4992757" y="6485392"/>
            <a:ext cx="533400" cy="208541"/>
          </a:xfrm>
          <a:custGeom>
            <a:avLst/>
            <a:gdLst>
              <a:gd name="connsiteX0" fmla="*/ 0 w 533400"/>
              <a:gd name="connsiteY0" fmla="*/ 0 h 208541"/>
              <a:gd name="connsiteX1" fmla="*/ 20793 w 533400"/>
              <a:gd name="connsiteY1" fmla="*/ 11626 h 208541"/>
              <a:gd name="connsiteX2" fmla="*/ 64614 w 533400"/>
              <a:gd name="connsiteY2" fmla="*/ 32138 h 208541"/>
              <a:gd name="connsiteX3" fmla="*/ 103340 w 533400"/>
              <a:gd name="connsiteY3" fmla="*/ 49915 h 208541"/>
              <a:gd name="connsiteX4" fmla="*/ 144104 w 533400"/>
              <a:gd name="connsiteY4" fmla="*/ 69059 h 208541"/>
              <a:gd name="connsiteX5" fmla="*/ 193021 w 533400"/>
              <a:gd name="connsiteY5" fmla="*/ 90939 h 208541"/>
              <a:gd name="connsiteX6" fmla="*/ 247033 w 533400"/>
              <a:gd name="connsiteY6" fmla="*/ 111451 h 208541"/>
              <a:gd name="connsiteX7" fmla="*/ 278625 w 533400"/>
              <a:gd name="connsiteY7" fmla="*/ 122391 h 208541"/>
              <a:gd name="connsiteX8" fmla="*/ 334676 w 533400"/>
              <a:gd name="connsiteY8" fmla="*/ 142903 h 208541"/>
              <a:gd name="connsiteX9" fmla="*/ 309198 w 533400"/>
              <a:gd name="connsiteY9" fmla="*/ 133330 h 208541"/>
              <a:gd name="connsiteX10" fmla="*/ 358115 w 533400"/>
              <a:gd name="connsiteY10" fmla="*/ 149740 h 208541"/>
              <a:gd name="connsiteX11" fmla="*/ 398879 w 533400"/>
              <a:gd name="connsiteY11" fmla="*/ 160680 h 208541"/>
              <a:gd name="connsiteX12" fmla="*/ 433528 w 533400"/>
              <a:gd name="connsiteY12" fmla="*/ 168885 h 208541"/>
              <a:gd name="connsiteX13" fmla="*/ 484483 w 533400"/>
              <a:gd name="connsiteY13" fmla="*/ 183927 h 208541"/>
              <a:gd name="connsiteX14" fmla="*/ 533400 w 533400"/>
              <a:gd name="connsiteY14" fmla="*/ 208541 h 208541"/>
              <a:gd name="connsiteX15" fmla="*/ 0 w 533400"/>
              <a:gd name="connsiteY15" fmla="*/ 208061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208541">
                <a:moveTo>
                  <a:pt x="0" y="0"/>
                </a:moveTo>
                <a:lnTo>
                  <a:pt x="20793" y="11626"/>
                </a:lnTo>
                <a:lnTo>
                  <a:pt x="64614" y="32138"/>
                </a:lnTo>
                <a:lnTo>
                  <a:pt x="103340" y="49915"/>
                </a:lnTo>
                <a:lnTo>
                  <a:pt x="144104" y="69059"/>
                </a:lnTo>
                <a:lnTo>
                  <a:pt x="193021" y="90939"/>
                </a:lnTo>
                <a:lnTo>
                  <a:pt x="247033" y="111451"/>
                </a:lnTo>
                <a:lnTo>
                  <a:pt x="278625" y="122391"/>
                </a:lnTo>
                <a:lnTo>
                  <a:pt x="334676" y="142903"/>
                </a:lnTo>
                <a:lnTo>
                  <a:pt x="309198" y="133330"/>
                </a:lnTo>
                <a:lnTo>
                  <a:pt x="358115" y="149740"/>
                </a:lnTo>
                <a:lnTo>
                  <a:pt x="398879" y="160680"/>
                </a:lnTo>
                <a:lnTo>
                  <a:pt x="433528" y="168885"/>
                </a:lnTo>
                <a:lnTo>
                  <a:pt x="484483" y="183927"/>
                </a:lnTo>
                <a:lnTo>
                  <a:pt x="533400" y="208541"/>
                </a:lnTo>
                <a:lnTo>
                  <a:pt x="0" y="208061"/>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43C52A94-D871-4799-A31F-14675711D2FE}"/>
              </a:ext>
            </a:extLst>
          </p:cNvPr>
          <p:cNvSpPr>
            <a:spLocks/>
          </p:cNvSpPr>
          <p:nvPr/>
        </p:nvSpPr>
        <p:spPr bwMode="auto">
          <a:xfrm>
            <a:off x="7354958" y="4060638"/>
            <a:ext cx="1505677" cy="435163"/>
          </a:xfrm>
          <a:custGeom>
            <a:avLst/>
            <a:gdLst>
              <a:gd name="connsiteX0" fmla="*/ 0 w 1505677"/>
              <a:gd name="connsiteY0" fmla="*/ 0 h 435163"/>
              <a:gd name="connsiteX1" fmla="*/ 8182 w 1505677"/>
              <a:gd name="connsiteY1" fmla="*/ 6436 h 435163"/>
              <a:gd name="connsiteX2" fmla="*/ 34546 w 1505677"/>
              <a:gd name="connsiteY2" fmla="*/ 30631 h 435163"/>
              <a:gd name="connsiteX3" fmla="*/ 74972 w 1505677"/>
              <a:gd name="connsiteY3" fmla="*/ 59664 h 435163"/>
              <a:gd name="connsiteX4" fmla="*/ 111882 w 1505677"/>
              <a:gd name="connsiteY4" fmla="*/ 87730 h 435163"/>
              <a:gd name="connsiteX5" fmla="*/ 155822 w 1505677"/>
              <a:gd name="connsiteY5" fmla="*/ 117731 h 435163"/>
              <a:gd name="connsiteX6" fmla="*/ 199763 w 1505677"/>
              <a:gd name="connsiteY6" fmla="*/ 146765 h 435163"/>
              <a:gd name="connsiteX7" fmla="*/ 238430 w 1505677"/>
              <a:gd name="connsiteY7" fmla="*/ 167088 h 435163"/>
              <a:gd name="connsiteX8" fmla="*/ 271825 w 1505677"/>
              <a:gd name="connsiteY8" fmla="*/ 184508 h 435163"/>
              <a:gd name="connsiteX9" fmla="*/ 317524 w 1505677"/>
              <a:gd name="connsiteY9" fmla="*/ 205799 h 435163"/>
              <a:gd name="connsiteX10" fmla="*/ 363222 w 1505677"/>
              <a:gd name="connsiteY10" fmla="*/ 224187 h 435163"/>
              <a:gd name="connsiteX11" fmla="*/ 410678 w 1505677"/>
              <a:gd name="connsiteY11" fmla="*/ 238704 h 435163"/>
              <a:gd name="connsiteX12" fmla="*/ 437042 w 1505677"/>
              <a:gd name="connsiteY12" fmla="*/ 247414 h 435163"/>
              <a:gd name="connsiteX13" fmla="*/ 438800 w 1505677"/>
              <a:gd name="connsiteY13" fmla="*/ 247414 h 435163"/>
              <a:gd name="connsiteX14" fmla="*/ 473952 w 1505677"/>
              <a:gd name="connsiteY14" fmla="*/ 259027 h 435163"/>
              <a:gd name="connsiteX15" fmla="*/ 558318 w 1505677"/>
              <a:gd name="connsiteY15" fmla="*/ 281286 h 435163"/>
              <a:gd name="connsiteX16" fmla="*/ 621593 w 1505677"/>
              <a:gd name="connsiteY16" fmla="*/ 295803 h 435163"/>
              <a:gd name="connsiteX17" fmla="*/ 697170 w 1505677"/>
              <a:gd name="connsiteY17" fmla="*/ 310319 h 435163"/>
              <a:gd name="connsiteX18" fmla="*/ 763960 w 1505677"/>
              <a:gd name="connsiteY18" fmla="*/ 322901 h 435163"/>
              <a:gd name="connsiteX19" fmla="*/ 834265 w 1505677"/>
              <a:gd name="connsiteY19" fmla="*/ 336450 h 435163"/>
              <a:gd name="connsiteX20" fmla="*/ 918631 w 1505677"/>
              <a:gd name="connsiteY20" fmla="*/ 351934 h 435163"/>
              <a:gd name="connsiteX21" fmla="*/ 1011785 w 1505677"/>
              <a:gd name="connsiteY21" fmla="*/ 366451 h 435163"/>
              <a:gd name="connsiteX22" fmla="*/ 1066271 w 1505677"/>
              <a:gd name="connsiteY22" fmla="*/ 374193 h 435163"/>
              <a:gd name="connsiteX23" fmla="*/ 1162941 w 1505677"/>
              <a:gd name="connsiteY23" fmla="*/ 388710 h 435163"/>
              <a:gd name="connsiteX24" fmla="*/ 1119000 w 1505677"/>
              <a:gd name="connsiteY24" fmla="*/ 381935 h 435163"/>
              <a:gd name="connsiteX25" fmla="*/ 1203366 w 1505677"/>
              <a:gd name="connsiteY25" fmla="*/ 393549 h 435163"/>
              <a:gd name="connsiteX26" fmla="*/ 1273671 w 1505677"/>
              <a:gd name="connsiteY26" fmla="*/ 401291 h 435163"/>
              <a:gd name="connsiteX27" fmla="*/ 1333430 w 1505677"/>
              <a:gd name="connsiteY27" fmla="*/ 407098 h 435163"/>
              <a:gd name="connsiteX28" fmla="*/ 1421311 w 1505677"/>
              <a:gd name="connsiteY28" fmla="*/ 417743 h 435163"/>
              <a:gd name="connsiteX29" fmla="*/ 1505677 w 1505677"/>
              <a:gd name="connsiteY29" fmla="*/ 435163 h 435163"/>
              <a:gd name="connsiteX30" fmla="*/ 0 w 1505677"/>
              <a:gd name="connsiteY30" fmla="*/ 434607 h 4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5677" h="435163">
                <a:moveTo>
                  <a:pt x="0" y="0"/>
                </a:moveTo>
                <a:lnTo>
                  <a:pt x="8182" y="6436"/>
                </a:lnTo>
                <a:lnTo>
                  <a:pt x="34546" y="30631"/>
                </a:lnTo>
                <a:lnTo>
                  <a:pt x="74972" y="59664"/>
                </a:lnTo>
                <a:lnTo>
                  <a:pt x="111882" y="87730"/>
                </a:lnTo>
                <a:lnTo>
                  <a:pt x="155822" y="117731"/>
                </a:lnTo>
                <a:lnTo>
                  <a:pt x="199763" y="146765"/>
                </a:lnTo>
                <a:lnTo>
                  <a:pt x="238430" y="167088"/>
                </a:lnTo>
                <a:lnTo>
                  <a:pt x="271825" y="184508"/>
                </a:lnTo>
                <a:lnTo>
                  <a:pt x="317524" y="205799"/>
                </a:lnTo>
                <a:lnTo>
                  <a:pt x="363222" y="224187"/>
                </a:lnTo>
                <a:lnTo>
                  <a:pt x="410678" y="238704"/>
                </a:lnTo>
                <a:lnTo>
                  <a:pt x="437042" y="247414"/>
                </a:lnTo>
                <a:lnTo>
                  <a:pt x="438800" y="247414"/>
                </a:lnTo>
                <a:lnTo>
                  <a:pt x="473952" y="259027"/>
                </a:lnTo>
                <a:lnTo>
                  <a:pt x="558318" y="281286"/>
                </a:lnTo>
                <a:lnTo>
                  <a:pt x="621593" y="295803"/>
                </a:lnTo>
                <a:lnTo>
                  <a:pt x="697170" y="310319"/>
                </a:lnTo>
                <a:lnTo>
                  <a:pt x="763960" y="322901"/>
                </a:lnTo>
                <a:lnTo>
                  <a:pt x="834265" y="336450"/>
                </a:lnTo>
                <a:lnTo>
                  <a:pt x="918631" y="351934"/>
                </a:lnTo>
                <a:lnTo>
                  <a:pt x="1011785" y="366451"/>
                </a:lnTo>
                <a:lnTo>
                  <a:pt x="1066271" y="374193"/>
                </a:lnTo>
                <a:lnTo>
                  <a:pt x="1162941" y="388710"/>
                </a:lnTo>
                <a:lnTo>
                  <a:pt x="1119000" y="381935"/>
                </a:lnTo>
                <a:lnTo>
                  <a:pt x="1203366" y="393549"/>
                </a:lnTo>
                <a:lnTo>
                  <a:pt x="1273671" y="401291"/>
                </a:lnTo>
                <a:lnTo>
                  <a:pt x="1333430" y="407098"/>
                </a:lnTo>
                <a:lnTo>
                  <a:pt x="1421311" y="417743"/>
                </a:lnTo>
                <a:lnTo>
                  <a:pt x="1505677" y="435163"/>
                </a:lnTo>
                <a:lnTo>
                  <a:pt x="0" y="434607"/>
                </a:lnTo>
                <a:close/>
              </a:path>
            </a:pathLst>
          </a:custGeom>
          <a:solidFill>
            <a:schemeClr val="accent3"/>
          </a:solidFill>
          <a:ln w="19050" cap="rnd" cmpd="sng">
            <a:solidFill>
              <a:schemeClr val="accent1"/>
            </a:solidFill>
            <a:prstDash val="solid"/>
            <a:round/>
            <a:headEnd type="none" w="med" len="med"/>
            <a:tailEnd type="none" w="med" len="med"/>
          </a:ln>
          <a:effectLst/>
        </p:spPr>
        <p:txBody>
          <a:bodyPr wrap="square">
            <a:noAutofit/>
          </a:bodyPr>
          <a:lstStyle/>
          <a:p>
            <a:endParaRPr lang="en-US"/>
          </a:p>
        </p:txBody>
      </p:sp>
    </p:spTree>
    <p:extLst>
      <p:ext uri="{BB962C8B-B14F-4D97-AF65-F5344CB8AC3E}">
        <p14:creationId xmlns:p14="http://schemas.microsoft.com/office/powerpoint/2010/main" val="258616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D86B0-6763-2085-8D31-49DC241B9383}"/>
              </a:ext>
            </a:extLst>
          </p:cNvPr>
          <p:cNvSpPr>
            <a:spLocks noGrp="1"/>
          </p:cNvSpPr>
          <p:nvPr>
            <p:ph type="title"/>
          </p:nvPr>
        </p:nvSpPr>
        <p:spPr/>
        <p:txBody>
          <a:bodyPr/>
          <a:lstStyle/>
          <a:p>
            <a:r>
              <a:rPr lang="en-US" dirty="0"/>
              <a:t>Sampling Error</a:t>
            </a:r>
          </a:p>
        </p:txBody>
      </p:sp>
      <p:sp>
        <p:nvSpPr>
          <p:cNvPr id="4" name="TextBox 3">
            <a:extLst>
              <a:ext uri="{FF2B5EF4-FFF2-40B4-BE49-F238E27FC236}">
                <a16:creationId xmlns:a16="http://schemas.microsoft.com/office/drawing/2014/main" id="{49799D9C-7E78-D841-F08C-84D4E506554B}"/>
              </a:ext>
            </a:extLst>
          </p:cNvPr>
          <p:cNvSpPr txBox="1"/>
          <p:nvPr/>
        </p:nvSpPr>
        <p:spPr>
          <a:xfrm>
            <a:off x="1718601" y="2395330"/>
            <a:ext cx="6111288" cy="461665"/>
          </a:xfrm>
          <a:prstGeom prst="rect">
            <a:avLst/>
          </a:prstGeom>
          <a:noFill/>
        </p:spPr>
        <p:txBody>
          <a:bodyPr wrap="none" rtlCol="0">
            <a:spAutoFit/>
          </a:bodyPr>
          <a:lstStyle/>
          <a:p>
            <a:r>
              <a:rPr lang="en-US" sz="2400" dirty="0">
                <a:solidFill>
                  <a:schemeClr val="accent2">
                    <a:lumMod val="40000"/>
                    <a:lumOff val="60000"/>
                  </a:schemeClr>
                </a:solidFill>
              </a:rPr>
              <a:t>Population:   1,   3,   5,   5,   7,   9,   4,   6,   10,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A9B8C3-56CB-0935-8E66-CA4D8AE65E9B}"/>
                  </a:ext>
                </a:extLst>
              </p:cNvPr>
              <p:cNvSpPr txBox="1"/>
              <p:nvPr/>
            </p:nvSpPr>
            <p:spPr>
              <a:xfrm>
                <a:off x="8967787" y="2395330"/>
                <a:ext cx="10640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lumMod val="40000"/>
                              <a:lumOff val="60000"/>
                            </a:schemeClr>
                          </a:solidFill>
                          <a:latin typeface="Cambria Math" panose="02040503050406030204" pitchFamily="18" charset="0"/>
                        </a:rPr>
                        <m:t>𝜇</m:t>
                      </m:r>
                      <m:r>
                        <a:rPr lang="en-US" sz="2400" b="0" i="1" smtClean="0">
                          <a:solidFill>
                            <a:schemeClr val="accent2">
                              <a:lumMod val="40000"/>
                              <a:lumOff val="60000"/>
                            </a:schemeClr>
                          </a:solidFill>
                          <a:latin typeface="Cambria Math" panose="02040503050406030204" pitchFamily="18" charset="0"/>
                        </a:rPr>
                        <m:t>=5.2</m:t>
                      </m:r>
                    </m:oMath>
                  </m:oMathPara>
                </a14:m>
                <a:endParaRPr lang="en-US" sz="2400" dirty="0">
                  <a:solidFill>
                    <a:schemeClr val="accent2">
                      <a:lumMod val="40000"/>
                      <a:lumOff val="60000"/>
                    </a:schemeClr>
                  </a:solidFill>
                </a:endParaRPr>
              </a:p>
            </p:txBody>
          </p:sp>
        </mc:Choice>
        <mc:Fallback xmlns="">
          <p:sp>
            <p:nvSpPr>
              <p:cNvPr id="5" name="TextBox 4">
                <a:extLst>
                  <a:ext uri="{FF2B5EF4-FFF2-40B4-BE49-F238E27FC236}">
                    <a16:creationId xmlns:a16="http://schemas.microsoft.com/office/drawing/2014/main" id="{CDA9B8C3-56CB-0935-8E66-CA4D8AE65E9B}"/>
                  </a:ext>
                </a:extLst>
              </p:cNvPr>
              <p:cNvSpPr txBox="1">
                <a:spLocks noRot="1" noChangeAspect="1" noMove="1" noResize="1" noEditPoints="1" noAdjustHandles="1" noChangeArrowheads="1" noChangeShapeType="1" noTextEdit="1"/>
              </p:cNvSpPr>
              <p:nvPr/>
            </p:nvSpPr>
            <p:spPr>
              <a:xfrm>
                <a:off x="8967787" y="2395330"/>
                <a:ext cx="1064074" cy="369332"/>
              </a:xfrm>
              <a:prstGeom prst="rect">
                <a:avLst/>
              </a:prstGeom>
              <a:blipFill>
                <a:blip r:embed="rId2"/>
                <a:stretch>
                  <a:fillRect l="-5882" r="-4706" b="-2333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A73E54F-1826-51A6-9962-BAA5A823BEE5}"/>
              </a:ext>
            </a:extLst>
          </p:cNvPr>
          <p:cNvSpPr txBox="1"/>
          <p:nvPr/>
        </p:nvSpPr>
        <p:spPr>
          <a:xfrm>
            <a:off x="1996897" y="3539341"/>
            <a:ext cx="3237105" cy="461665"/>
          </a:xfrm>
          <a:prstGeom prst="rect">
            <a:avLst/>
          </a:prstGeom>
          <a:noFill/>
        </p:spPr>
        <p:txBody>
          <a:bodyPr wrap="none" rtlCol="0">
            <a:spAutoFit/>
          </a:bodyPr>
          <a:lstStyle/>
          <a:p>
            <a:r>
              <a:rPr lang="en-US" sz="2400" dirty="0">
                <a:solidFill>
                  <a:schemeClr val="accent2">
                    <a:lumMod val="40000"/>
                    <a:lumOff val="60000"/>
                  </a:schemeClr>
                </a:solidFill>
              </a:rPr>
              <a:t>Sample 1:   1,   10,   6,   9</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77164A-53E1-6C4D-B011-B4ECF3DA2E84}"/>
                  </a:ext>
                </a:extLst>
              </p:cNvPr>
              <p:cNvSpPr txBox="1"/>
              <p:nvPr/>
            </p:nvSpPr>
            <p:spPr>
              <a:xfrm>
                <a:off x="5836961" y="3585507"/>
                <a:ext cx="11834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=6.5</m:t>
                      </m:r>
                    </m:oMath>
                  </m:oMathPara>
                </a14:m>
                <a:endParaRPr lang="en-US" sz="2400" dirty="0">
                  <a:solidFill>
                    <a:schemeClr val="tx1"/>
                  </a:solidFill>
                </a:endParaRPr>
              </a:p>
            </p:txBody>
          </p:sp>
        </mc:Choice>
        <mc:Fallback xmlns="">
          <p:sp>
            <p:nvSpPr>
              <p:cNvPr id="6" name="TextBox 5">
                <a:extLst>
                  <a:ext uri="{FF2B5EF4-FFF2-40B4-BE49-F238E27FC236}">
                    <a16:creationId xmlns:a16="http://schemas.microsoft.com/office/drawing/2014/main" id="{9977164A-53E1-6C4D-B011-B4ECF3DA2E84}"/>
                  </a:ext>
                </a:extLst>
              </p:cNvPr>
              <p:cNvSpPr txBox="1">
                <a:spLocks noRot="1" noChangeAspect="1" noMove="1" noResize="1" noEditPoints="1" noAdjustHandles="1" noChangeArrowheads="1" noChangeShapeType="1" noTextEdit="1"/>
              </p:cNvSpPr>
              <p:nvPr/>
            </p:nvSpPr>
            <p:spPr>
              <a:xfrm>
                <a:off x="5836961" y="3585507"/>
                <a:ext cx="1183464" cy="369332"/>
              </a:xfrm>
              <a:prstGeom prst="rect">
                <a:avLst/>
              </a:prstGeom>
              <a:blipFill>
                <a:blip r:embed="rId3"/>
                <a:stretch>
                  <a:fillRect l="-2128" r="-5319" b="-1333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B8B2470-478E-1F25-E2B0-06998DFDCEC3}"/>
              </a:ext>
            </a:extLst>
          </p:cNvPr>
          <p:cNvSpPr txBox="1"/>
          <p:nvPr/>
        </p:nvSpPr>
        <p:spPr>
          <a:xfrm>
            <a:off x="1996897" y="4592889"/>
            <a:ext cx="3083216" cy="461665"/>
          </a:xfrm>
          <a:prstGeom prst="rect">
            <a:avLst/>
          </a:prstGeom>
          <a:noFill/>
        </p:spPr>
        <p:txBody>
          <a:bodyPr wrap="none" rtlCol="0">
            <a:spAutoFit/>
          </a:bodyPr>
          <a:lstStyle/>
          <a:p>
            <a:r>
              <a:rPr lang="en-US" sz="2400" dirty="0">
                <a:solidFill>
                  <a:schemeClr val="accent2">
                    <a:lumMod val="40000"/>
                    <a:lumOff val="60000"/>
                  </a:schemeClr>
                </a:solidFill>
              </a:rPr>
              <a:t>Sample 2:   1,   3,   2,   5</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3FCCC0-27B7-D336-F9AF-8968B56FB0CE}"/>
                  </a:ext>
                </a:extLst>
              </p:cNvPr>
              <p:cNvSpPr txBox="1"/>
              <p:nvPr/>
            </p:nvSpPr>
            <p:spPr>
              <a:xfrm>
                <a:off x="5836961" y="4639055"/>
                <a:ext cx="13605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2</m:t>
                          </m:r>
                        </m:sub>
                      </m:sSub>
                      <m:r>
                        <a:rPr lang="en-US" sz="2400" b="0" i="1" smtClean="0">
                          <a:solidFill>
                            <a:schemeClr val="tx1"/>
                          </a:solidFill>
                          <a:latin typeface="Cambria Math" panose="02040503050406030204" pitchFamily="18" charset="0"/>
                        </a:rPr>
                        <m:t>=2.75</m:t>
                      </m:r>
                    </m:oMath>
                  </m:oMathPara>
                </a14:m>
                <a:endParaRPr lang="en-US" sz="2400" dirty="0">
                  <a:solidFill>
                    <a:schemeClr val="tx1"/>
                  </a:solidFill>
                </a:endParaRPr>
              </a:p>
            </p:txBody>
          </p:sp>
        </mc:Choice>
        <mc:Fallback xmlns="">
          <p:sp>
            <p:nvSpPr>
              <p:cNvPr id="8" name="TextBox 7">
                <a:extLst>
                  <a:ext uri="{FF2B5EF4-FFF2-40B4-BE49-F238E27FC236}">
                    <a16:creationId xmlns:a16="http://schemas.microsoft.com/office/drawing/2014/main" id="{8E3FCCC0-27B7-D336-F9AF-8968B56FB0CE}"/>
                  </a:ext>
                </a:extLst>
              </p:cNvPr>
              <p:cNvSpPr txBox="1">
                <a:spLocks noRot="1" noChangeAspect="1" noMove="1" noResize="1" noEditPoints="1" noAdjustHandles="1" noChangeArrowheads="1" noChangeShapeType="1" noTextEdit="1"/>
              </p:cNvSpPr>
              <p:nvPr/>
            </p:nvSpPr>
            <p:spPr>
              <a:xfrm>
                <a:off x="5836961" y="4639055"/>
                <a:ext cx="1360501" cy="369332"/>
              </a:xfrm>
              <a:prstGeom prst="rect">
                <a:avLst/>
              </a:prstGeom>
              <a:blipFill>
                <a:blip r:embed="rId4"/>
                <a:stretch>
                  <a:fillRect l="-1852" r="-463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65103E-C528-C552-2676-1B3DDDBCE0D1}"/>
                  </a:ext>
                </a:extLst>
              </p:cNvPr>
              <p:cNvSpPr txBox="1"/>
              <p:nvPr/>
            </p:nvSpPr>
            <p:spPr>
              <a:xfrm>
                <a:off x="8127519" y="3585507"/>
                <a:ext cx="329705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2">
                                  <a:lumMod val="40000"/>
                                  <a:lumOff val="60000"/>
                                </a:schemeClr>
                              </a:solidFill>
                              <a:latin typeface="Cambria Math" panose="02040503050406030204" pitchFamily="18" charset="0"/>
                            </a:rPr>
                          </m:ctrlPr>
                        </m:sSubPr>
                        <m:e>
                          <m:acc>
                            <m:accPr>
                              <m:chr m:val="̅"/>
                              <m:ctrlPr>
                                <a:rPr lang="en-US" sz="2400" b="0" i="1" smtClean="0">
                                  <a:solidFill>
                                    <a:schemeClr val="accent2">
                                      <a:lumMod val="40000"/>
                                      <a:lumOff val="60000"/>
                                    </a:schemeClr>
                                  </a:solidFill>
                                  <a:latin typeface="Cambria Math" panose="02040503050406030204" pitchFamily="18" charset="0"/>
                                </a:rPr>
                              </m:ctrlPr>
                            </m:accPr>
                            <m:e>
                              <m:r>
                                <a:rPr lang="en-US" sz="2400" b="0" i="1" smtClean="0">
                                  <a:solidFill>
                                    <a:schemeClr val="accent2">
                                      <a:lumMod val="40000"/>
                                      <a:lumOff val="60000"/>
                                    </a:schemeClr>
                                  </a:solidFill>
                                  <a:latin typeface="Cambria Math" panose="02040503050406030204" pitchFamily="18" charset="0"/>
                                </a:rPr>
                                <m:t>𝑥</m:t>
                              </m:r>
                            </m:e>
                          </m:acc>
                        </m:e>
                        <m:sub>
                          <m:r>
                            <a:rPr lang="en-US" sz="2400" b="0" i="1" smtClean="0">
                              <a:solidFill>
                                <a:schemeClr val="accent2">
                                  <a:lumMod val="40000"/>
                                  <a:lumOff val="60000"/>
                                </a:schemeClr>
                              </a:solidFill>
                              <a:latin typeface="Cambria Math" panose="02040503050406030204" pitchFamily="18" charset="0"/>
                            </a:rPr>
                            <m:t>1</m:t>
                          </m:r>
                        </m:sub>
                      </m:sSub>
                      <m:r>
                        <a:rPr lang="en-US" sz="2400" b="0" i="1" smtClean="0">
                          <a:solidFill>
                            <a:schemeClr val="accent2">
                              <a:lumMod val="40000"/>
                              <a:lumOff val="60000"/>
                            </a:schemeClr>
                          </a:solidFill>
                          <a:latin typeface="Cambria Math" panose="02040503050406030204" pitchFamily="18" charset="0"/>
                        </a:rPr>
                        <m:t>−</m:t>
                      </m:r>
                      <m:r>
                        <a:rPr lang="en-US" sz="2400" b="0" i="1" smtClean="0">
                          <a:solidFill>
                            <a:schemeClr val="accent2">
                              <a:lumMod val="40000"/>
                              <a:lumOff val="60000"/>
                            </a:schemeClr>
                          </a:solidFill>
                          <a:latin typeface="Cambria Math" panose="02040503050406030204" pitchFamily="18" charset="0"/>
                        </a:rPr>
                        <m:t>𝜇</m:t>
                      </m:r>
                      <m:r>
                        <a:rPr lang="en-US" sz="2400" b="0" i="1" smtClean="0">
                          <a:solidFill>
                            <a:schemeClr val="accent2">
                              <a:lumMod val="40000"/>
                              <a:lumOff val="60000"/>
                            </a:schemeClr>
                          </a:solidFill>
                          <a:latin typeface="Cambria Math" panose="02040503050406030204" pitchFamily="18" charset="0"/>
                        </a:rPr>
                        <m:t>=6.5−5.2=1.3</m:t>
                      </m:r>
                    </m:oMath>
                  </m:oMathPara>
                </a14:m>
                <a:endParaRPr lang="en-US" sz="2400" dirty="0">
                  <a:solidFill>
                    <a:schemeClr val="accent2">
                      <a:lumMod val="40000"/>
                      <a:lumOff val="60000"/>
                    </a:schemeClr>
                  </a:solidFill>
                </a:endParaRPr>
              </a:p>
            </p:txBody>
          </p:sp>
        </mc:Choice>
        <mc:Fallback xmlns="">
          <p:sp>
            <p:nvSpPr>
              <p:cNvPr id="12" name="TextBox 11">
                <a:extLst>
                  <a:ext uri="{FF2B5EF4-FFF2-40B4-BE49-F238E27FC236}">
                    <a16:creationId xmlns:a16="http://schemas.microsoft.com/office/drawing/2014/main" id="{3065103E-C528-C552-2676-1B3DDDBCE0D1}"/>
                  </a:ext>
                </a:extLst>
              </p:cNvPr>
              <p:cNvSpPr txBox="1">
                <a:spLocks noRot="1" noChangeAspect="1" noMove="1" noResize="1" noEditPoints="1" noAdjustHandles="1" noChangeArrowheads="1" noChangeShapeType="1" noTextEdit="1"/>
              </p:cNvSpPr>
              <p:nvPr/>
            </p:nvSpPr>
            <p:spPr>
              <a:xfrm>
                <a:off x="8127519" y="3585507"/>
                <a:ext cx="3297056" cy="369332"/>
              </a:xfrm>
              <a:prstGeom prst="rect">
                <a:avLst/>
              </a:prstGeom>
              <a:blipFill>
                <a:blip r:embed="rId5"/>
                <a:stretch>
                  <a:fillRect l="-383" r="-15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D900F4-5C70-D08D-3AF4-4277036BE60C}"/>
                  </a:ext>
                </a:extLst>
              </p:cNvPr>
              <p:cNvSpPr txBox="1"/>
              <p:nvPr/>
            </p:nvSpPr>
            <p:spPr>
              <a:xfrm>
                <a:off x="8127519" y="4639055"/>
                <a:ext cx="38732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2">
                                  <a:lumMod val="40000"/>
                                  <a:lumOff val="60000"/>
                                </a:schemeClr>
                              </a:solidFill>
                              <a:latin typeface="Cambria Math" panose="02040503050406030204" pitchFamily="18" charset="0"/>
                            </a:rPr>
                          </m:ctrlPr>
                        </m:sSubPr>
                        <m:e>
                          <m:acc>
                            <m:accPr>
                              <m:chr m:val="̅"/>
                              <m:ctrlPr>
                                <a:rPr lang="en-US" sz="2400" b="0" i="1" smtClean="0">
                                  <a:solidFill>
                                    <a:schemeClr val="accent2">
                                      <a:lumMod val="40000"/>
                                      <a:lumOff val="60000"/>
                                    </a:schemeClr>
                                  </a:solidFill>
                                  <a:latin typeface="Cambria Math" panose="02040503050406030204" pitchFamily="18" charset="0"/>
                                </a:rPr>
                              </m:ctrlPr>
                            </m:accPr>
                            <m:e>
                              <m:r>
                                <a:rPr lang="en-US" sz="2400" b="0" i="1" smtClean="0">
                                  <a:solidFill>
                                    <a:schemeClr val="accent2">
                                      <a:lumMod val="40000"/>
                                      <a:lumOff val="60000"/>
                                    </a:schemeClr>
                                  </a:solidFill>
                                  <a:latin typeface="Cambria Math" panose="02040503050406030204" pitchFamily="18" charset="0"/>
                                </a:rPr>
                                <m:t>𝑥</m:t>
                              </m:r>
                            </m:e>
                          </m:acc>
                        </m:e>
                        <m:sub>
                          <m:r>
                            <a:rPr lang="en-US" sz="2400" b="0" i="1" smtClean="0">
                              <a:solidFill>
                                <a:schemeClr val="accent2">
                                  <a:lumMod val="40000"/>
                                  <a:lumOff val="60000"/>
                                </a:schemeClr>
                              </a:solidFill>
                              <a:latin typeface="Cambria Math" panose="02040503050406030204" pitchFamily="18" charset="0"/>
                            </a:rPr>
                            <m:t>2</m:t>
                          </m:r>
                        </m:sub>
                      </m:sSub>
                      <m:r>
                        <a:rPr lang="en-US" sz="2400" b="0" i="1" smtClean="0">
                          <a:solidFill>
                            <a:schemeClr val="accent2">
                              <a:lumMod val="40000"/>
                              <a:lumOff val="60000"/>
                            </a:schemeClr>
                          </a:solidFill>
                          <a:latin typeface="Cambria Math" panose="02040503050406030204" pitchFamily="18" charset="0"/>
                        </a:rPr>
                        <m:t>−</m:t>
                      </m:r>
                      <m:r>
                        <a:rPr lang="en-US" sz="2400" b="0" i="1" smtClean="0">
                          <a:solidFill>
                            <a:schemeClr val="accent2">
                              <a:lumMod val="40000"/>
                              <a:lumOff val="60000"/>
                            </a:schemeClr>
                          </a:solidFill>
                          <a:latin typeface="Cambria Math" panose="02040503050406030204" pitchFamily="18" charset="0"/>
                        </a:rPr>
                        <m:t>𝜇</m:t>
                      </m:r>
                      <m:r>
                        <a:rPr lang="en-US" sz="2400" b="0" i="1" smtClean="0">
                          <a:solidFill>
                            <a:schemeClr val="accent2">
                              <a:lumMod val="40000"/>
                              <a:lumOff val="60000"/>
                            </a:schemeClr>
                          </a:solidFill>
                          <a:latin typeface="Cambria Math" panose="02040503050406030204" pitchFamily="18" charset="0"/>
                        </a:rPr>
                        <m:t>=2.75−5.2=−2.45</m:t>
                      </m:r>
                    </m:oMath>
                  </m:oMathPara>
                </a14:m>
                <a:endParaRPr lang="en-US" sz="2400" dirty="0">
                  <a:solidFill>
                    <a:schemeClr val="accent2">
                      <a:lumMod val="40000"/>
                      <a:lumOff val="60000"/>
                    </a:schemeClr>
                  </a:solidFill>
                </a:endParaRPr>
              </a:p>
            </p:txBody>
          </p:sp>
        </mc:Choice>
        <mc:Fallback xmlns="">
          <p:sp>
            <p:nvSpPr>
              <p:cNvPr id="14" name="TextBox 13">
                <a:extLst>
                  <a:ext uri="{FF2B5EF4-FFF2-40B4-BE49-F238E27FC236}">
                    <a16:creationId xmlns:a16="http://schemas.microsoft.com/office/drawing/2014/main" id="{CED900F4-5C70-D08D-3AF4-4277036BE60C}"/>
                  </a:ext>
                </a:extLst>
              </p:cNvPr>
              <p:cNvSpPr txBox="1">
                <a:spLocks noRot="1" noChangeAspect="1" noMove="1" noResize="1" noEditPoints="1" noAdjustHandles="1" noChangeArrowheads="1" noChangeShapeType="1" noTextEdit="1"/>
              </p:cNvSpPr>
              <p:nvPr/>
            </p:nvSpPr>
            <p:spPr>
              <a:xfrm>
                <a:off x="8127519" y="4639055"/>
                <a:ext cx="3873240" cy="369332"/>
              </a:xfrm>
              <a:prstGeom prst="rect">
                <a:avLst/>
              </a:prstGeom>
              <a:blipFill>
                <a:blip r:embed="rId6"/>
                <a:stretch>
                  <a:fillRect l="-326" r="-977" b="-23333"/>
                </a:stretch>
              </a:blipFill>
            </p:spPr>
            <p:txBody>
              <a:bodyPr/>
              <a:lstStyle/>
              <a:p>
                <a:r>
                  <a:rPr lang="en-US">
                    <a:noFill/>
                  </a:rPr>
                  <a:t> </a:t>
                </a:r>
              </a:p>
            </p:txBody>
          </p:sp>
        </mc:Fallback>
      </mc:AlternateContent>
      <p:sp>
        <p:nvSpPr>
          <p:cNvPr id="10" name="Rounded Rectangle 9">
            <a:extLst>
              <a:ext uri="{FF2B5EF4-FFF2-40B4-BE49-F238E27FC236}">
                <a16:creationId xmlns:a16="http://schemas.microsoft.com/office/drawing/2014/main" id="{5C060192-5275-E936-D96A-D63D08EDABCD}"/>
              </a:ext>
            </a:extLst>
          </p:cNvPr>
          <p:cNvSpPr/>
          <p:nvPr/>
        </p:nvSpPr>
        <p:spPr>
          <a:xfrm>
            <a:off x="5585790" y="3429000"/>
            <a:ext cx="1798983" cy="1798983"/>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4FC4EDD-DD5F-CD6E-71A7-260D3AA887A5}"/>
              </a:ext>
            </a:extLst>
          </p:cNvPr>
          <p:cNvSpPr txBox="1"/>
          <p:nvPr/>
        </p:nvSpPr>
        <p:spPr>
          <a:xfrm>
            <a:off x="1588778" y="5738770"/>
            <a:ext cx="8645700" cy="830997"/>
          </a:xfrm>
          <a:prstGeom prst="rect">
            <a:avLst/>
          </a:prstGeom>
          <a:noFill/>
        </p:spPr>
        <p:txBody>
          <a:bodyPr wrap="none" rtlCol="0">
            <a:spAutoFit/>
          </a:bodyPr>
          <a:lstStyle/>
          <a:p>
            <a:r>
              <a:rPr lang="en-US" sz="2400" dirty="0">
                <a:solidFill>
                  <a:schemeClr val="accent1"/>
                </a:solidFill>
              </a:rPr>
              <a:t>If sample statistics (like the sample mean) had a predictable pattern, </a:t>
            </a:r>
          </a:p>
          <a:p>
            <a:r>
              <a:rPr lang="en-US" sz="2400" dirty="0">
                <a:solidFill>
                  <a:schemeClr val="accent1"/>
                </a:solidFill>
              </a:rPr>
              <a:t>then the errors would have a typical pattern as well!</a:t>
            </a:r>
          </a:p>
        </p:txBody>
      </p:sp>
      <p:cxnSp>
        <p:nvCxnSpPr>
          <p:cNvPr id="20" name="Straight Arrow Connector 19">
            <a:extLst>
              <a:ext uri="{FF2B5EF4-FFF2-40B4-BE49-F238E27FC236}">
                <a16:creationId xmlns:a16="http://schemas.microsoft.com/office/drawing/2014/main" id="{4277F56A-C678-30BF-7923-69CF05FBD576}"/>
              </a:ext>
            </a:extLst>
          </p:cNvPr>
          <p:cNvCxnSpPr>
            <a:stCxn id="10" idx="2"/>
            <a:endCxn id="11" idx="0"/>
          </p:cNvCxnSpPr>
          <p:nvPr/>
        </p:nvCxnSpPr>
        <p:spPr>
          <a:xfrm flipH="1">
            <a:off x="5911628" y="5227983"/>
            <a:ext cx="573654" cy="5107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7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1B-C087-0F94-745A-E1A552122FA6}"/>
              </a:ext>
            </a:extLst>
          </p:cNvPr>
          <p:cNvSpPr>
            <a:spLocks noGrp="1"/>
          </p:cNvSpPr>
          <p:nvPr>
            <p:ph type="title"/>
          </p:nvPr>
        </p:nvSpPr>
        <p:spPr>
          <a:xfrm>
            <a:off x="581192" y="702156"/>
            <a:ext cx="11029616" cy="1013800"/>
          </a:xfrm>
        </p:spPr>
        <p:txBody>
          <a:bodyPr/>
          <a:lstStyle/>
          <a:p>
            <a:r>
              <a:rPr lang="en-US" dirty="0"/>
              <a:t>Data Table</a:t>
            </a:r>
          </a:p>
        </p:txBody>
      </p:sp>
      <p:sp>
        <p:nvSpPr>
          <p:cNvPr id="5" name="TextBox 4">
            <a:extLst>
              <a:ext uri="{FF2B5EF4-FFF2-40B4-BE49-F238E27FC236}">
                <a16:creationId xmlns:a16="http://schemas.microsoft.com/office/drawing/2014/main" id="{646E981B-6F32-9340-174A-4D3E905FE8E0}"/>
              </a:ext>
            </a:extLst>
          </p:cNvPr>
          <p:cNvSpPr txBox="1"/>
          <p:nvPr/>
        </p:nvSpPr>
        <p:spPr>
          <a:xfrm rot="5400000">
            <a:off x="5925787" y="6103913"/>
            <a:ext cx="543739" cy="523220"/>
          </a:xfrm>
          <a:prstGeom prst="rect">
            <a:avLst/>
          </a:prstGeom>
          <a:noFill/>
        </p:spPr>
        <p:txBody>
          <a:bodyPr wrap="none" rtlCol="0">
            <a:spAutoFit/>
          </a:bodyPr>
          <a:lstStyle/>
          <a:p>
            <a:r>
              <a:rPr lang="en-US" sz="2800" dirty="0"/>
              <a:t>…</a:t>
            </a:r>
          </a:p>
        </p:txBody>
      </p:sp>
      <p:graphicFrame>
        <p:nvGraphicFramePr>
          <p:cNvPr id="8" name="Table 4">
            <a:extLst>
              <a:ext uri="{FF2B5EF4-FFF2-40B4-BE49-F238E27FC236}">
                <a16:creationId xmlns:a16="http://schemas.microsoft.com/office/drawing/2014/main" id="{CACE4B2D-29AE-24F1-EB8F-1AF88A720DEE}"/>
              </a:ext>
            </a:extLst>
          </p:cNvPr>
          <p:cNvGraphicFramePr>
            <a:graphicFrameLocks/>
          </p:cNvGraphicFramePr>
          <p:nvPr/>
        </p:nvGraphicFramePr>
        <p:xfrm>
          <a:off x="581025" y="2323725"/>
          <a:ext cx="11029616" cy="3576320"/>
        </p:xfrm>
        <a:graphic>
          <a:graphicData uri="http://schemas.openxmlformats.org/drawingml/2006/table">
            <a:tbl>
              <a:tblPr firstRow="1" firstCol="1" bandRow="1">
                <a:tableStyleId>{5C22544A-7EE6-4342-B048-85BDC9FD1C3A}</a:tableStyleId>
              </a:tblPr>
              <a:tblGrid>
                <a:gridCol w="1164648">
                  <a:extLst>
                    <a:ext uri="{9D8B030D-6E8A-4147-A177-3AD203B41FA5}">
                      <a16:colId xmlns:a16="http://schemas.microsoft.com/office/drawing/2014/main" val="3564469882"/>
                    </a:ext>
                  </a:extLst>
                </a:gridCol>
                <a:gridCol w="1246909">
                  <a:extLst>
                    <a:ext uri="{9D8B030D-6E8A-4147-A177-3AD203B41FA5}">
                      <a16:colId xmlns:a16="http://schemas.microsoft.com/office/drawing/2014/main" val="2447655034"/>
                    </a:ext>
                  </a:extLst>
                </a:gridCol>
                <a:gridCol w="1037264">
                  <a:extLst>
                    <a:ext uri="{9D8B030D-6E8A-4147-A177-3AD203B41FA5}">
                      <a16:colId xmlns:a16="http://schemas.microsoft.com/office/drawing/2014/main" val="3095001754"/>
                    </a:ext>
                  </a:extLst>
                </a:gridCol>
                <a:gridCol w="1596942">
                  <a:extLst>
                    <a:ext uri="{9D8B030D-6E8A-4147-A177-3AD203B41FA5}">
                      <a16:colId xmlns:a16="http://schemas.microsoft.com/office/drawing/2014/main" val="2673756527"/>
                    </a:ext>
                  </a:extLst>
                </a:gridCol>
                <a:gridCol w="1770176">
                  <a:extLst>
                    <a:ext uri="{9D8B030D-6E8A-4147-A177-3AD203B41FA5}">
                      <a16:colId xmlns:a16="http://schemas.microsoft.com/office/drawing/2014/main" val="288479686"/>
                    </a:ext>
                  </a:extLst>
                </a:gridCol>
                <a:gridCol w="1404559">
                  <a:extLst>
                    <a:ext uri="{9D8B030D-6E8A-4147-A177-3AD203B41FA5}">
                      <a16:colId xmlns:a16="http://schemas.microsoft.com/office/drawing/2014/main" val="4292782133"/>
                    </a:ext>
                  </a:extLst>
                </a:gridCol>
                <a:gridCol w="1404559">
                  <a:extLst>
                    <a:ext uri="{9D8B030D-6E8A-4147-A177-3AD203B41FA5}">
                      <a16:colId xmlns:a16="http://schemas.microsoft.com/office/drawing/2014/main" val="3810588531"/>
                    </a:ext>
                  </a:extLst>
                </a:gridCol>
                <a:gridCol w="1404559">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1/1/2011</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46.7</a:t>
                      </a:r>
                    </a:p>
                  </a:txBody>
                  <a:tcPr anchor="ctr"/>
                </a:tc>
                <a:tc>
                  <a:txBody>
                    <a:bodyPr/>
                    <a:lstStyle/>
                    <a:p>
                      <a:pPr algn="ctr"/>
                      <a:r>
                        <a:rPr lang="en-US" dirty="0"/>
                        <a:t>80.6</a:t>
                      </a:r>
                    </a:p>
                  </a:txBody>
                  <a:tcPr anchor="ctr"/>
                </a:tc>
                <a:tc>
                  <a:txBody>
                    <a:bodyPr/>
                    <a:lstStyle/>
                    <a:p>
                      <a:pPr algn="ctr"/>
                      <a:r>
                        <a:rPr lang="en-US" dirty="0"/>
                        <a:t>331</a:t>
                      </a:r>
                    </a:p>
                  </a:txBody>
                  <a:tcPr anchor="ctr"/>
                </a:tc>
                <a:tc>
                  <a:txBody>
                    <a:bodyPr/>
                    <a:lstStyle/>
                    <a:p>
                      <a:pPr algn="ctr"/>
                      <a:r>
                        <a:rPr lang="en-US" dirty="0"/>
                        <a:t>654</a:t>
                      </a:r>
                    </a:p>
                  </a:txBody>
                  <a:tcPr anchor="ctr"/>
                </a:tc>
                <a:extLst>
                  <a:ext uri="{0D108BD9-81ED-4DB2-BD59-A6C34878D82A}">
                    <a16:rowId xmlns:a16="http://schemas.microsoft.com/office/drawing/2014/main" val="3130159869"/>
                  </a:ext>
                </a:extLst>
              </a:tr>
              <a:tr h="370840">
                <a:tc>
                  <a:txBody>
                    <a:bodyPr/>
                    <a:lstStyle/>
                    <a:p>
                      <a:pPr algn="ctr"/>
                      <a:r>
                        <a:rPr lang="en-US" dirty="0"/>
                        <a:t>1/2/2011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48.4</a:t>
                      </a:r>
                    </a:p>
                  </a:txBody>
                  <a:tcPr anchor="ctr"/>
                </a:tc>
                <a:tc>
                  <a:txBody>
                    <a:bodyPr/>
                    <a:lstStyle/>
                    <a:p>
                      <a:pPr algn="ctr"/>
                      <a:r>
                        <a:rPr lang="en-US" dirty="0"/>
                        <a:t>69.6</a:t>
                      </a:r>
                    </a:p>
                  </a:txBody>
                  <a:tcPr anchor="ctr"/>
                </a:tc>
                <a:tc>
                  <a:txBody>
                    <a:bodyPr/>
                    <a:lstStyle/>
                    <a:p>
                      <a:pPr algn="ctr"/>
                      <a:r>
                        <a:rPr lang="en-US" dirty="0"/>
                        <a:t>131</a:t>
                      </a:r>
                    </a:p>
                  </a:txBody>
                  <a:tcPr anchor="ctr"/>
                </a:tc>
                <a:tc>
                  <a:txBody>
                    <a:bodyPr/>
                    <a:lstStyle/>
                    <a:p>
                      <a:pPr algn="ctr"/>
                      <a:r>
                        <a:rPr lang="en-US" dirty="0"/>
                        <a:t>670</a:t>
                      </a:r>
                    </a:p>
                  </a:txBody>
                  <a:tcPr anchor="ctr"/>
                </a:tc>
                <a:extLst>
                  <a:ext uri="{0D108BD9-81ED-4DB2-BD59-A6C34878D82A}">
                    <a16:rowId xmlns:a16="http://schemas.microsoft.com/office/drawing/2014/main" val="2534830166"/>
                  </a:ext>
                </a:extLst>
              </a:tr>
              <a:tr h="370840">
                <a:tc>
                  <a:txBody>
                    <a:bodyPr/>
                    <a:lstStyle/>
                    <a:p>
                      <a:pPr algn="ctr"/>
                      <a:r>
                        <a:rPr lang="en-US" dirty="0"/>
                        <a:t>1/3/2011</a:t>
                      </a:r>
                    </a:p>
                  </a:txBody>
                  <a:tcPr anchor="ctr"/>
                </a:tc>
                <a:tc>
                  <a:txBody>
                    <a:bodyPr/>
                    <a:lstStyle/>
                    <a:p>
                      <a:pPr algn="ctr"/>
                      <a:r>
                        <a:rPr lang="en-US" dirty="0"/>
                        <a:t>Monday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34.2</a:t>
                      </a:r>
                    </a:p>
                  </a:txBody>
                  <a:tcPr anchor="ctr"/>
                </a:tc>
                <a:tc>
                  <a:txBody>
                    <a:bodyPr/>
                    <a:lstStyle/>
                    <a:p>
                      <a:pPr algn="ctr"/>
                      <a:r>
                        <a:rPr lang="en-US" dirty="0"/>
                        <a:t>43.7</a:t>
                      </a:r>
                    </a:p>
                  </a:txBody>
                  <a:tcPr anchor="ctr"/>
                </a:tc>
                <a:tc>
                  <a:txBody>
                    <a:bodyPr/>
                    <a:lstStyle/>
                    <a:p>
                      <a:pPr algn="ctr"/>
                      <a:r>
                        <a:rPr lang="en-US" dirty="0"/>
                        <a:t>120</a:t>
                      </a:r>
                    </a:p>
                  </a:txBody>
                  <a:tcPr anchor="ctr"/>
                </a:tc>
                <a:tc>
                  <a:txBody>
                    <a:bodyPr/>
                    <a:lstStyle/>
                    <a:p>
                      <a:pPr algn="ctr"/>
                      <a:r>
                        <a:rPr lang="en-US" dirty="0"/>
                        <a:t>1229</a:t>
                      </a:r>
                    </a:p>
                  </a:txBody>
                  <a:tcPr anchor="ctr"/>
                </a:tc>
                <a:extLst>
                  <a:ext uri="{0D108BD9-81ED-4DB2-BD59-A6C34878D82A}">
                    <a16:rowId xmlns:a16="http://schemas.microsoft.com/office/drawing/2014/main" val="962788917"/>
                  </a:ext>
                </a:extLst>
              </a:tr>
              <a:tr h="370840">
                <a:tc>
                  <a:txBody>
                    <a:bodyPr/>
                    <a:lstStyle/>
                    <a:p>
                      <a:pPr algn="ctr"/>
                      <a:r>
                        <a:rPr lang="en-US" dirty="0"/>
                        <a:t>1/4/2011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34.5</a:t>
                      </a:r>
                    </a:p>
                  </a:txBody>
                  <a:tcPr anchor="ctr"/>
                </a:tc>
                <a:tc>
                  <a:txBody>
                    <a:bodyPr/>
                    <a:lstStyle/>
                    <a:p>
                      <a:pPr algn="ctr"/>
                      <a:r>
                        <a:rPr lang="en-US" dirty="0"/>
                        <a:t>59.0</a:t>
                      </a:r>
                    </a:p>
                  </a:txBody>
                  <a:tcPr anchor="ctr"/>
                </a:tc>
                <a:tc>
                  <a:txBody>
                    <a:bodyPr/>
                    <a:lstStyle/>
                    <a:p>
                      <a:pPr algn="ctr"/>
                      <a:r>
                        <a:rPr lang="en-US" dirty="0"/>
                        <a:t>108</a:t>
                      </a:r>
                    </a:p>
                  </a:txBody>
                  <a:tcPr anchor="ctr"/>
                </a:tc>
                <a:tc>
                  <a:txBody>
                    <a:bodyPr/>
                    <a:lstStyle/>
                    <a:p>
                      <a:pPr algn="ctr"/>
                      <a:r>
                        <a:rPr lang="en-US" dirty="0"/>
                        <a:t>1454</a:t>
                      </a:r>
                    </a:p>
                  </a:txBody>
                  <a:tcPr anchor="ctr"/>
                </a:tc>
                <a:extLst>
                  <a:ext uri="{0D108BD9-81ED-4DB2-BD59-A6C34878D82A}">
                    <a16:rowId xmlns:a16="http://schemas.microsoft.com/office/drawing/2014/main" val="3697958777"/>
                  </a:ext>
                </a:extLst>
              </a:tr>
              <a:tr h="370840">
                <a:tc>
                  <a:txBody>
                    <a:bodyPr/>
                    <a:lstStyle/>
                    <a:p>
                      <a:pPr algn="ctr"/>
                      <a:r>
                        <a:rPr lang="en-US" dirty="0"/>
                        <a:t>1/5/2011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36.8</a:t>
                      </a:r>
                    </a:p>
                  </a:txBody>
                  <a:tcPr anchor="ctr"/>
                </a:tc>
                <a:tc>
                  <a:txBody>
                    <a:bodyPr/>
                    <a:lstStyle/>
                    <a:p>
                      <a:pPr algn="ctr"/>
                      <a:r>
                        <a:rPr lang="en-US" dirty="0"/>
                        <a:t>43.7</a:t>
                      </a:r>
                    </a:p>
                  </a:txBody>
                  <a:tcPr anchor="ctr"/>
                </a:tc>
                <a:tc>
                  <a:txBody>
                    <a:bodyPr/>
                    <a:lstStyle/>
                    <a:p>
                      <a:pPr algn="ctr"/>
                      <a:r>
                        <a:rPr lang="en-US" dirty="0"/>
                        <a:t>82</a:t>
                      </a:r>
                    </a:p>
                  </a:txBody>
                  <a:tcPr anchor="ctr"/>
                </a:tc>
                <a:tc>
                  <a:txBody>
                    <a:bodyPr/>
                    <a:lstStyle/>
                    <a:p>
                      <a:pPr algn="ctr"/>
                      <a:r>
                        <a:rPr lang="en-US" dirty="0"/>
                        <a:t>1518</a:t>
                      </a:r>
                    </a:p>
                  </a:txBody>
                  <a:tcPr anchor="ctr"/>
                </a:tc>
                <a:extLst>
                  <a:ext uri="{0D108BD9-81ED-4DB2-BD59-A6C34878D82A}">
                    <a16:rowId xmlns:a16="http://schemas.microsoft.com/office/drawing/2014/main" val="439924623"/>
                  </a:ext>
                </a:extLst>
              </a:tr>
            </a:tbl>
          </a:graphicData>
        </a:graphic>
      </p:graphicFrame>
      <p:sp>
        <p:nvSpPr>
          <p:cNvPr id="3" name="Rectangle 2">
            <a:extLst>
              <a:ext uri="{FF2B5EF4-FFF2-40B4-BE49-F238E27FC236}">
                <a16:creationId xmlns:a16="http://schemas.microsoft.com/office/drawing/2014/main" id="{EE90EBAB-89BC-9404-CF80-63E42F64B6F5}"/>
              </a:ext>
            </a:extLst>
          </p:cNvPr>
          <p:cNvSpPr/>
          <p:nvPr/>
        </p:nvSpPr>
        <p:spPr>
          <a:xfrm>
            <a:off x="475013" y="3135086"/>
            <a:ext cx="1389413" cy="2850078"/>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B3BC24-E492-B156-DA1E-10390B27BB9F}"/>
              </a:ext>
            </a:extLst>
          </p:cNvPr>
          <p:cNvSpPr txBox="1"/>
          <p:nvPr/>
        </p:nvSpPr>
        <p:spPr>
          <a:xfrm>
            <a:off x="236033" y="6121004"/>
            <a:ext cx="1867371" cy="461665"/>
          </a:xfrm>
          <a:prstGeom prst="rect">
            <a:avLst/>
          </a:prstGeom>
          <a:noFill/>
        </p:spPr>
        <p:txBody>
          <a:bodyPr wrap="none" rtlCol="0">
            <a:spAutoFit/>
          </a:bodyPr>
          <a:lstStyle/>
          <a:p>
            <a:r>
              <a:rPr lang="en-US" sz="2400" dirty="0"/>
              <a:t>Observations</a:t>
            </a:r>
          </a:p>
        </p:txBody>
      </p:sp>
    </p:spTree>
    <p:extLst>
      <p:ext uri="{BB962C8B-B14F-4D97-AF65-F5344CB8AC3E}">
        <p14:creationId xmlns:p14="http://schemas.microsoft.com/office/powerpoint/2010/main" val="264170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655A30C-F636-10A7-F6E1-DBD2FD1D26DE}"/>
                  </a:ext>
                </a:extLst>
              </p:cNvPr>
              <p:cNvSpPr>
                <a:spLocks noGrp="1"/>
              </p:cNvSpPr>
              <p:nvPr>
                <p:ph idx="1"/>
              </p:nvPr>
            </p:nvSpPr>
            <p:spPr>
              <a:xfrm>
                <a:off x="581192" y="2180496"/>
                <a:ext cx="11029615" cy="4258011"/>
              </a:xfrm>
            </p:spPr>
            <p:txBody>
              <a:bodyPr>
                <a:normAutofit/>
              </a:bodyPr>
              <a:lstStyle/>
              <a:p>
                <a:r>
                  <a:rPr lang="en-US" dirty="0"/>
                  <a:t>If we use a large sample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≥50</m:t>
                    </m:r>
                  </m:oMath>
                </a14:m>
                <a:r>
                  <a:rPr lang="en-US" dirty="0"/>
                  <a:t>), the </a:t>
                </a:r>
                <a:r>
                  <a:rPr lang="en-US" b="1" dirty="0"/>
                  <a:t>Central Limit Theorem (CLT)</a:t>
                </a:r>
                <a:r>
                  <a:rPr lang="en-US" dirty="0"/>
                  <a:t> states that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approximately Normally distributed, </a:t>
                </a:r>
                <a:r>
                  <a:rPr lang="en-US" b="1" dirty="0"/>
                  <a:t>regardless of the population distribution</a:t>
                </a:r>
                <a:r>
                  <a:rPr lang="en-US" dirty="0"/>
                  <a:t>.</a:t>
                </a:r>
              </a:p>
              <a:p>
                <a:r>
                  <a:rPr lang="en-US" dirty="0"/>
                  <a:t>If we use a small sample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&lt;50</m:t>
                    </m:r>
                  </m:oMath>
                </a14:m>
                <a:r>
                  <a:rPr lang="en-US" dirty="0"/>
                  <a:t>),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approximately Normally distributed </a:t>
                </a:r>
                <a:r>
                  <a:rPr lang="en-US" b="1" dirty="0"/>
                  <a:t>only if the population distribution is Normal</a:t>
                </a:r>
                <a:r>
                  <a:rPr lang="en-US" dirty="0"/>
                  <a:t>.</a:t>
                </a:r>
              </a:p>
              <a:p>
                <a:endParaRPr lang="en-US" dirty="0"/>
              </a:p>
            </p:txBody>
          </p:sp>
        </mc:Choice>
        <mc:Fallback xmlns="">
          <p:sp>
            <p:nvSpPr>
              <p:cNvPr id="2" name="Content Placeholder 1">
                <a:extLst>
                  <a:ext uri="{FF2B5EF4-FFF2-40B4-BE49-F238E27FC236}">
                    <a16:creationId xmlns:a16="http://schemas.microsoft.com/office/drawing/2014/main" id="{A655A30C-F636-10A7-F6E1-DBD2FD1D26DE}"/>
                  </a:ext>
                </a:extLst>
              </p:cNvPr>
              <p:cNvSpPr>
                <a:spLocks noGrp="1" noRot="1" noChangeAspect="1" noMove="1" noResize="1" noEditPoints="1" noAdjustHandles="1" noChangeArrowheads="1" noChangeShapeType="1" noTextEdit="1"/>
              </p:cNvSpPr>
              <p:nvPr>
                <p:ph idx="1"/>
              </p:nvPr>
            </p:nvSpPr>
            <p:spPr>
              <a:xfrm>
                <a:off x="581192" y="2180496"/>
                <a:ext cx="11029615" cy="4258011"/>
              </a:xfrm>
              <a:blipFill>
                <a:blip r:embed="rId2"/>
                <a:stretch>
                  <a:fillRect l="-460" t="-89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F6C08A8-2B32-2D69-2689-196A3D9690A0}"/>
              </a:ext>
            </a:extLst>
          </p:cNvPr>
          <p:cNvSpPr>
            <a:spLocks noGrp="1"/>
          </p:cNvSpPr>
          <p:nvPr>
            <p:ph type="title"/>
          </p:nvPr>
        </p:nvSpPr>
        <p:spPr/>
        <p:txBody>
          <a:bodyPr/>
          <a:lstStyle/>
          <a:p>
            <a:r>
              <a:rPr lang="en-US" dirty="0"/>
              <a:t>Central Limit Theorem</a:t>
            </a:r>
          </a:p>
        </p:txBody>
      </p:sp>
    </p:spTree>
    <p:extLst>
      <p:ext uri="{BB962C8B-B14F-4D97-AF65-F5344CB8AC3E}">
        <p14:creationId xmlns:p14="http://schemas.microsoft.com/office/powerpoint/2010/main" val="3877679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655A30C-F636-10A7-F6E1-DBD2FD1D26DE}"/>
                  </a:ext>
                </a:extLst>
              </p:cNvPr>
              <p:cNvSpPr>
                <a:spLocks noGrp="1"/>
              </p:cNvSpPr>
              <p:nvPr>
                <p:ph idx="1"/>
              </p:nvPr>
            </p:nvSpPr>
            <p:spPr/>
            <p:txBody>
              <a:bodyPr/>
              <a:lstStyle/>
              <a:p>
                <a:r>
                  <a:rPr lang="en-US" dirty="0"/>
                  <a:t>The </a:t>
                </a:r>
                <a:r>
                  <a:rPr lang="en-US" b="1" dirty="0"/>
                  <a:t>sampling distribution of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oMath>
                </a14:m>
                <a:r>
                  <a:rPr lang="en-US" dirty="0"/>
                  <a:t> is the probability distribution of all the possible values of the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a:t>
                </a:r>
              </a:p>
              <a:p>
                <a:r>
                  <a:rPr lang="en-US" dirty="0"/>
                  <a:t>The </a:t>
                </a:r>
                <a:r>
                  <a:rPr lang="en-US" b="1" dirty="0"/>
                  <a:t>sampling distribution of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oMath>
                </a14:m>
                <a:r>
                  <a:rPr lang="en-US" dirty="0"/>
                  <a:t> has a mean (expected value) and variance as well.</a:t>
                </a:r>
              </a:p>
              <a:p>
                <a:endParaRPr lang="en-US" dirty="0"/>
              </a:p>
            </p:txBody>
          </p:sp>
        </mc:Choice>
        <mc:Fallback xmlns="">
          <p:sp>
            <p:nvSpPr>
              <p:cNvPr id="2" name="Content Placeholder 1">
                <a:extLst>
                  <a:ext uri="{FF2B5EF4-FFF2-40B4-BE49-F238E27FC236}">
                    <a16:creationId xmlns:a16="http://schemas.microsoft.com/office/drawing/2014/main" id="{A655A30C-F636-10A7-F6E1-DBD2FD1D26DE}"/>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F6C08A8-2B32-2D69-2689-196A3D9690A0}"/>
                  </a:ext>
                </a:extLst>
              </p:cNvPr>
              <p:cNvSpPr>
                <a:spLocks noGrp="1"/>
              </p:cNvSpPr>
              <p:nvPr>
                <p:ph type="title"/>
              </p:nvPr>
            </p:nvSpPr>
            <p:spPr/>
            <p:txBody>
              <a:bodyPr/>
              <a:lstStyle/>
              <a:p>
                <a:r>
                  <a:rPr lang="en-US" dirty="0"/>
                  <a:t>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3" name="Title 2">
                <a:extLst>
                  <a:ext uri="{FF2B5EF4-FFF2-40B4-BE49-F238E27FC236}">
                    <a16:creationId xmlns:a16="http://schemas.microsoft.com/office/drawing/2014/main" id="{EF6C08A8-2B32-2D69-2689-196A3D9690A0}"/>
                  </a:ext>
                </a:extLst>
              </p:cNvPr>
              <p:cNvSpPr>
                <a:spLocks noGrp="1" noRot="1" noChangeAspect="1" noMove="1" noResize="1" noEditPoints="1" noAdjustHandles="1" noChangeArrowheads="1" noChangeShapeType="1" noTextEdit="1"/>
              </p:cNvSpPr>
              <p:nvPr>
                <p:ph type="title"/>
              </p:nvPr>
            </p:nvSpPr>
            <p:spPr>
              <a:blipFill>
                <a:blip r:embed="rId3"/>
                <a:stretch>
                  <a:fillRect l="-1149"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F8F45FA-8714-385C-3A97-A5E76828CDC6}"/>
                  </a:ext>
                </a:extLst>
              </p:cNvPr>
              <p:cNvSpPr txBox="1"/>
              <p:nvPr/>
            </p:nvSpPr>
            <p:spPr>
              <a:xfrm>
                <a:off x="2524888" y="3898471"/>
                <a:ext cx="235340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𝐸</m:t>
                      </m:r>
                      <m:d>
                        <m:dPr>
                          <m:ctrlPr>
                            <a:rPr lang="en-US" sz="2800" b="0" i="1" smtClean="0">
                              <a:solidFill>
                                <a:schemeClr val="accent1"/>
                              </a:solidFill>
                              <a:latin typeface="Cambria Math" panose="02040503050406030204" pitchFamily="18" charset="0"/>
                            </a:rPr>
                          </m:ctrlPr>
                        </m:dPr>
                        <m:e>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𝑥</m:t>
                              </m:r>
                            </m:e>
                          </m:acc>
                        </m:e>
                      </m:d>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𝜇</m:t>
                          </m:r>
                        </m:e>
                        <m:sub>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𝑥</m:t>
                              </m:r>
                            </m:e>
                          </m:acc>
                        </m:sub>
                      </m:sSub>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𝜇</m:t>
                      </m:r>
                    </m:oMath>
                  </m:oMathPara>
                </a14:m>
                <a:endParaRPr lang="en-US" dirty="0">
                  <a:solidFill>
                    <a:schemeClr val="accent1"/>
                  </a:solidFill>
                </a:endParaRPr>
              </a:p>
            </p:txBody>
          </p:sp>
        </mc:Choice>
        <mc:Fallback xmlns="">
          <p:sp>
            <p:nvSpPr>
              <p:cNvPr id="7" name="TextBox 6">
                <a:extLst>
                  <a:ext uri="{FF2B5EF4-FFF2-40B4-BE49-F238E27FC236}">
                    <a16:creationId xmlns:a16="http://schemas.microsoft.com/office/drawing/2014/main" id="{EF8F45FA-8714-385C-3A97-A5E76828CDC6}"/>
                  </a:ext>
                </a:extLst>
              </p:cNvPr>
              <p:cNvSpPr txBox="1">
                <a:spLocks noRot="1" noChangeAspect="1" noMove="1" noResize="1" noEditPoints="1" noAdjustHandles="1" noChangeArrowheads="1" noChangeShapeType="1" noTextEdit="1"/>
              </p:cNvSpPr>
              <p:nvPr/>
            </p:nvSpPr>
            <p:spPr>
              <a:xfrm>
                <a:off x="2524888" y="3898471"/>
                <a:ext cx="2353401" cy="430887"/>
              </a:xfrm>
              <a:prstGeom prst="rect">
                <a:avLst/>
              </a:prstGeom>
              <a:blipFill>
                <a:blip r:embed="rId4"/>
                <a:stretch>
                  <a:fillRect l="-2688" r="-2151"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E6B1D1-C968-4C60-C195-C6FC9AF19C9C}"/>
                  </a:ext>
                </a:extLst>
              </p:cNvPr>
              <p:cNvSpPr txBox="1"/>
              <p:nvPr/>
            </p:nvSpPr>
            <p:spPr>
              <a:xfrm>
                <a:off x="2304124" y="4538221"/>
                <a:ext cx="2794931" cy="815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𝑆𝐷</m:t>
                      </m:r>
                      <m:d>
                        <m:dPr>
                          <m:ctrlPr>
                            <a:rPr lang="en-US" sz="2800" b="0" i="1" smtClean="0">
                              <a:solidFill>
                                <a:schemeClr val="accent1"/>
                              </a:solidFill>
                              <a:latin typeface="Cambria Math" panose="02040503050406030204" pitchFamily="18" charset="0"/>
                            </a:rPr>
                          </m:ctrlPr>
                        </m:dPr>
                        <m:e>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𝑥</m:t>
                              </m:r>
                            </m:e>
                          </m:acc>
                        </m:e>
                      </m:d>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𝜎</m:t>
                          </m:r>
                        </m:e>
                        <m:sub>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𝑥</m:t>
                              </m:r>
                            </m:e>
                          </m:acc>
                        </m:sub>
                      </m:sSub>
                      <m:r>
                        <a:rPr lang="en-US" sz="2800" b="0" i="1" smtClean="0">
                          <a:solidFill>
                            <a:schemeClr val="accent1"/>
                          </a:solidFill>
                          <a:latin typeface="Cambria Math" panose="02040503050406030204" pitchFamily="18" charset="0"/>
                        </a:rPr>
                        <m:t>=</m:t>
                      </m:r>
                      <m:f>
                        <m:fPr>
                          <m:ctrlPr>
                            <a:rPr lang="en-US" sz="2800" b="0" i="1" smtClean="0">
                              <a:solidFill>
                                <a:schemeClr val="accent1"/>
                              </a:solidFill>
                              <a:latin typeface="Cambria Math" panose="02040503050406030204" pitchFamily="18" charset="0"/>
                            </a:rPr>
                          </m:ctrlPr>
                        </m:fPr>
                        <m:num>
                          <m:r>
                            <a:rPr lang="en-US" sz="2800" b="0" i="1" smtClean="0">
                              <a:solidFill>
                                <a:schemeClr val="accent1"/>
                              </a:solidFill>
                              <a:latin typeface="Cambria Math" panose="02040503050406030204" pitchFamily="18" charset="0"/>
                            </a:rPr>
                            <m:t>𝜎</m:t>
                          </m:r>
                        </m:num>
                        <m:den>
                          <m:rad>
                            <m:radPr>
                              <m:degHide m:val="on"/>
                              <m:ctrlPr>
                                <a:rPr lang="en-US" sz="2800" b="0" i="1" smtClean="0">
                                  <a:solidFill>
                                    <a:schemeClr val="accent1"/>
                                  </a:solidFill>
                                  <a:latin typeface="Cambria Math" panose="02040503050406030204" pitchFamily="18" charset="0"/>
                                </a:rPr>
                              </m:ctrlPr>
                            </m:radPr>
                            <m:deg/>
                            <m:e>
                              <m:r>
                                <a:rPr lang="en-US" sz="2800" b="0" i="1" smtClean="0">
                                  <a:solidFill>
                                    <a:schemeClr val="accent1"/>
                                  </a:solidFill>
                                  <a:latin typeface="Cambria Math" panose="02040503050406030204" pitchFamily="18" charset="0"/>
                                </a:rPr>
                                <m:t>𝑛</m:t>
                              </m:r>
                            </m:e>
                          </m:rad>
                        </m:den>
                      </m:f>
                    </m:oMath>
                  </m:oMathPara>
                </a14:m>
                <a:endParaRPr lang="en-US" dirty="0">
                  <a:solidFill>
                    <a:schemeClr val="accent1"/>
                  </a:solidFill>
                </a:endParaRPr>
              </a:p>
            </p:txBody>
          </p:sp>
        </mc:Choice>
        <mc:Fallback xmlns="">
          <p:sp>
            <p:nvSpPr>
              <p:cNvPr id="8" name="TextBox 7">
                <a:extLst>
                  <a:ext uri="{FF2B5EF4-FFF2-40B4-BE49-F238E27FC236}">
                    <a16:creationId xmlns:a16="http://schemas.microsoft.com/office/drawing/2014/main" id="{6FE6B1D1-C968-4C60-C195-C6FC9AF19C9C}"/>
                  </a:ext>
                </a:extLst>
              </p:cNvPr>
              <p:cNvSpPr txBox="1">
                <a:spLocks noRot="1" noChangeAspect="1" noMove="1" noResize="1" noEditPoints="1" noAdjustHandles="1" noChangeArrowheads="1" noChangeShapeType="1" noTextEdit="1"/>
              </p:cNvSpPr>
              <p:nvPr/>
            </p:nvSpPr>
            <p:spPr>
              <a:xfrm>
                <a:off x="2304124" y="4538221"/>
                <a:ext cx="2794931" cy="815480"/>
              </a:xfrm>
              <a:prstGeom prst="rect">
                <a:avLst/>
              </a:prstGeom>
              <a:blipFill>
                <a:blip r:embed="rId5"/>
                <a:stretch>
                  <a:fillRect l="-2262" r="-452" b="-1538"/>
                </a:stretch>
              </a:blipFill>
            </p:spPr>
            <p:txBody>
              <a:bodyPr/>
              <a:lstStyle/>
              <a:p>
                <a:r>
                  <a:rPr lang="en-US">
                    <a:noFill/>
                  </a:rPr>
                  <a:t> </a:t>
                </a:r>
              </a:p>
            </p:txBody>
          </p:sp>
        </mc:Fallback>
      </mc:AlternateContent>
    </p:spTree>
    <p:extLst>
      <p:ext uri="{BB962C8B-B14F-4D97-AF65-F5344CB8AC3E}">
        <p14:creationId xmlns:p14="http://schemas.microsoft.com/office/powerpoint/2010/main" val="1873681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655A30C-F636-10A7-F6E1-DBD2FD1D26DE}"/>
                  </a:ext>
                </a:extLst>
              </p:cNvPr>
              <p:cNvSpPr>
                <a:spLocks noGrp="1"/>
              </p:cNvSpPr>
              <p:nvPr>
                <p:ph idx="1"/>
              </p:nvPr>
            </p:nvSpPr>
            <p:spPr/>
            <p:txBody>
              <a:bodyPr/>
              <a:lstStyle/>
              <a:p>
                <a:r>
                  <a:rPr lang="en-US" dirty="0"/>
                  <a:t>The </a:t>
                </a:r>
                <a:r>
                  <a:rPr lang="en-US" b="1" dirty="0"/>
                  <a:t>sampling distribution of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𝒑</m:t>
                        </m:r>
                      </m:e>
                    </m:acc>
                  </m:oMath>
                </a14:m>
                <a:r>
                  <a:rPr lang="en-US" dirty="0"/>
                  <a:t> is the probability distribution of all the possible values of the sample proportion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a:t>
                </a:r>
              </a:p>
              <a:p>
                <a:r>
                  <a:rPr lang="en-US" dirty="0"/>
                  <a:t>The </a:t>
                </a:r>
                <a:r>
                  <a:rPr lang="en-US" b="1" dirty="0"/>
                  <a:t>sampling distribution of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𝒑</m:t>
                        </m:r>
                      </m:e>
                    </m:acc>
                  </m:oMath>
                </a14:m>
                <a:r>
                  <a:rPr lang="en-US" dirty="0"/>
                  <a:t> has a mean (expected value) and variance as well.</a:t>
                </a:r>
              </a:p>
              <a:p>
                <a:endParaRPr lang="en-US" dirty="0"/>
              </a:p>
            </p:txBody>
          </p:sp>
        </mc:Choice>
        <mc:Fallback xmlns="">
          <p:sp>
            <p:nvSpPr>
              <p:cNvPr id="2" name="Content Placeholder 1">
                <a:extLst>
                  <a:ext uri="{FF2B5EF4-FFF2-40B4-BE49-F238E27FC236}">
                    <a16:creationId xmlns:a16="http://schemas.microsoft.com/office/drawing/2014/main" id="{A655A30C-F636-10A7-F6E1-DBD2FD1D26DE}"/>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F6C08A8-2B32-2D69-2689-196A3D9690A0}"/>
                  </a:ext>
                </a:extLst>
              </p:cNvPr>
              <p:cNvSpPr>
                <a:spLocks noGrp="1"/>
              </p:cNvSpPr>
              <p:nvPr>
                <p:ph type="title"/>
              </p:nvPr>
            </p:nvSpPr>
            <p:spPr/>
            <p:txBody>
              <a:bodyPr/>
              <a:lstStyle/>
              <a:p>
                <a:r>
                  <a:rPr lang="en-US" dirty="0"/>
                  <a:t>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endParaRPr lang="en-US" dirty="0"/>
              </a:p>
            </p:txBody>
          </p:sp>
        </mc:Choice>
        <mc:Fallback xmlns="">
          <p:sp>
            <p:nvSpPr>
              <p:cNvPr id="3" name="Title 2">
                <a:extLst>
                  <a:ext uri="{FF2B5EF4-FFF2-40B4-BE49-F238E27FC236}">
                    <a16:creationId xmlns:a16="http://schemas.microsoft.com/office/drawing/2014/main" id="{EF6C08A8-2B32-2D69-2689-196A3D9690A0}"/>
                  </a:ext>
                </a:extLst>
              </p:cNvPr>
              <p:cNvSpPr>
                <a:spLocks noGrp="1" noRot="1" noChangeAspect="1" noMove="1" noResize="1" noEditPoints="1" noAdjustHandles="1" noChangeArrowheads="1" noChangeShapeType="1" noTextEdit="1"/>
              </p:cNvSpPr>
              <p:nvPr>
                <p:ph type="title"/>
              </p:nvPr>
            </p:nvSpPr>
            <p:spPr>
              <a:blipFill>
                <a:blip r:embed="rId3"/>
                <a:stretch>
                  <a:fillRect l="-1149"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F8F45FA-8714-385C-3A97-A5E76828CDC6}"/>
                  </a:ext>
                </a:extLst>
              </p:cNvPr>
              <p:cNvSpPr txBox="1"/>
              <p:nvPr/>
            </p:nvSpPr>
            <p:spPr>
              <a:xfrm>
                <a:off x="2524888" y="3898471"/>
                <a:ext cx="2416752" cy="4655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𝐸</m:t>
                      </m:r>
                      <m:d>
                        <m:dPr>
                          <m:ctrlPr>
                            <a:rPr lang="en-US" sz="2800" b="0" i="1" smtClean="0">
                              <a:solidFill>
                                <a:schemeClr val="accent1"/>
                              </a:solidFill>
                              <a:latin typeface="Cambria Math" panose="02040503050406030204" pitchFamily="18" charset="0"/>
                            </a:rPr>
                          </m:ctrlPr>
                        </m:dPr>
                        <m:e>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𝑝</m:t>
                              </m:r>
                            </m:e>
                          </m:acc>
                        </m:e>
                      </m:d>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𝜇</m:t>
                          </m:r>
                        </m:e>
                        <m:sub>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𝑝</m:t>
                              </m:r>
                            </m:e>
                          </m:acc>
                        </m:sub>
                      </m:sSub>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𝑝</m:t>
                      </m:r>
                    </m:oMath>
                  </m:oMathPara>
                </a14:m>
                <a:endParaRPr lang="en-US" dirty="0">
                  <a:solidFill>
                    <a:schemeClr val="accent1"/>
                  </a:solidFill>
                </a:endParaRPr>
              </a:p>
            </p:txBody>
          </p:sp>
        </mc:Choice>
        <mc:Fallback xmlns="">
          <p:sp>
            <p:nvSpPr>
              <p:cNvPr id="7" name="TextBox 6">
                <a:extLst>
                  <a:ext uri="{FF2B5EF4-FFF2-40B4-BE49-F238E27FC236}">
                    <a16:creationId xmlns:a16="http://schemas.microsoft.com/office/drawing/2014/main" id="{EF8F45FA-8714-385C-3A97-A5E76828CDC6}"/>
                  </a:ext>
                </a:extLst>
              </p:cNvPr>
              <p:cNvSpPr txBox="1">
                <a:spLocks noRot="1" noChangeAspect="1" noMove="1" noResize="1" noEditPoints="1" noAdjustHandles="1" noChangeArrowheads="1" noChangeShapeType="1" noTextEdit="1"/>
              </p:cNvSpPr>
              <p:nvPr/>
            </p:nvSpPr>
            <p:spPr>
              <a:xfrm>
                <a:off x="2524888" y="3898471"/>
                <a:ext cx="2416752" cy="465512"/>
              </a:xfrm>
              <a:prstGeom prst="rect">
                <a:avLst/>
              </a:prstGeom>
              <a:blipFill>
                <a:blip r:embed="rId4"/>
                <a:stretch>
                  <a:fillRect l="-1563" t="-16216" r="-1042"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E6B1D1-C968-4C60-C195-C6FC9AF19C9C}"/>
                  </a:ext>
                </a:extLst>
              </p:cNvPr>
              <p:cNvSpPr txBox="1"/>
              <p:nvPr/>
            </p:nvSpPr>
            <p:spPr>
              <a:xfrm>
                <a:off x="2524888" y="4474870"/>
                <a:ext cx="3963072"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𝑆𝐷</m:t>
                      </m:r>
                      <m:d>
                        <m:dPr>
                          <m:ctrlPr>
                            <a:rPr lang="en-US" sz="2800" b="0" i="1" smtClean="0">
                              <a:solidFill>
                                <a:schemeClr val="accent1"/>
                              </a:solidFill>
                              <a:latin typeface="Cambria Math" panose="02040503050406030204" pitchFamily="18" charset="0"/>
                            </a:rPr>
                          </m:ctrlPr>
                        </m:dPr>
                        <m:e>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𝑝</m:t>
                              </m:r>
                            </m:e>
                          </m:acc>
                        </m:e>
                      </m:d>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𝜎</m:t>
                          </m:r>
                        </m:e>
                        <m:sub>
                          <m:acc>
                            <m:accPr>
                              <m:chr m:val="̂"/>
                              <m:ctrlPr>
                                <a:rPr lang="en-US" sz="2800" b="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𝑝</m:t>
                              </m:r>
                            </m:e>
                          </m:acc>
                        </m:sub>
                      </m:sSub>
                      <m:r>
                        <a:rPr lang="en-US" sz="2800" b="0" i="1" smtClean="0">
                          <a:solidFill>
                            <a:schemeClr val="accent1"/>
                          </a:solidFill>
                          <a:latin typeface="Cambria Math" panose="02040503050406030204" pitchFamily="18" charset="0"/>
                        </a:rPr>
                        <m:t>=</m:t>
                      </m:r>
                      <m:rad>
                        <m:radPr>
                          <m:degHide m:val="on"/>
                          <m:ctrlPr>
                            <a:rPr lang="en-US" sz="2800" b="0" i="1" smtClean="0">
                              <a:solidFill>
                                <a:schemeClr val="accent1"/>
                              </a:solidFill>
                              <a:latin typeface="Cambria Math" panose="02040503050406030204" pitchFamily="18" charset="0"/>
                            </a:rPr>
                          </m:ctrlPr>
                        </m:radPr>
                        <m:deg/>
                        <m:e>
                          <m:f>
                            <m:fPr>
                              <m:ctrlPr>
                                <a:rPr lang="en-US" sz="2800" b="0" i="1" smtClean="0">
                                  <a:solidFill>
                                    <a:schemeClr val="accent1"/>
                                  </a:solidFill>
                                  <a:latin typeface="Cambria Math" panose="02040503050406030204" pitchFamily="18" charset="0"/>
                                </a:rPr>
                              </m:ctrlPr>
                            </m:fPr>
                            <m:num>
                              <m:r>
                                <a:rPr lang="en-US" sz="2800" b="0" i="1" smtClean="0">
                                  <a:solidFill>
                                    <a:schemeClr val="accent1"/>
                                  </a:solidFill>
                                  <a:latin typeface="Cambria Math" panose="02040503050406030204" pitchFamily="18" charset="0"/>
                                </a:rPr>
                                <m:t>𝑝</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1−</m:t>
                                  </m:r>
                                  <m:r>
                                    <a:rPr lang="en-US" sz="2800" b="0" i="1" smtClean="0">
                                      <a:solidFill>
                                        <a:schemeClr val="accent1"/>
                                      </a:solidFill>
                                      <a:latin typeface="Cambria Math" panose="02040503050406030204" pitchFamily="18" charset="0"/>
                                    </a:rPr>
                                    <m:t>𝑝</m:t>
                                  </m:r>
                                </m:e>
                              </m:d>
                            </m:num>
                            <m:den>
                              <m:r>
                                <a:rPr lang="en-US" sz="2800" b="0" i="1" smtClean="0">
                                  <a:solidFill>
                                    <a:schemeClr val="accent1"/>
                                  </a:solidFill>
                                  <a:latin typeface="Cambria Math" panose="02040503050406030204" pitchFamily="18" charset="0"/>
                                </a:rPr>
                                <m:t>𝑛</m:t>
                              </m:r>
                            </m:den>
                          </m:f>
                        </m:e>
                      </m:rad>
                    </m:oMath>
                  </m:oMathPara>
                </a14:m>
                <a:endParaRPr lang="en-US" dirty="0">
                  <a:solidFill>
                    <a:schemeClr val="accent1"/>
                  </a:solidFill>
                </a:endParaRPr>
              </a:p>
            </p:txBody>
          </p:sp>
        </mc:Choice>
        <mc:Fallback xmlns="">
          <p:sp>
            <p:nvSpPr>
              <p:cNvPr id="8" name="TextBox 7">
                <a:extLst>
                  <a:ext uri="{FF2B5EF4-FFF2-40B4-BE49-F238E27FC236}">
                    <a16:creationId xmlns:a16="http://schemas.microsoft.com/office/drawing/2014/main" id="{6FE6B1D1-C968-4C60-C195-C6FC9AF19C9C}"/>
                  </a:ext>
                </a:extLst>
              </p:cNvPr>
              <p:cNvSpPr txBox="1">
                <a:spLocks noRot="1" noChangeAspect="1" noMove="1" noResize="1" noEditPoints="1" noAdjustHandles="1" noChangeArrowheads="1" noChangeShapeType="1" noTextEdit="1"/>
              </p:cNvSpPr>
              <p:nvPr/>
            </p:nvSpPr>
            <p:spPr>
              <a:xfrm>
                <a:off x="2524888" y="4474870"/>
                <a:ext cx="3963072" cy="1273041"/>
              </a:xfrm>
              <a:prstGeom prst="rect">
                <a:avLst/>
              </a:prstGeom>
              <a:blipFill>
                <a:blip r:embed="rId5"/>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404128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89E4D-B7C9-7695-C705-3314CAE98A63}"/>
              </a:ext>
            </a:extLst>
          </p:cNvPr>
          <p:cNvSpPr>
            <a:spLocks noGrp="1"/>
          </p:cNvSpPr>
          <p:nvPr>
            <p:ph idx="1"/>
          </p:nvPr>
        </p:nvSpPr>
        <p:spPr>
          <a:xfrm>
            <a:off x="581192" y="2180496"/>
            <a:ext cx="11029615" cy="4538356"/>
          </a:xfrm>
        </p:spPr>
        <p:txBody>
          <a:bodyPr>
            <a:normAutofit/>
          </a:bodyPr>
          <a:lstStyle/>
          <a:p>
            <a:r>
              <a:rPr lang="en-US" dirty="0"/>
              <a:t>A point estimator cannot be expected to provide the exact value of the population parameter.</a:t>
            </a:r>
          </a:p>
          <a:p>
            <a:r>
              <a:rPr lang="en-US" dirty="0"/>
              <a:t>An </a:t>
            </a:r>
            <a:r>
              <a:rPr lang="en-US" b="1" dirty="0"/>
              <a:t>interval estimate</a:t>
            </a:r>
            <a:r>
              <a:rPr lang="en-US" dirty="0"/>
              <a:t> can be computed by adding and subtracting a </a:t>
            </a:r>
            <a:r>
              <a:rPr lang="en-US" b="1" dirty="0"/>
              <a:t>margin or error</a:t>
            </a:r>
            <a:r>
              <a:rPr lang="en-US" dirty="0"/>
              <a:t> to the point estimate:</a:t>
            </a:r>
          </a:p>
          <a:p>
            <a:endParaRPr lang="en-US" dirty="0"/>
          </a:p>
          <a:p>
            <a:pPr marL="0" indent="0">
              <a:buNone/>
            </a:pPr>
            <a:endParaRPr lang="en-US" dirty="0"/>
          </a:p>
          <a:p>
            <a:r>
              <a:rPr lang="en-US" dirty="0"/>
              <a:t>The purpose of an interval estimate is to provide information about how close the point estimate is to the value of the parameter.</a:t>
            </a:r>
          </a:p>
          <a:p>
            <a:endParaRPr lang="en-US" dirty="0"/>
          </a:p>
        </p:txBody>
      </p:sp>
      <p:sp>
        <p:nvSpPr>
          <p:cNvPr id="2" name="Title 1"/>
          <p:cNvSpPr>
            <a:spLocks noGrp="1"/>
          </p:cNvSpPr>
          <p:nvPr>
            <p:ph type="title"/>
          </p:nvPr>
        </p:nvSpPr>
        <p:spPr/>
        <p:txBody>
          <a:bodyPr/>
          <a:lstStyle/>
          <a:p>
            <a:r>
              <a:rPr lang="en-US" dirty="0"/>
              <a:t>Margin of Error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C45B26-57FD-BADF-0422-B878781EBC9C}"/>
                  </a:ext>
                </a:extLst>
              </p:cNvPr>
              <p:cNvSpPr txBox="1"/>
              <p:nvPr/>
            </p:nvSpPr>
            <p:spPr>
              <a:xfrm>
                <a:off x="3882765" y="4265008"/>
                <a:ext cx="44264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2"/>
                          </a:solidFill>
                          <a:latin typeface="Cambria Math" panose="02040503050406030204" pitchFamily="18" charset="0"/>
                        </a:rPr>
                        <m:t>Point</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Estimate</m:t>
                      </m:r>
                      <m:r>
                        <a:rPr lang="en-US" sz="2400" b="0" i="1" smtClean="0">
                          <a:solidFill>
                            <a:schemeClr val="tx2"/>
                          </a:solidFill>
                          <a:latin typeface="Cambria Math" panose="02040503050406030204" pitchFamily="18" charset="0"/>
                        </a:rPr>
                        <m:t>±</m:t>
                      </m:r>
                      <m:r>
                        <m:rPr>
                          <m:sty m:val="p"/>
                        </m:rPr>
                        <a:rPr lang="en-US" sz="2400" b="0" i="0" smtClean="0">
                          <a:solidFill>
                            <a:schemeClr val="tx2"/>
                          </a:solidFill>
                          <a:latin typeface="Cambria Math" panose="02040503050406030204" pitchFamily="18" charset="0"/>
                        </a:rPr>
                        <m:t>Margin</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of</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Error</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74C45B26-57FD-BADF-0422-B878781EBC9C}"/>
                  </a:ext>
                </a:extLst>
              </p:cNvPr>
              <p:cNvSpPr txBox="1">
                <a:spLocks noRot="1" noChangeAspect="1" noMove="1" noResize="1" noEditPoints="1" noAdjustHandles="1" noChangeArrowheads="1" noChangeShapeType="1" noTextEdit="1"/>
              </p:cNvSpPr>
              <p:nvPr/>
            </p:nvSpPr>
            <p:spPr>
              <a:xfrm>
                <a:off x="3882765" y="4265008"/>
                <a:ext cx="4426468" cy="369332"/>
              </a:xfrm>
              <a:prstGeom prst="rect">
                <a:avLst/>
              </a:prstGeom>
              <a:blipFill>
                <a:blip r:embed="rId3"/>
                <a:stretch>
                  <a:fillRect l="-857" t="-6897" r="-571" b="-41379"/>
                </a:stretch>
              </a:blipFill>
            </p:spPr>
            <p:txBody>
              <a:bodyPr/>
              <a:lstStyle/>
              <a:p>
                <a:r>
                  <a:rPr lang="en-US">
                    <a:noFill/>
                  </a:rPr>
                  <a:t> </a:t>
                </a:r>
              </a:p>
            </p:txBody>
          </p:sp>
        </mc:Fallback>
      </mc:AlternateContent>
    </p:spTree>
    <p:extLst>
      <p:ext uri="{BB962C8B-B14F-4D97-AF65-F5344CB8AC3E}">
        <p14:creationId xmlns:p14="http://schemas.microsoft.com/office/powerpoint/2010/main" val="1301334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AAC3BD-2B6B-ADEB-2F1F-57E148459BDE}"/>
              </a:ext>
            </a:extLst>
          </p:cNvPr>
          <p:cNvSpPr>
            <a:spLocks noGrp="1"/>
          </p:cNvSpPr>
          <p:nvPr>
            <p:ph idx="1"/>
          </p:nvPr>
        </p:nvSpPr>
        <p:spPr/>
        <p:txBody>
          <a:bodyPr/>
          <a:lstStyle/>
          <a:p>
            <a:r>
              <a:rPr lang="en-US" b="1" dirty="0"/>
              <a:t>Confidence Intervals</a:t>
            </a:r>
            <a:r>
              <a:rPr lang="en-US" dirty="0"/>
              <a:t> are interval estimates where we say we have a certain level of </a:t>
            </a:r>
            <a:r>
              <a:rPr lang="en-US" b="1" dirty="0"/>
              <a:t>confidence</a:t>
            </a:r>
            <a:r>
              <a:rPr lang="en-US" dirty="0"/>
              <a:t> in the interval.</a:t>
            </a:r>
          </a:p>
          <a:p>
            <a:r>
              <a:rPr lang="en-US" dirty="0"/>
              <a:t>For example, we are </a:t>
            </a:r>
            <a:r>
              <a:rPr lang="en-US" b="1" dirty="0"/>
              <a:t>95% confident</a:t>
            </a:r>
            <a:r>
              <a:rPr lang="en-US" dirty="0"/>
              <a:t> that the population average daily number of total users of the bike rental company is between 4,000 and 5,000.</a:t>
            </a:r>
          </a:p>
          <a:p>
            <a:endParaRPr lang="en-US" dirty="0"/>
          </a:p>
        </p:txBody>
      </p:sp>
      <p:sp>
        <p:nvSpPr>
          <p:cNvPr id="3" name="Title 2">
            <a:extLst>
              <a:ext uri="{FF2B5EF4-FFF2-40B4-BE49-F238E27FC236}">
                <a16:creationId xmlns:a16="http://schemas.microsoft.com/office/drawing/2014/main" id="{66614025-5046-412E-4738-4D06562DD9F2}"/>
              </a:ext>
            </a:extLst>
          </p:cNvPr>
          <p:cNvSpPr>
            <a:spLocks noGrp="1"/>
          </p:cNvSpPr>
          <p:nvPr>
            <p:ph type="title"/>
          </p:nvPr>
        </p:nvSpPr>
        <p:spPr/>
        <p:txBody>
          <a:bodyPr/>
          <a:lstStyle/>
          <a:p>
            <a:r>
              <a:rPr lang="en-US" dirty="0"/>
              <a:t>Confidence Intervals</a:t>
            </a:r>
          </a:p>
        </p:txBody>
      </p:sp>
      <p:sp>
        <p:nvSpPr>
          <p:cNvPr id="4" name="Rounded Rectangle 3">
            <a:extLst>
              <a:ext uri="{FF2B5EF4-FFF2-40B4-BE49-F238E27FC236}">
                <a16:creationId xmlns:a16="http://schemas.microsoft.com/office/drawing/2014/main" id="{720C5AEB-9D24-8229-ABB9-EC91B32A8477}"/>
              </a:ext>
            </a:extLst>
          </p:cNvPr>
          <p:cNvSpPr/>
          <p:nvPr/>
        </p:nvSpPr>
        <p:spPr>
          <a:xfrm>
            <a:off x="3518452" y="3071191"/>
            <a:ext cx="2097158" cy="437322"/>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B2DCE2-D719-5A13-DDC8-D7FCC5B22692}"/>
              </a:ext>
            </a:extLst>
          </p:cNvPr>
          <p:cNvSpPr txBox="1"/>
          <p:nvPr/>
        </p:nvSpPr>
        <p:spPr>
          <a:xfrm>
            <a:off x="965942" y="4464910"/>
            <a:ext cx="6399509" cy="1200329"/>
          </a:xfrm>
          <a:prstGeom prst="rect">
            <a:avLst/>
          </a:prstGeom>
          <a:noFill/>
        </p:spPr>
        <p:txBody>
          <a:bodyPr wrap="none" rtlCol="0">
            <a:spAutoFit/>
          </a:bodyPr>
          <a:lstStyle/>
          <a:p>
            <a:r>
              <a:rPr lang="en-US" sz="2400" dirty="0">
                <a:solidFill>
                  <a:schemeClr val="accent1"/>
                </a:solidFill>
              </a:rPr>
              <a:t>If we were to take many samples (same size) that</a:t>
            </a:r>
          </a:p>
          <a:p>
            <a:r>
              <a:rPr lang="en-US" sz="2400" dirty="0">
                <a:solidFill>
                  <a:schemeClr val="accent1"/>
                </a:solidFill>
              </a:rPr>
              <a:t>each produced different confidence intervals, then</a:t>
            </a:r>
          </a:p>
          <a:p>
            <a:r>
              <a:rPr lang="en-US" sz="2400" dirty="0">
                <a:solidFill>
                  <a:schemeClr val="accent1"/>
                </a:solidFill>
              </a:rPr>
              <a:t>95% of them would contain the true parameter.</a:t>
            </a:r>
          </a:p>
        </p:txBody>
      </p:sp>
      <p:cxnSp>
        <p:nvCxnSpPr>
          <p:cNvPr id="7" name="Straight Arrow Connector 6">
            <a:extLst>
              <a:ext uri="{FF2B5EF4-FFF2-40B4-BE49-F238E27FC236}">
                <a16:creationId xmlns:a16="http://schemas.microsoft.com/office/drawing/2014/main" id="{7240DA3B-78F7-01AF-3357-0144E3CAA688}"/>
              </a:ext>
            </a:extLst>
          </p:cNvPr>
          <p:cNvCxnSpPr/>
          <p:nvPr/>
        </p:nvCxnSpPr>
        <p:spPr>
          <a:xfrm flipV="1">
            <a:off x="4041079" y="3508513"/>
            <a:ext cx="497790" cy="956397"/>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999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B307-2DB7-8440-96AB-E473088A0235}"/>
              </a:ext>
            </a:extLst>
          </p:cNvPr>
          <p:cNvSpPr>
            <a:spLocks noGrp="1"/>
          </p:cNvSpPr>
          <p:nvPr>
            <p:ph type="title"/>
          </p:nvPr>
        </p:nvSpPr>
        <p:spPr/>
        <p:txBody>
          <a:bodyPr/>
          <a:lstStyle/>
          <a:p>
            <a:r>
              <a:rPr lang="en-US" dirty="0"/>
              <a:t>Confidence Intervals Example</a:t>
            </a:r>
          </a:p>
        </p:txBody>
      </p:sp>
      <p:sp>
        <p:nvSpPr>
          <p:cNvPr id="3" name="Freeform 17">
            <a:extLst>
              <a:ext uri="{FF2B5EF4-FFF2-40B4-BE49-F238E27FC236}">
                <a16:creationId xmlns:a16="http://schemas.microsoft.com/office/drawing/2014/main" id="{C3092542-F318-6E83-827D-85F263E722DD}"/>
              </a:ext>
            </a:extLst>
          </p:cNvPr>
          <p:cNvSpPr>
            <a:spLocks/>
          </p:cNvSpPr>
          <p:nvPr/>
        </p:nvSpPr>
        <p:spPr bwMode="auto">
          <a:xfrm>
            <a:off x="2643678" y="205091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4" name="Straight Connector 3">
            <a:extLst>
              <a:ext uri="{FF2B5EF4-FFF2-40B4-BE49-F238E27FC236}">
                <a16:creationId xmlns:a16="http://schemas.microsoft.com/office/drawing/2014/main" id="{84CB18F1-F355-0247-84F8-52A3BB4559A0}"/>
              </a:ext>
            </a:extLst>
          </p:cNvPr>
          <p:cNvCxnSpPr>
            <a:cxnSpLocks/>
          </p:cNvCxnSpPr>
          <p:nvPr/>
        </p:nvCxnSpPr>
        <p:spPr>
          <a:xfrm>
            <a:off x="6116011" y="2050910"/>
            <a:ext cx="0" cy="438964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0E0575-2057-1BF6-AC84-4F08B676FA5B}"/>
              </a:ext>
            </a:extLst>
          </p:cNvPr>
          <p:cNvCxnSpPr/>
          <p:nvPr/>
        </p:nvCxnSpPr>
        <p:spPr>
          <a:xfrm>
            <a:off x="5506278" y="4505226"/>
            <a:ext cx="310100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69872D-73EF-BA08-D5B5-4AB00D32CF31}"/>
                  </a:ext>
                </a:extLst>
              </p:cNvPr>
              <p:cNvSpPr txBox="1"/>
              <p:nvPr/>
            </p:nvSpPr>
            <p:spPr>
              <a:xfrm>
                <a:off x="6017522" y="3965849"/>
                <a:ext cx="19697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𝜇</m:t>
                      </m:r>
                    </m:oMath>
                  </m:oMathPara>
                </a14:m>
                <a:endParaRPr lang="en-US" dirty="0"/>
              </a:p>
            </p:txBody>
          </p:sp>
        </mc:Choice>
        <mc:Fallback xmlns="">
          <p:sp>
            <p:nvSpPr>
              <p:cNvPr id="5" name="TextBox 4">
                <a:extLst>
                  <a:ext uri="{FF2B5EF4-FFF2-40B4-BE49-F238E27FC236}">
                    <a16:creationId xmlns:a16="http://schemas.microsoft.com/office/drawing/2014/main" id="{C069872D-73EF-BA08-D5B5-4AB00D32CF31}"/>
                  </a:ext>
                </a:extLst>
              </p:cNvPr>
              <p:cNvSpPr txBox="1">
                <a:spLocks noRot="1" noChangeAspect="1" noMove="1" noResize="1" noEditPoints="1" noAdjustHandles="1" noChangeArrowheads="1" noChangeShapeType="1" noTextEdit="1"/>
              </p:cNvSpPr>
              <p:nvPr/>
            </p:nvSpPr>
            <p:spPr>
              <a:xfrm>
                <a:off x="6017522" y="3965849"/>
                <a:ext cx="196977" cy="276999"/>
              </a:xfrm>
              <a:prstGeom prst="rect">
                <a:avLst/>
              </a:prstGeom>
              <a:blipFill>
                <a:blip r:embed="rId2"/>
                <a:stretch>
                  <a:fillRect l="-23529" r="-17647"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CD0949-76B6-D4B4-B4FA-9A9AD6DE0B64}"/>
                  </a:ext>
                </a:extLst>
              </p:cNvPr>
              <p:cNvSpPr txBox="1"/>
              <p:nvPr/>
            </p:nvSpPr>
            <p:spPr>
              <a:xfrm>
                <a:off x="6913121" y="4366727"/>
                <a:ext cx="28732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oMath>
                  </m:oMathPara>
                </a14:m>
                <a:endParaRPr lang="en-US" dirty="0"/>
              </a:p>
            </p:txBody>
          </p:sp>
        </mc:Choice>
        <mc:Fallback xmlns="">
          <p:sp>
            <p:nvSpPr>
              <p:cNvPr id="6" name="TextBox 5">
                <a:extLst>
                  <a:ext uri="{FF2B5EF4-FFF2-40B4-BE49-F238E27FC236}">
                    <a16:creationId xmlns:a16="http://schemas.microsoft.com/office/drawing/2014/main" id="{77CD0949-76B6-D4B4-B4FA-9A9AD6DE0B64}"/>
                  </a:ext>
                </a:extLst>
              </p:cNvPr>
              <p:cNvSpPr txBox="1">
                <a:spLocks noRot="1" noChangeAspect="1" noMove="1" noResize="1" noEditPoints="1" noAdjustHandles="1" noChangeArrowheads="1" noChangeShapeType="1" noTextEdit="1"/>
              </p:cNvSpPr>
              <p:nvPr/>
            </p:nvSpPr>
            <p:spPr>
              <a:xfrm>
                <a:off x="6913121" y="4366727"/>
                <a:ext cx="287322" cy="276999"/>
              </a:xfrm>
              <a:prstGeom prst="rect">
                <a:avLst/>
              </a:prstGeom>
              <a:blipFill>
                <a:blip r:embed="rId3"/>
                <a:stretch>
                  <a:fillRect l="-13043" r="-4348" b="-13043"/>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2763BB5-CA16-A395-2805-3584133F56A5}"/>
              </a:ext>
            </a:extLst>
          </p:cNvPr>
          <p:cNvCxnSpPr/>
          <p:nvPr/>
        </p:nvCxnSpPr>
        <p:spPr>
          <a:xfrm>
            <a:off x="3113490" y="4866348"/>
            <a:ext cx="310100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667789-06CD-AAFF-B5FE-B4DAE365517B}"/>
                  </a:ext>
                </a:extLst>
              </p:cNvPr>
              <p:cNvSpPr txBox="1"/>
              <p:nvPr/>
            </p:nvSpPr>
            <p:spPr>
              <a:xfrm>
                <a:off x="4520333" y="4727849"/>
                <a:ext cx="29264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oMath>
                  </m:oMathPara>
                </a14:m>
                <a:endParaRPr lang="en-US" dirty="0"/>
              </a:p>
            </p:txBody>
          </p:sp>
        </mc:Choice>
        <mc:Fallback xmlns="">
          <p:sp>
            <p:nvSpPr>
              <p:cNvPr id="9" name="TextBox 8">
                <a:extLst>
                  <a:ext uri="{FF2B5EF4-FFF2-40B4-BE49-F238E27FC236}">
                    <a16:creationId xmlns:a16="http://schemas.microsoft.com/office/drawing/2014/main" id="{23667789-06CD-AAFF-B5FE-B4DAE365517B}"/>
                  </a:ext>
                </a:extLst>
              </p:cNvPr>
              <p:cNvSpPr txBox="1">
                <a:spLocks noRot="1" noChangeAspect="1" noMove="1" noResize="1" noEditPoints="1" noAdjustHandles="1" noChangeArrowheads="1" noChangeShapeType="1" noTextEdit="1"/>
              </p:cNvSpPr>
              <p:nvPr/>
            </p:nvSpPr>
            <p:spPr>
              <a:xfrm>
                <a:off x="4520333" y="4727849"/>
                <a:ext cx="292644" cy="276999"/>
              </a:xfrm>
              <a:prstGeom prst="rect">
                <a:avLst/>
              </a:prstGeom>
              <a:blipFill>
                <a:blip r:embed="rId4"/>
                <a:stretch>
                  <a:fillRect l="-12500" b="-8696"/>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BA0AE83-6562-FBEA-E7D6-41F06E16830D}"/>
              </a:ext>
            </a:extLst>
          </p:cNvPr>
          <p:cNvCxnSpPr/>
          <p:nvPr/>
        </p:nvCxnSpPr>
        <p:spPr>
          <a:xfrm>
            <a:off x="6368244" y="5168690"/>
            <a:ext cx="3101009" cy="0"/>
          </a:xfrm>
          <a:prstGeom prst="straightConnector1">
            <a:avLst/>
          </a:prstGeom>
          <a:ln w="254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D83D97-23D3-3E2D-1BB4-19DE2119C991}"/>
                  </a:ext>
                </a:extLst>
              </p:cNvPr>
              <p:cNvSpPr txBox="1"/>
              <p:nvPr/>
            </p:nvSpPr>
            <p:spPr>
              <a:xfrm>
                <a:off x="7775087" y="5030191"/>
                <a:ext cx="29264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3</m:t>
                          </m:r>
                        </m:sub>
                      </m:sSub>
                    </m:oMath>
                  </m:oMathPara>
                </a14:m>
                <a:endParaRPr lang="en-US" dirty="0"/>
              </a:p>
            </p:txBody>
          </p:sp>
        </mc:Choice>
        <mc:Fallback xmlns="">
          <p:sp>
            <p:nvSpPr>
              <p:cNvPr id="11" name="TextBox 10">
                <a:extLst>
                  <a:ext uri="{FF2B5EF4-FFF2-40B4-BE49-F238E27FC236}">
                    <a16:creationId xmlns:a16="http://schemas.microsoft.com/office/drawing/2014/main" id="{A0D83D97-23D3-3E2D-1BB4-19DE2119C991}"/>
                  </a:ext>
                </a:extLst>
              </p:cNvPr>
              <p:cNvSpPr txBox="1">
                <a:spLocks noRot="1" noChangeAspect="1" noMove="1" noResize="1" noEditPoints="1" noAdjustHandles="1" noChangeArrowheads="1" noChangeShapeType="1" noTextEdit="1"/>
              </p:cNvSpPr>
              <p:nvPr/>
            </p:nvSpPr>
            <p:spPr>
              <a:xfrm>
                <a:off x="7775087" y="5030191"/>
                <a:ext cx="292644" cy="276999"/>
              </a:xfrm>
              <a:prstGeom prst="rect">
                <a:avLst/>
              </a:prstGeom>
              <a:blipFill>
                <a:blip r:embed="rId5"/>
                <a:stretch>
                  <a:fillRect l="-8333" b="-8696"/>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EC7C5E91-3E0B-5273-AD61-B756A318978A}"/>
              </a:ext>
            </a:extLst>
          </p:cNvPr>
          <p:cNvCxnSpPr/>
          <p:nvPr/>
        </p:nvCxnSpPr>
        <p:spPr>
          <a:xfrm>
            <a:off x="4376503" y="5514953"/>
            <a:ext cx="310100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AE66D4-C0E9-542C-2507-9F0EBF2D77DA}"/>
                  </a:ext>
                </a:extLst>
              </p:cNvPr>
              <p:cNvSpPr txBox="1"/>
              <p:nvPr/>
            </p:nvSpPr>
            <p:spPr>
              <a:xfrm>
                <a:off x="5783346" y="5376454"/>
                <a:ext cx="29264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4</m:t>
                          </m:r>
                        </m:sub>
                      </m:sSub>
                    </m:oMath>
                  </m:oMathPara>
                </a14:m>
                <a:endParaRPr lang="en-US" dirty="0"/>
              </a:p>
            </p:txBody>
          </p:sp>
        </mc:Choice>
        <mc:Fallback xmlns="">
          <p:sp>
            <p:nvSpPr>
              <p:cNvPr id="13" name="TextBox 12">
                <a:extLst>
                  <a:ext uri="{FF2B5EF4-FFF2-40B4-BE49-F238E27FC236}">
                    <a16:creationId xmlns:a16="http://schemas.microsoft.com/office/drawing/2014/main" id="{40AE66D4-C0E9-542C-2507-9F0EBF2D77DA}"/>
                  </a:ext>
                </a:extLst>
              </p:cNvPr>
              <p:cNvSpPr txBox="1">
                <a:spLocks noRot="1" noChangeAspect="1" noMove="1" noResize="1" noEditPoints="1" noAdjustHandles="1" noChangeArrowheads="1" noChangeShapeType="1" noTextEdit="1"/>
              </p:cNvSpPr>
              <p:nvPr/>
            </p:nvSpPr>
            <p:spPr>
              <a:xfrm>
                <a:off x="5783346" y="5376454"/>
                <a:ext cx="292644" cy="276999"/>
              </a:xfrm>
              <a:prstGeom prst="rect">
                <a:avLst/>
              </a:prstGeom>
              <a:blipFill>
                <a:blip r:embed="rId6"/>
                <a:stretch>
                  <a:fillRect l="-8333" r="-4167" b="-18182"/>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06254B7-8538-9F09-C10C-84C3E3C6C091}"/>
              </a:ext>
            </a:extLst>
          </p:cNvPr>
          <p:cNvCxnSpPr/>
          <p:nvPr/>
        </p:nvCxnSpPr>
        <p:spPr>
          <a:xfrm>
            <a:off x="4139900" y="5898721"/>
            <a:ext cx="310100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7CCB90-1F9A-20AB-C824-1DB4D21E9050}"/>
                  </a:ext>
                </a:extLst>
              </p:cNvPr>
              <p:cNvSpPr txBox="1"/>
              <p:nvPr/>
            </p:nvSpPr>
            <p:spPr>
              <a:xfrm>
                <a:off x="5546743" y="5760222"/>
                <a:ext cx="29264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5</m:t>
                          </m:r>
                        </m:sub>
                      </m:sSub>
                    </m:oMath>
                  </m:oMathPara>
                </a14:m>
                <a:endParaRPr lang="en-US" dirty="0"/>
              </a:p>
            </p:txBody>
          </p:sp>
        </mc:Choice>
        <mc:Fallback xmlns="">
          <p:sp>
            <p:nvSpPr>
              <p:cNvPr id="15" name="TextBox 14">
                <a:extLst>
                  <a:ext uri="{FF2B5EF4-FFF2-40B4-BE49-F238E27FC236}">
                    <a16:creationId xmlns:a16="http://schemas.microsoft.com/office/drawing/2014/main" id="{C77CCB90-1F9A-20AB-C824-1DB4D21E9050}"/>
                  </a:ext>
                </a:extLst>
              </p:cNvPr>
              <p:cNvSpPr txBox="1">
                <a:spLocks noRot="1" noChangeAspect="1" noMove="1" noResize="1" noEditPoints="1" noAdjustHandles="1" noChangeArrowheads="1" noChangeShapeType="1" noTextEdit="1"/>
              </p:cNvSpPr>
              <p:nvPr/>
            </p:nvSpPr>
            <p:spPr>
              <a:xfrm>
                <a:off x="5546743" y="5760222"/>
                <a:ext cx="292644" cy="276999"/>
              </a:xfrm>
              <a:prstGeom prst="rect">
                <a:avLst/>
              </a:prstGeom>
              <a:blipFill>
                <a:blip r:embed="rId7"/>
                <a:stretch>
                  <a:fillRect l="-8333" r="-4167" b="-1304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799AF91-7921-589F-C34B-50DC4F33B4BB}"/>
              </a:ext>
            </a:extLst>
          </p:cNvPr>
          <p:cNvCxnSpPr/>
          <p:nvPr/>
        </p:nvCxnSpPr>
        <p:spPr>
          <a:xfrm>
            <a:off x="5649938" y="6276718"/>
            <a:ext cx="310100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9BF23DE-76D0-533F-EBE1-2CBC684B97DD}"/>
                  </a:ext>
                </a:extLst>
              </p:cNvPr>
              <p:cNvSpPr txBox="1"/>
              <p:nvPr/>
            </p:nvSpPr>
            <p:spPr>
              <a:xfrm>
                <a:off x="7056781" y="6138219"/>
                <a:ext cx="29264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6</m:t>
                          </m:r>
                        </m:sub>
                      </m:sSub>
                    </m:oMath>
                  </m:oMathPara>
                </a14:m>
                <a:endParaRPr lang="en-US" dirty="0"/>
              </a:p>
            </p:txBody>
          </p:sp>
        </mc:Choice>
        <mc:Fallback xmlns="">
          <p:sp>
            <p:nvSpPr>
              <p:cNvPr id="17" name="TextBox 16">
                <a:extLst>
                  <a:ext uri="{FF2B5EF4-FFF2-40B4-BE49-F238E27FC236}">
                    <a16:creationId xmlns:a16="http://schemas.microsoft.com/office/drawing/2014/main" id="{79BF23DE-76D0-533F-EBE1-2CBC684B97DD}"/>
                  </a:ext>
                </a:extLst>
              </p:cNvPr>
              <p:cNvSpPr txBox="1">
                <a:spLocks noRot="1" noChangeAspect="1" noMove="1" noResize="1" noEditPoints="1" noAdjustHandles="1" noChangeArrowheads="1" noChangeShapeType="1" noTextEdit="1"/>
              </p:cNvSpPr>
              <p:nvPr/>
            </p:nvSpPr>
            <p:spPr>
              <a:xfrm>
                <a:off x="7056781" y="6138219"/>
                <a:ext cx="292644" cy="276999"/>
              </a:xfrm>
              <a:prstGeom prst="rect">
                <a:avLst/>
              </a:prstGeom>
              <a:blipFill>
                <a:blip r:embed="rId8"/>
                <a:stretch>
                  <a:fillRect l="-8333" r="-4167" b="-18182"/>
                </a:stretch>
              </a:blipFill>
            </p:spPr>
            <p:txBody>
              <a:bodyPr/>
              <a:lstStyle/>
              <a:p>
                <a:r>
                  <a:rPr lang="en-US">
                    <a:noFill/>
                  </a:rPr>
                  <a:t> </a:t>
                </a:r>
              </a:p>
            </p:txBody>
          </p:sp>
        </mc:Fallback>
      </mc:AlternateContent>
    </p:spTree>
    <p:extLst>
      <p:ext uri="{BB962C8B-B14F-4D97-AF65-F5344CB8AC3E}">
        <p14:creationId xmlns:p14="http://schemas.microsoft.com/office/powerpoint/2010/main" val="3793065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94D62-D37A-CE99-2091-DCBEE49D20D2}"/>
              </a:ext>
            </a:extLst>
          </p:cNvPr>
          <p:cNvSpPr>
            <a:spLocks noGrp="1"/>
          </p:cNvSpPr>
          <p:nvPr>
            <p:ph type="title"/>
          </p:nvPr>
        </p:nvSpPr>
        <p:spPr/>
        <p:txBody>
          <a:bodyPr/>
          <a:lstStyle/>
          <a:p>
            <a:r>
              <a:rPr lang="en-US" dirty="0"/>
              <a:t>Confidence Intervals for Means and Proportions</a:t>
            </a:r>
          </a:p>
        </p:txBody>
      </p:sp>
      <p:sp>
        <p:nvSpPr>
          <p:cNvPr id="4" name="Content Placeholder 3">
            <a:extLst>
              <a:ext uri="{FF2B5EF4-FFF2-40B4-BE49-F238E27FC236}">
                <a16:creationId xmlns:a16="http://schemas.microsoft.com/office/drawing/2014/main" id="{580AE4AF-5D10-E303-E59F-B034418312B4}"/>
              </a:ext>
            </a:extLst>
          </p:cNvPr>
          <p:cNvSpPr>
            <a:spLocks noGrp="1"/>
          </p:cNvSpPr>
          <p:nvPr>
            <p:ph sz="half" idx="1"/>
          </p:nvPr>
        </p:nvSpPr>
        <p:spPr/>
        <p:txBody>
          <a:bodyPr/>
          <a:lstStyle/>
          <a:p>
            <a:r>
              <a:rPr lang="en-US" dirty="0"/>
              <a:t>Proportions:</a:t>
            </a:r>
          </a:p>
          <a:p>
            <a:endParaRPr lang="en-US" dirty="0"/>
          </a:p>
          <a:p>
            <a:endParaRPr lang="en-US" dirty="0"/>
          </a:p>
          <a:p>
            <a:r>
              <a:rPr lang="en-US" dirty="0"/>
              <a:t>Means:</a:t>
            </a:r>
          </a:p>
        </p:txBody>
      </p:sp>
      <p:sp>
        <p:nvSpPr>
          <p:cNvPr id="7" name="Freeform 17">
            <a:extLst>
              <a:ext uri="{FF2B5EF4-FFF2-40B4-BE49-F238E27FC236}">
                <a16:creationId xmlns:a16="http://schemas.microsoft.com/office/drawing/2014/main" id="{1DD69221-837E-4806-9B20-55043A3BBB4B}"/>
              </a:ext>
            </a:extLst>
          </p:cNvPr>
          <p:cNvSpPr>
            <a:spLocks/>
          </p:cNvSpPr>
          <p:nvPr/>
        </p:nvSpPr>
        <p:spPr bwMode="auto">
          <a:xfrm>
            <a:off x="6543247" y="2613539"/>
            <a:ext cx="50675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EC5BE6-D5CC-DBE2-8BC4-720580584973}"/>
                  </a:ext>
                </a:extLst>
              </p:cNvPr>
              <p:cNvSpPr txBox="1"/>
              <p:nvPr/>
            </p:nvSpPr>
            <p:spPr>
              <a:xfrm>
                <a:off x="8684294" y="2228003"/>
                <a:ext cx="8145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1−</m:t>
                      </m:r>
                      <m:r>
                        <a:rPr lang="en-US" sz="2400" b="0" i="1" smtClean="0">
                          <a:solidFill>
                            <a:schemeClr val="accent2"/>
                          </a:solidFill>
                          <a:latin typeface="Cambria Math" panose="02040503050406030204" pitchFamily="18" charset="0"/>
                        </a:rPr>
                        <m:t>𝛼</m:t>
                      </m:r>
                    </m:oMath>
                  </m:oMathPara>
                </a14:m>
                <a:endParaRPr lang="en-US" sz="2400" dirty="0">
                  <a:solidFill>
                    <a:schemeClr val="accent2"/>
                  </a:solidFill>
                </a:endParaRPr>
              </a:p>
            </p:txBody>
          </p:sp>
        </mc:Choice>
        <mc:Fallback xmlns="">
          <p:sp>
            <p:nvSpPr>
              <p:cNvPr id="8" name="TextBox 7">
                <a:extLst>
                  <a:ext uri="{FF2B5EF4-FFF2-40B4-BE49-F238E27FC236}">
                    <a16:creationId xmlns:a16="http://schemas.microsoft.com/office/drawing/2014/main" id="{7BEC5BE6-D5CC-DBE2-8BC4-720580584973}"/>
                  </a:ext>
                </a:extLst>
              </p:cNvPr>
              <p:cNvSpPr txBox="1">
                <a:spLocks noRot="1" noChangeAspect="1" noMove="1" noResize="1" noEditPoints="1" noAdjustHandles="1" noChangeArrowheads="1" noChangeShapeType="1" noTextEdit="1"/>
              </p:cNvSpPr>
              <p:nvPr/>
            </p:nvSpPr>
            <p:spPr>
              <a:xfrm>
                <a:off x="8684294" y="2228003"/>
                <a:ext cx="814582" cy="369332"/>
              </a:xfrm>
              <a:prstGeom prst="rect">
                <a:avLst/>
              </a:prstGeom>
              <a:blipFill>
                <a:blip r:embed="rId2"/>
                <a:stretch>
                  <a:fillRect l="-7813" r="-3125" b="-666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F2AE133-D370-7087-9668-BAC7508285D7}"/>
              </a:ext>
            </a:extLst>
          </p:cNvPr>
          <p:cNvCxnSpPr>
            <a:cxnSpLocks/>
          </p:cNvCxnSpPr>
          <p:nvPr/>
        </p:nvCxnSpPr>
        <p:spPr>
          <a:xfrm flipH="1">
            <a:off x="7373125" y="2412669"/>
            <a:ext cx="1153270"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33EB26-C889-B0DB-ED8C-A91A27445088}"/>
              </a:ext>
            </a:extLst>
          </p:cNvPr>
          <p:cNvCxnSpPr>
            <a:cxnSpLocks/>
          </p:cNvCxnSpPr>
          <p:nvPr/>
        </p:nvCxnSpPr>
        <p:spPr>
          <a:xfrm>
            <a:off x="9603109" y="2435672"/>
            <a:ext cx="1135290"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5182B7-1A79-354D-CDBD-A31B99AA6284}"/>
              </a:ext>
            </a:extLst>
          </p:cNvPr>
          <p:cNvCxnSpPr>
            <a:cxnSpLocks/>
          </p:cNvCxnSpPr>
          <p:nvPr/>
        </p:nvCxnSpPr>
        <p:spPr>
          <a:xfrm>
            <a:off x="7373125" y="2412669"/>
            <a:ext cx="0" cy="316581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E03FD4-2F96-6A23-B7A4-AA83EE6D76ED}"/>
              </a:ext>
            </a:extLst>
          </p:cNvPr>
          <p:cNvCxnSpPr>
            <a:cxnSpLocks/>
          </p:cNvCxnSpPr>
          <p:nvPr/>
        </p:nvCxnSpPr>
        <p:spPr>
          <a:xfrm>
            <a:off x="10738399" y="2435672"/>
            <a:ext cx="0" cy="314280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63F1412D-B35E-BF60-DEFC-54904B24CCBA}"/>
              </a:ext>
            </a:extLst>
          </p:cNvPr>
          <p:cNvSpPr/>
          <p:nvPr/>
        </p:nvSpPr>
        <p:spPr>
          <a:xfrm>
            <a:off x="6543247" y="5356788"/>
            <a:ext cx="829878" cy="261313"/>
          </a:xfrm>
          <a:custGeom>
            <a:avLst/>
            <a:gdLst>
              <a:gd name="connsiteX0" fmla="*/ 829878 w 829878"/>
              <a:gd name="connsiteY0" fmla="*/ 0 h 261313"/>
              <a:gd name="connsiteX1" fmla="*/ 829878 w 829878"/>
              <a:gd name="connsiteY1" fmla="*/ 261313 h 261313"/>
              <a:gd name="connsiteX2" fmla="*/ 0 w 829878"/>
              <a:gd name="connsiteY2" fmla="*/ 260654 h 261313"/>
              <a:gd name="connsiteX3" fmla="*/ 86698 w 829878"/>
              <a:gd name="connsiteY3" fmla="*/ 218430 h 261313"/>
              <a:gd name="connsiteX4" fmla="*/ 159796 w 829878"/>
              <a:gd name="connsiteY4" fmla="*/ 194303 h 261313"/>
              <a:gd name="connsiteX5" fmla="*/ 222694 w 829878"/>
              <a:gd name="connsiteY5" fmla="*/ 180228 h 261313"/>
              <a:gd name="connsiteX6" fmla="*/ 271993 w 829878"/>
              <a:gd name="connsiteY6" fmla="*/ 168164 h 261313"/>
              <a:gd name="connsiteX7" fmla="*/ 322991 w 829878"/>
              <a:gd name="connsiteY7" fmla="*/ 154090 h 261313"/>
              <a:gd name="connsiteX8" fmla="*/ 390989 w 829878"/>
              <a:gd name="connsiteY8" fmla="*/ 138005 h 261313"/>
              <a:gd name="connsiteX9" fmla="*/ 465787 w 829878"/>
              <a:gd name="connsiteY9" fmla="*/ 117898 h 261313"/>
              <a:gd name="connsiteX10" fmla="*/ 530386 w 829878"/>
              <a:gd name="connsiteY10" fmla="*/ 101813 h 261313"/>
              <a:gd name="connsiteX11" fmla="*/ 579684 w 829878"/>
              <a:gd name="connsiteY11" fmla="*/ 85728 h 261313"/>
              <a:gd name="connsiteX12" fmla="*/ 635783 w 829878"/>
              <a:gd name="connsiteY12" fmla="*/ 67632 h 261313"/>
              <a:gd name="connsiteX13" fmla="*/ 681681 w 829878"/>
              <a:gd name="connsiteY13" fmla="*/ 51547 h 261313"/>
              <a:gd name="connsiteX14" fmla="*/ 742880 w 829878"/>
              <a:gd name="connsiteY14" fmla="*/ 33451 h 261313"/>
              <a:gd name="connsiteX15" fmla="*/ 804078 w 829878"/>
              <a:gd name="connsiteY15" fmla="*/ 11334 h 2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878" h="261313">
                <a:moveTo>
                  <a:pt x="829878" y="0"/>
                </a:moveTo>
                <a:lnTo>
                  <a:pt x="829878" y="261313"/>
                </a:lnTo>
                <a:lnTo>
                  <a:pt x="0" y="260654"/>
                </a:lnTo>
                <a:lnTo>
                  <a:pt x="86698" y="218430"/>
                </a:lnTo>
                <a:lnTo>
                  <a:pt x="159796" y="194303"/>
                </a:lnTo>
                <a:lnTo>
                  <a:pt x="222694" y="180228"/>
                </a:lnTo>
                <a:lnTo>
                  <a:pt x="271993" y="168164"/>
                </a:lnTo>
                <a:lnTo>
                  <a:pt x="322991" y="154090"/>
                </a:lnTo>
                <a:lnTo>
                  <a:pt x="390989" y="138005"/>
                </a:lnTo>
                <a:lnTo>
                  <a:pt x="465787" y="117898"/>
                </a:lnTo>
                <a:lnTo>
                  <a:pt x="530386" y="101813"/>
                </a:lnTo>
                <a:lnTo>
                  <a:pt x="579684" y="85728"/>
                </a:lnTo>
                <a:lnTo>
                  <a:pt x="635783" y="67632"/>
                </a:lnTo>
                <a:lnTo>
                  <a:pt x="681681" y="51547"/>
                </a:lnTo>
                <a:lnTo>
                  <a:pt x="742880" y="33451"/>
                </a:lnTo>
                <a:lnTo>
                  <a:pt x="804078" y="11334"/>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58B76669-701C-DA3C-7904-75715872A8B2}"/>
              </a:ext>
            </a:extLst>
          </p:cNvPr>
          <p:cNvSpPr/>
          <p:nvPr/>
        </p:nvSpPr>
        <p:spPr>
          <a:xfrm>
            <a:off x="10752721" y="5330446"/>
            <a:ext cx="858087" cy="291017"/>
          </a:xfrm>
          <a:custGeom>
            <a:avLst/>
            <a:gdLst>
              <a:gd name="connsiteX0" fmla="*/ 0 w 858087"/>
              <a:gd name="connsiteY0" fmla="*/ 0 h 291017"/>
              <a:gd name="connsiteX1" fmla="*/ 3011 w 858087"/>
              <a:gd name="connsiteY1" fmla="*/ 1484 h 291017"/>
              <a:gd name="connsiteX2" fmla="*/ 76109 w 858087"/>
              <a:gd name="connsiteY2" fmla="*/ 31644 h 291017"/>
              <a:gd name="connsiteX3" fmla="*/ 140707 w 858087"/>
              <a:gd name="connsiteY3" fmla="*/ 57782 h 291017"/>
              <a:gd name="connsiteX4" fmla="*/ 208705 w 858087"/>
              <a:gd name="connsiteY4" fmla="*/ 85931 h 291017"/>
              <a:gd name="connsiteX5" fmla="*/ 290303 w 858087"/>
              <a:gd name="connsiteY5" fmla="*/ 118102 h 291017"/>
              <a:gd name="connsiteX6" fmla="*/ 380400 w 858087"/>
              <a:gd name="connsiteY6" fmla="*/ 148261 h 291017"/>
              <a:gd name="connsiteX7" fmla="*/ 433099 w 858087"/>
              <a:gd name="connsiteY7" fmla="*/ 164347 h 291017"/>
              <a:gd name="connsiteX8" fmla="*/ 526596 w 858087"/>
              <a:gd name="connsiteY8" fmla="*/ 194506 h 291017"/>
              <a:gd name="connsiteX9" fmla="*/ 484097 w 858087"/>
              <a:gd name="connsiteY9" fmla="*/ 180432 h 291017"/>
              <a:gd name="connsiteX10" fmla="*/ 565695 w 858087"/>
              <a:gd name="connsiteY10" fmla="*/ 204559 h 291017"/>
              <a:gd name="connsiteX11" fmla="*/ 633693 w 858087"/>
              <a:gd name="connsiteY11" fmla="*/ 220645 h 291017"/>
              <a:gd name="connsiteX12" fmla="*/ 691491 w 858087"/>
              <a:gd name="connsiteY12" fmla="*/ 232708 h 291017"/>
              <a:gd name="connsiteX13" fmla="*/ 776489 w 858087"/>
              <a:gd name="connsiteY13" fmla="*/ 254826 h 291017"/>
              <a:gd name="connsiteX14" fmla="*/ 858087 w 858087"/>
              <a:gd name="connsiteY14" fmla="*/ 291017 h 291017"/>
              <a:gd name="connsiteX15" fmla="*/ 0 w 858087"/>
              <a:gd name="connsiteY15" fmla="*/ 290336 h 29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087" h="291017">
                <a:moveTo>
                  <a:pt x="0" y="0"/>
                </a:moveTo>
                <a:lnTo>
                  <a:pt x="3011" y="1484"/>
                </a:lnTo>
                <a:lnTo>
                  <a:pt x="76109" y="31644"/>
                </a:lnTo>
                <a:lnTo>
                  <a:pt x="140707" y="57782"/>
                </a:lnTo>
                <a:lnTo>
                  <a:pt x="208705" y="85931"/>
                </a:lnTo>
                <a:lnTo>
                  <a:pt x="290303" y="118102"/>
                </a:lnTo>
                <a:lnTo>
                  <a:pt x="380400" y="148261"/>
                </a:lnTo>
                <a:lnTo>
                  <a:pt x="433099" y="164347"/>
                </a:lnTo>
                <a:lnTo>
                  <a:pt x="526596" y="194506"/>
                </a:lnTo>
                <a:lnTo>
                  <a:pt x="484097" y="180432"/>
                </a:lnTo>
                <a:lnTo>
                  <a:pt x="565695" y="204559"/>
                </a:lnTo>
                <a:lnTo>
                  <a:pt x="633693" y="220645"/>
                </a:lnTo>
                <a:lnTo>
                  <a:pt x="691491" y="232708"/>
                </a:lnTo>
                <a:lnTo>
                  <a:pt x="776489" y="254826"/>
                </a:lnTo>
                <a:lnTo>
                  <a:pt x="858087" y="291017"/>
                </a:lnTo>
                <a:lnTo>
                  <a:pt x="0" y="290336"/>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E47CBE-B376-EF38-DCBF-0E40B8C0E139}"/>
                  </a:ext>
                </a:extLst>
              </p:cNvPr>
              <p:cNvSpPr txBox="1"/>
              <p:nvPr/>
            </p:nvSpPr>
            <p:spPr>
              <a:xfrm>
                <a:off x="6255675" y="4710094"/>
                <a:ext cx="599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𝛼</m:t>
                      </m:r>
                      <m:r>
                        <a:rPr lang="en-US" sz="2400" b="0" i="1" smtClean="0">
                          <a:solidFill>
                            <a:schemeClr val="accent2"/>
                          </a:solidFill>
                          <a:latin typeface="Cambria Math" panose="02040503050406030204" pitchFamily="18" charset="0"/>
                        </a:rPr>
                        <m:t>/2</m:t>
                      </m:r>
                    </m:oMath>
                  </m:oMathPara>
                </a14:m>
                <a:endParaRPr lang="en-US" sz="2400" dirty="0">
                  <a:solidFill>
                    <a:schemeClr val="accent2"/>
                  </a:solidFill>
                </a:endParaRPr>
              </a:p>
            </p:txBody>
          </p:sp>
        </mc:Choice>
        <mc:Fallback xmlns="">
          <p:sp>
            <p:nvSpPr>
              <p:cNvPr id="15" name="TextBox 14">
                <a:extLst>
                  <a:ext uri="{FF2B5EF4-FFF2-40B4-BE49-F238E27FC236}">
                    <a16:creationId xmlns:a16="http://schemas.microsoft.com/office/drawing/2014/main" id="{6AE47CBE-B376-EF38-DCBF-0E40B8C0E139}"/>
                  </a:ext>
                </a:extLst>
              </p:cNvPr>
              <p:cNvSpPr txBox="1">
                <a:spLocks noRot="1" noChangeAspect="1" noMove="1" noResize="1" noEditPoints="1" noAdjustHandles="1" noChangeArrowheads="1" noChangeShapeType="1" noTextEdit="1"/>
              </p:cNvSpPr>
              <p:nvPr/>
            </p:nvSpPr>
            <p:spPr>
              <a:xfrm>
                <a:off x="6255675" y="4710094"/>
                <a:ext cx="599203" cy="369332"/>
              </a:xfrm>
              <a:prstGeom prst="rect">
                <a:avLst/>
              </a:prstGeom>
              <a:blipFill>
                <a:blip r:embed="rId3"/>
                <a:stretch>
                  <a:fillRect l="-4167" r="-10417" b="-3448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D2370BCF-995A-A6B7-8884-3F7A2AFC4F5C}"/>
              </a:ext>
            </a:extLst>
          </p:cNvPr>
          <p:cNvCxnSpPr/>
          <p:nvPr/>
        </p:nvCxnSpPr>
        <p:spPr>
          <a:xfrm>
            <a:off x="6854443" y="5079426"/>
            <a:ext cx="309422" cy="25358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D29923A-327B-3176-714B-BEE158E223A4}"/>
                  </a:ext>
                </a:extLst>
              </p:cNvPr>
              <p:cNvSpPr txBox="1"/>
              <p:nvPr/>
            </p:nvSpPr>
            <p:spPr>
              <a:xfrm>
                <a:off x="11365262" y="4710094"/>
                <a:ext cx="599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𝛼</m:t>
                      </m:r>
                      <m:r>
                        <a:rPr lang="en-US" sz="2400" b="0" i="1" smtClean="0">
                          <a:solidFill>
                            <a:schemeClr val="accent2"/>
                          </a:solidFill>
                          <a:latin typeface="Cambria Math" panose="02040503050406030204" pitchFamily="18" charset="0"/>
                        </a:rPr>
                        <m:t>/2</m:t>
                      </m:r>
                    </m:oMath>
                  </m:oMathPara>
                </a14:m>
                <a:endParaRPr lang="en-US" sz="2400" dirty="0">
                  <a:solidFill>
                    <a:schemeClr val="accent2"/>
                  </a:solidFill>
                </a:endParaRPr>
              </a:p>
            </p:txBody>
          </p:sp>
        </mc:Choice>
        <mc:Fallback xmlns="">
          <p:sp>
            <p:nvSpPr>
              <p:cNvPr id="17" name="TextBox 16">
                <a:extLst>
                  <a:ext uri="{FF2B5EF4-FFF2-40B4-BE49-F238E27FC236}">
                    <a16:creationId xmlns:a16="http://schemas.microsoft.com/office/drawing/2014/main" id="{7D29923A-327B-3176-714B-BEE158E223A4}"/>
                  </a:ext>
                </a:extLst>
              </p:cNvPr>
              <p:cNvSpPr txBox="1">
                <a:spLocks noRot="1" noChangeAspect="1" noMove="1" noResize="1" noEditPoints="1" noAdjustHandles="1" noChangeArrowheads="1" noChangeShapeType="1" noTextEdit="1"/>
              </p:cNvSpPr>
              <p:nvPr/>
            </p:nvSpPr>
            <p:spPr>
              <a:xfrm>
                <a:off x="11365262" y="4710094"/>
                <a:ext cx="599203" cy="369332"/>
              </a:xfrm>
              <a:prstGeom prst="rect">
                <a:avLst/>
              </a:prstGeom>
              <a:blipFill>
                <a:blip r:embed="rId4"/>
                <a:stretch>
                  <a:fillRect l="-4082" r="-8163" b="-3448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BEF7FF04-B6C7-03E5-4AA7-63D6998DEF92}"/>
              </a:ext>
            </a:extLst>
          </p:cNvPr>
          <p:cNvCxnSpPr/>
          <p:nvPr/>
        </p:nvCxnSpPr>
        <p:spPr>
          <a:xfrm flipH="1">
            <a:off x="11047755" y="5048711"/>
            <a:ext cx="305954" cy="28430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93FBE48-1CC7-062B-852F-FF2D9BCEC226}"/>
                  </a:ext>
                </a:extLst>
              </p:cNvPr>
              <p:cNvSpPr txBox="1"/>
              <p:nvPr/>
            </p:nvSpPr>
            <p:spPr>
              <a:xfrm>
                <a:off x="2590189" y="2412669"/>
                <a:ext cx="3080651"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𝑧</m:t>
                          </m:r>
                        </m:e>
                        <m:sub>
                          <m:r>
                            <a:rPr lang="en-US" sz="2800" b="0" i="1" smtClean="0">
                              <a:solidFill>
                                <a:schemeClr val="tx2"/>
                              </a:solidFill>
                              <a:latin typeface="Cambria Math" panose="02040503050406030204" pitchFamily="18" charset="0"/>
                            </a:rPr>
                            <m:t>𝛼</m:t>
                          </m:r>
                          <m:r>
                            <a:rPr lang="en-US" sz="2800" b="0" i="1" smtClean="0">
                              <a:solidFill>
                                <a:schemeClr val="tx2"/>
                              </a:solidFill>
                              <a:latin typeface="Cambria Math" panose="02040503050406030204" pitchFamily="18" charset="0"/>
                            </a:rPr>
                            <m:t>/2</m:t>
                          </m:r>
                        </m:sub>
                      </m:sSub>
                      <m:rad>
                        <m:radPr>
                          <m:degHide m:val="on"/>
                          <m:ctrlPr>
                            <a:rPr lang="en-US" sz="2800" b="0" i="1" smtClean="0">
                              <a:solidFill>
                                <a:schemeClr val="tx2"/>
                              </a:solidFill>
                              <a:latin typeface="Cambria Math" panose="02040503050406030204" pitchFamily="18" charset="0"/>
                            </a:rPr>
                          </m:ctrlPr>
                        </m:radPr>
                        <m:deg/>
                        <m:e>
                          <m:f>
                            <m:fPr>
                              <m:ctrlPr>
                                <a:rPr lang="en-US" sz="2800" b="0" i="1" smtClean="0">
                                  <a:solidFill>
                                    <a:schemeClr val="tx2"/>
                                  </a:solidFill>
                                  <a:latin typeface="Cambria Math" panose="02040503050406030204" pitchFamily="18" charset="0"/>
                                </a:rPr>
                              </m:ctrlPr>
                            </m:fPr>
                            <m:num>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m:t>
                                  </m:r>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e>
                              </m:d>
                            </m:num>
                            <m:den>
                              <m:r>
                                <a:rPr lang="en-US" sz="2800" b="0" i="1" smtClean="0">
                                  <a:solidFill>
                                    <a:schemeClr val="tx2"/>
                                  </a:solidFill>
                                  <a:latin typeface="Cambria Math" panose="02040503050406030204" pitchFamily="18" charset="0"/>
                                </a:rPr>
                                <m:t>𝑛</m:t>
                              </m:r>
                            </m:den>
                          </m:f>
                        </m:e>
                      </m:rad>
                    </m:oMath>
                  </m:oMathPara>
                </a14:m>
                <a:endParaRPr lang="en-US" dirty="0">
                  <a:solidFill>
                    <a:schemeClr val="tx2"/>
                  </a:solidFill>
                </a:endParaRPr>
              </a:p>
            </p:txBody>
          </p:sp>
        </mc:Choice>
        <mc:Fallback xmlns="">
          <p:sp>
            <p:nvSpPr>
              <p:cNvPr id="19" name="TextBox 18">
                <a:extLst>
                  <a:ext uri="{FF2B5EF4-FFF2-40B4-BE49-F238E27FC236}">
                    <a16:creationId xmlns:a16="http://schemas.microsoft.com/office/drawing/2014/main" id="{893FBE48-1CC7-062B-852F-FF2D9BCEC226}"/>
                  </a:ext>
                </a:extLst>
              </p:cNvPr>
              <p:cNvSpPr txBox="1">
                <a:spLocks noRot="1" noChangeAspect="1" noMove="1" noResize="1" noEditPoints="1" noAdjustHandles="1" noChangeArrowheads="1" noChangeShapeType="1" noTextEdit="1"/>
              </p:cNvSpPr>
              <p:nvPr/>
            </p:nvSpPr>
            <p:spPr>
              <a:xfrm>
                <a:off x="2590189" y="2412669"/>
                <a:ext cx="3080651" cy="1273041"/>
              </a:xfrm>
              <a:prstGeom prst="rect">
                <a:avLst/>
              </a:prstGeom>
              <a:blipFill>
                <a:blip r:embed="rId5"/>
                <a:stretch>
                  <a:fillRect l="-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65A3EE-EBB2-6139-1358-4018499CD1BD}"/>
                  </a:ext>
                </a:extLst>
              </p:cNvPr>
              <p:cNvSpPr txBox="1"/>
              <p:nvPr/>
            </p:nvSpPr>
            <p:spPr>
              <a:xfrm>
                <a:off x="2590189" y="4538487"/>
                <a:ext cx="2107244" cy="818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𝑥</m:t>
                          </m:r>
                        </m:e>
                      </m:acc>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𝑡</m:t>
                          </m:r>
                        </m:e>
                        <m:sub>
                          <m:r>
                            <a:rPr lang="en-US" sz="2800" b="0" i="1" smtClean="0">
                              <a:solidFill>
                                <a:schemeClr val="tx2"/>
                              </a:solidFill>
                              <a:latin typeface="Cambria Math" panose="02040503050406030204" pitchFamily="18" charset="0"/>
                            </a:rPr>
                            <m:t>𝛼</m:t>
                          </m:r>
                          <m:r>
                            <a:rPr lang="en-US" sz="2800" b="0" i="1" smtClean="0">
                              <a:solidFill>
                                <a:schemeClr val="tx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𝑠</m:t>
                          </m:r>
                        </m:num>
                        <m:den>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𝑛</m:t>
                              </m:r>
                            </m:e>
                          </m:rad>
                        </m:den>
                      </m:f>
                    </m:oMath>
                  </m:oMathPara>
                </a14:m>
                <a:endParaRPr lang="en-US" dirty="0">
                  <a:solidFill>
                    <a:schemeClr val="tx2"/>
                  </a:solidFill>
                </a:endParaRPr>
              </a:p>
            </p:txBody>
          </p:sp>
        </mc:Choice>
        <mc:Fallback xmlns="">
          <p:sp>
            <p:nvSpPr>
              <p:cNvPr id="20" name="TextBox 19">
                <a:extLst>
                  <a:ext uri="{FF2B5EF4-FFF2-40B4-BE49-F238E27FC236}">
                    <a16:creationId xmlns:a16="http://schemas.microsoft.com/office/drawing/2014/main" id="{DE65A3EE-EBB2-6139-1358-4018499CD1BD}"/>
                  </a:ext>
                </a:extLst>
              </p:cNvPr>
              <p:cNvSpPr txBox="1">
                <a:spLocks noRot="1" noChangeAspect="1" noMove="1" noResize="1" noEditPoints="1" noAdjustHandles="1" noChangeArrowheads="1" noChangeShapeType="1" noTextEdit="1"/>
              </p:cNvSpPr>
              <p:nvPr/>
            </p:nvSpPr>
            <p:spPr>
              <a:xfrm>
                <a:off x="2590189" y="4538487"/>
                <a:ext cx="2107244" cy="818301"/>
              </a:xfrm>
              <a:prstGeom prst="rect">
                <a:avLst/>
              </a:prstGeom>
              <a:blipFill>
                <a:blip r:embed="rId6"/>
                <a:stretch>
                  <a:fillRect l="-1198" r="-599" b="-3077"/>
                </a:stretch>
              </a:blipFill>
            </p:spPr>
            <p:txBody>
              <a:bodyPr/>
              <a:lstStyle/>
              <a:p>
                <a:r>
                  <a:rPr lang="en-US">
                    <a:noFill/>
                  </a:rPr>
                  <a:t> </a:t>
                </a:r>
              </a:p>
            </p:txBody>
          </p:sp>
        </mc:Fallback>
      </mc:AlternateContent>
    </p:spTree>
    <p:extLst>
      <p:ext uri="{BB962C8B-B14F-4D97-AF65-F5344CB8AC3E}">
        <p14:creationId xmlns:p14="http://schemas.microsoft.com/office/powerpoint/2010/main" val="106800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94D62-D37A-CE99-2091-DCBEE49D20D2}"/>
              </a:ext>
            </a:extLst>
          </p:cNvPr>
          <p:cNvSpPr>
            <a:spLocks noGrp="1"/>
          </p:cNvSpPr>
          <p:nvPr>
            <p:ph type="title"/>
          </p:nvPr>
        </p:nvSpPr>
        <p:spPr/>
        <p:txBody>
          <a:bodyPr/>
          <a:lstStyle/>
          <a:p>
            <a:r>
              <a:rPr lang="en-US" dirty="0"/>
              <a:t>Confidence Intervals for Means and Proportions</a:t>
            </a:r>
          </a:p>
        </p:txBody>
      </p:sp>
      <p:sp>
        <p:nvSpPr>
          <p:cNvPr id="4" name="Content Placeholder 3">
            <a:extLst>
              <a:ext uri="{FF2B5EF4-FFF2-40B4-BE49-F238E27FC236}">
                <a16:creationId xmlns:a16="http://schemas.microsoft.com/office/drawing/2014/main" id="{580AE4AF-5D10-E303-E59F-B034418312B4}"/>
              </a:ext>
            </a:extLst>
          </p:cNvPr>
          <p:cNvSpPr>
            <a:spLocks noGrp="1"/>
          </p:cNvSpPr>
          <p:nvPr>
            <p:ph sz="half" idx="1"/>
          </p:nvPr>
        </p:nvSpPr>
        <p:spPr/>
        <p:txBody>
          <a:bodyPr/>
          <a:lstStyle/>
          <a:p>
            <a:r>
              <a:rPr lang="en-US" dirty="0"/>
              <a:t>Proportions:</a:t>
            </a:r>
          </a:p>
          <a:p>
            <a:endParaRPr lang="en-US" dirty="0"/>
          </a:p>
          <a:p>
            <a:endParaRPr lang="en-US" dirty="0"/>
          </a:p>
          <a:p>
            <a:r>
              <a:rPr lang="en-US" dirty="0"/>
              <a:t>Means:</a:t>
            </a:r>
          </a:p>
        </p:txBody>
      </p:sp>
      <p:sp>
        <p:nvSpPr>
          <p:cNvPr id="7" name="Freeform 17">
            <a:extLst>
              <a:ext uri="{FF2B5EF4-FFF2-40B4-BE49-F238E27FC236}">
                <a16:creationId xmlns:a16="http://schemas.microsoft.com/office/drawing/2014/main" id="{1DD69221-837E-4806-9B20-55043A3BBB4B}"/>
              </a:ext>
            </a:extLst>
          </p:cNvPr>
          <p:cNvSpPr>
            <a:spLocks/>
          </p:cNvSpPr>
          <p:nvPr/>
        </p:nvSpPr>
        <p:spPr bwMode="auto">
          <a:xfrm>
            <a:off x="6543247" y="2613539"/>
            <a:ext cx="50675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EC5BE6-D5CC-DBE2-8BC4-720580584973}"/>
                  </a:ext>
                </a:extLst>
              </p:cNvPr>
              <p:cNvSpPr txBox="1"/>
              <p:nvPr/>
            </p:nvSpPr>
            <p:spPr>
              <a:xfrm>
                <a:off x="8684294" y="2228003"/>
                <a:ext cx="8145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1−</m:t>
                      </m:r>
                      <m:r>
                        <a:rPr lang="en-US" sz="2400" b="0" i="1" smtClean="0">
                          <a:solidFill>
                            <a:schemeClr val="accent2"/>
                          </a:solidFill>
                          <a:latin typeface="Cambria Math" panose="02040503050406030204" pitchFamily="18" charset="0"/>
                        </a:rPr>
                        <m:t>𝛼</m:t>
                      </m:r>
                    </m:oMath>
                  </m:oMathPara>
                </a14:m>
                <a:endParaRPr lang="en-US" sz="2400" dirty="0">
                  <a:solidFill>
                    <a:schemeClr val="accent2"/>
                  </a:solidFill>
                </a:endParaRPr>
              </a:p>
            </p:txBody>
          </p:sp>
        </mc:Choice>
        <mc:Fallback xmlns="">
          <p:sp>
            <p:nvSpPr>
              <p:cNvPr id="8" name="TextBox 7">
                <a:extLst>
                  <a:ext uri="{FF2B5EF4-FFF2-40B4-BE49-F238E27FC236}">
                    <a16:creationId xmlns:a16="http://schemas.microsoft.com/office/drawing/2014/main" id="{7BEC5BE6-D5CC-DBE2-8BC4-720580584973}"/>
                  </a:ext>
                </a:extLst>
              </p:cNvPr>
              <p:cNvSpPr txBox="1">
                <a:spLocks noRot="1" noChangeAspect="1" noMove="1" noResize="1" noEditPoints="1" noAdjustHandles="1" noChangeArrowheads="1" noChangeShapeType="1" noTextEdit="1"/>
              </p:cNvSpPr>
              <p:nvPr/>
            </p:nvSpPr>
            <p:spPr>
              <a:xfrm>
                <a:off x="8684294" y="2228003"/>
                <a:ext cx="814582" cy="369332"/>
              </a:xfrm>
              <a:prstGeom prst="rect">
                <a:avLst/>
              </a:prstGeom>
              <a:blipFill>
                <a:blip r:embed="rId2"/>
                <a:stretch>
                  <a:fillRect l="-7813" r="-3125" b="-666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F2AE133-D370-7087-9668-BAC7508285D7}"/>
              </a:ext>
            </a:extLst>
          </p:cNvPr>
          <p:cNvCxnSpPr>
            <a:cxnSpLocks/>
          </p:cNvCxnSpPr>
          <p:nvPr/>
        </p:nvCxnSpPr>
        <p:spPr>
          <a:xfrm flipH="1">
            <a:off x="7373125" y="2412669"/>
            <a:ext cx="1153270"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33EB26-C889-B0DB-ED8C-A91A27445088}"/>
              </a:ext>
            </a:extLst>
          </p:cNvPr>
          <p:cNvCxnSpPr>
            <a:cxnSpLocks/>
          </p:cNvCxnSpPr>
          <p:nvPr/>
        </p:nvCxnSpPr>
        <p:spPr>
          <a:xfrm>
            <a:off x="9603109" y="2435672"/>
            <a:ext cx="1135290" cy="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5182B7-1A79-354D-CDBD-A31B99AA6284}"/>
              </a:ext>
            </a:extLst>
          </p:cNvPr>
          <p:cNvCxnSpPr>
            <a:cxnSpLocks/>
          </p:cNvCxnSpPr>
          <p:nvPr/>
        </p:nvCxnSpPr>
        <p:spPr>
          <a:xfrm>
            <a:off x="7373125" y="2412669"/>
            <a:ext cx="0" cy="316581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E03FD4-2F96-6A23-B7A4-AA83EE6D76ED}"/>
              </a:ext>
            </a:extLst>
          </p:cNvPr>
          <p:cNvCxnSpPr>
            <a:cxnSpLocks/>
          </p:cNvCxnSpPr>
          <p:nvPr/>
        </p:nvCxnSpPr>
        <p:spPr>
          <a:xfrm>
            <a:off x="10738399" y="2435672"/>
            <a:ext cx="0" cy="314280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63F1412D-B35E-BF60-DEFC-54904B24CCBA}"/>
              </a:ext>
            </a:extLst>
          </p:cNvPr>
          <p:cNvSpPr/>
          <p:nvPr/>
        </p:nvSpPr>
        <p:spPr>
          <a:xfrm>
            <a:off x="6543247" y="5356788"/>
            <a:ext cx="829878" cy="261313"/>
          </a:xfrm>
          <a:custGeom>
            <a:avLst/>
            <a:gdLst>
              <a:gd name="connsiteX0" fmla="*/ 829878 w 829878"/>
              <a:gd name="connsiteY0" fmla="*/ 0 h 261313"/>
              <a:gd name="connsiteX1" fmla="*/ 829878 w 829878"/>
              <a:gd name="connsiteY1" fmla="*/ 261313 h 261313"/>
              <a:gd name="connsiteX2" fmla="*/ 0 w 829878"/>
              <a:gd name="connsiteY2" fmla="*/ 260654 h 261313"/>
              <a:gd name="connsiteX3" fmla="*/ 86698 w 829878"/>
              <a:gd name="connsiteY3" fmla="*/ 218430 h 261313"/>
              <a:gd name="connsiteX4" fmla="*/ 159796 w 829878"/>
              <a:gd name="connsiteY4" fmla="*/ 194303 h 261313"/>
              <a:gd name="connsiteX5" fmla="*/ 222694 w 829878"/>
              <a:gd name="connsiteY5" fmla="*/ 180228 h 261313"/>
              <a:gd name="connsiteX6" fmla="*/ 271993 w 829878"/>
              <a:gd name="connsiteY6" fmla="*/ 168164 h 261313"/>
              <a:gd name="connsiteX7" fmla="*/ 322991 w 829878"/>
              <a:gd name="connsiteY7" fmla="*/ 154090 h 261313"/>
              <a:gd name="connsiteX8" fmla="*/ 390989 w 829878"/>
              <a:gd name="connsiteY8" fmla="*/ 138005 h 261313"/>
              <a:gd name="connsiteX9" fmla="*/ 465787 w 829878"/>
              <a:gd name="connsiteY9" fmla="*/ 117898 h 261313"/>
              <a:gd name="connsiteX10" fmla="*/ 530386 w 829878"/>
              <a:gd name="connsiteY10" fmla="*/ 101813 h 261313"/>
              <a:gd name="connsiteX11" fmla="*/ 579684 w 829878"/>
              <a:gd name="connsiteY11" fmla="*/ 85728 h 261313"/>
              <a:gd name="connsiteX12" fmla="*/ 635783 w 829878"/>
              <a:gd name="connsiteY12" fmla="*/ 67632 h 261313"/>
              <a:gd name="connsiteX13" fmla="*/ 681681 w 829878"/>
              <a:gd name="connsiteY13" fmla="*/ 51547 h 261313"/>
              <a:gd name="connsiteX14" fmla="*/ 742880 w 829878"/>
              <a:gd name="connsiteY14" fmla="*/ 33451 h 261313"/>
              <a:gd name="connsiteX15" fmla="*/ 804078 w 829878"/>
              <a:gd name="connsiteY15" fmla="*/ 11334 h 2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878" h="261313">
                <a:moveTo>
                  <a:pt x="829878" y="0"/>
                </a:moveTo>
                <a:lnTo>
                  <a:pt x="829878" y="261313"/>
                </a:lnTo>
                <a:lnTo>
                  <a:pt x="0" y="260654"/>
                </a:lnTo>
                <a:lnTo>
                  <a:pt x="86698" y="218430"/>
                </a:lnTo>
                <a:lnTo>
                  <a:pt x="159796" y="194303"/>
                </a:lnTo>
                <a:lnTo>
                  <a:pt x="222694" y="180228"/>
                </a:lnTo>
                <a:lnTo>
                  <a:pt x="271993" y="168164"/>
                </a:lnTo>
                <a:lnTo>
                  <a:pt x="322991" y="154090"/>
                </a:lnTo>
                <a:lnTo>
                  <a:pt x="390989" y="138005"/>
                </a:lnTo>
                <a:lnTo>
                  <a:pt x="465787" y="117898"/>
                </a:lnTo>
                <a:lnTo>
                  <a:pt x="530386" y="101813"/>
                </a:lnTo>
                <a:lnTo>
                  <a:pt x="579684" y="85728"/>
                </a:lnTo>
                <a:lnTo>
                  <a:pt x="635783" y="67632"/>
                </a:lnTo>
                <a:lnTo>
                  <a:pt x="681681" y="51547"/>
                </a:lnTo>
                <a:lnTo>
                  <a:pt x="742880" y="33451"/>
                </a:lnTo>
                <a:lnTo>
                  <a:pt x="804078" y="11334"/>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58B76669-701C-DA3C-7904-75715872A8B2}"/>
              </a:ext>
            </a:extLst>
          </p:cNvPr>
          <p:cNvSpPr/>
          <p:nvPr/>
        </p:nvSpPr>
        <p:spPr>
          <a:xfrm>
            <a:off x="10752721" y="5330446"/>
            <a:ext cx="858087" cy="291017"/>
          </a:xfrm>
          <a:custGeom>
            <a:avLst/>
            <a:gdLst>
              <a:gd name="connsiteX0" fmla="*/ 0 w 858087"/>
              <a:gd name="connsiteY0" fmla="*/ 0 h 291017"/>
              <a:gd name="connsiteX1" fmla="*/ 3011 w 858087"/>
              <a:gd name="connsiteY1" fmla="*/ 1484 h 291017"/>
              <a:gd name="connsiteX2" fmla="*/ 76109 w 858087"/>
              <a:gd name="connsiteY2" fmla="*/ 31644 h 291017"/>
              <a:gd name="connsiteX3" fmla="*/ 140707 w 858087"/>
              <a:gd name="connsiteY3" fmla="*/ 57782 h 291017"/>
              <a:gd name="connsiteX4" fmla="*/ 208705 w 858087"/>
              <a:gd name="connsiteY4" fmla="*/ 85931 h 291017"/>
              <a:gd name="connsiteX5" fmla="*/ 290303 w 858087"/>
              <a:gd name="connsiteY5" fmla="*/ 118102 h 291017"/>
              <a:gd name="connsiteX6" fmla="*/ 380400 w 858087"/>
              <a:gd name="connsiteY6" fmla="*/ 148261 h 291017"/>
              <a:gd name="connsiteX7" fmla="*/ 433099 w 858087"/>
              <a:gd name="connsiteY7" fmla="*/ 164347 h 291017"/>
              <a:gd name="connsiteX8" fmla="*/ 526596 w 858087"/>
              <a:gd name="connsiteY8" fmla="*/ 194506 h 291017"/>
              <a:gd name="connsiteX9" fmla="*/ 484097 w 858087"/>
              <a:gd name="connsiteY9" fmla="*/ 180432 h 291017"/>
              <a:gd name="connsiteX10" fmla="*/ 565695 w 858087"/>
              <a:gd name="connsiteY10" fmla="*/ 204559 h 291017"/>
              <a:gd name="connsiteX11" fmla="*/ 633693 w 858087"/>
              <a:gd name="connsiteY11" fmla="*/ 220645 h 291017"/>
              <a:gd name="connsiteX12" fmla="*/ 691491 w 858087"/>
              <a:gd name="connsiteY12" fmla="*/ 232708 h 291017"/>
              <a:gd name="connsiteX13" fmla="*/ 776489 w 858087"/>
              <a:gd name="connsiteY13" fmla="*/ 254826 h 291017"/>
              <a:gd name="connsiteX14" fmla="*/ 858087 w 858087"/>
              <a:gd name="connsiteY14" fmla="*/ 291017 h 291017"/>
              <a:gd name="connsiteX15" fmla="*/ 0 w 858087"/>
              <a:gd name="connsiteY15" fmla="*/ 290336 h 29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087" h="291017">
                <a:moveTo>
                  <a:pt x="0" y="0"/>
                </a:moveTo>
                <a:lnTo>
                  <a:pt x="3011" y="1484"/>
                </a:lnTo>
                <a:lnTo>
                  <a:pt x="76109" y="31644"/>
                </a:lnTo>
                <a:lnTo>
                  <a:pt x="140707" y="57782"/>
                </a:lnTo>
                <a:lnTo>
                  <a:pt x="208705" y="85931"/>
                </a:lnTo>
                <a:lnTo>
                  <a:pt x="290303" y="118102"/>
                </a:lnTo>
                <a:lnTo>
                  <a:pt x="380400" y="148261"/>
                </a:lnTo>
                <a:lnTo>
                  <a:pt x="433099" y="164347"/>
                </a:lnTo>
                <a:lnTo>
                  <a:pt x="526596" y="194506"/>
                </a:lnTo>
                <a:lnTo>
                  <a:pt x="484097" y="180432"/>
                </a:lnTo>
                <a:lnTo>
                  <a:pt x="565695" y="204559"/>
                </a:lnTo>
                <a:lnTo>
                  <a:pt x="633693" y="220645"/>
                </a:lnTo>
                <a:lnTo>
                  <a:pt x="691491" y="232708"/>
                </a:lnTo>
                <a:lnTo>
                  <a:pt x="776489" y="254826"/>
                </a:lnTo>
                <a:lnTo>
                  <a:pt x="858087" y="291017"/>
                </a:lnTo>
                <a:lnTo>
                  <a:pt x="0" y="290336"/>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E47CBE-B376-EF38-DCBF-0E40B8C0E139}"/>
                  </a:ext>
                </a:extLst>
              </p:cNvPr>
              <p:cNvSpPr txBox="1"/>
              <p:nvPr/>
            </p:nvSpPr>
            <p:spPr>
              <a:xfrm>
                <a:off x="6255675" y="4710094"/>
                <a:ext cx="599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𝛼</m:t>
                      </m:r>
                      <m:r>
                        <a:rPr lang="en-US" sz="2400" b="0" i="1" smtClean="0">
                          <a:solidFill>
                            <a:schemeClr val="accent2"/>
                          </a:solidFill>
                          <a:latin typeface="Cambria Math" panose="02040503050406030204" pitchFamily="18" charset="0"/>
                        </a:rPr>
                        <m:t>/2</m:t>
                      </m:r>
                    </m:oMath>
                  </m:oMathPara>
                </a14:m>
                <a:endParaRPr lang="en-US" sz="2400" dirty="0">
                  <a:solidFill>
                    <a:schemeClr val="accent2"/>
                  </a:solidFill>
                </a:endParaRPr>
              </a:p>
            </p:txBody>
          </p:sp>
        </mc:Choice>
        <mc:Fallback xmlns="">
          <p:sp>
            <p:nvSpPr>
              <p:cNvPr id="15" name="TextBox 14">
                <a:extLst>
                  <a:ext uri="{FF2B5EF4-FFF2-40B4-BE49-F238E27FC236}">
                    <a16:creationId xmlns:a16="http://schemas.microsoft.com/office/drawing/2014/main" id="{6AE47CBE-B376-EF38-DCBF-0E40B8C0E139}"/>
                  </a:ext>
                </a:extLst>
              </p:cNvPr>
              <p:cNvSpPr txBox="1">
                <a:spLocks noRot="1" noChangeAspect="1" noMove="1" noResize="1" noEditPoints="1" noAdjustHandles="1" noChangeArrowheads="1" noChangeShapeType="1" noTextEdit="1"/>
              </p:cNvSpPr>
              <p:nvPr/>
            </p:nvSpPr>
            <p:spPr>
              <a:xfrm>
                <a:off x="6255675" y="4710094"/>
                <a:ext cx="599203" cy="369332"/>
              </a:xfrm>
              <a:prstGeom prst="rect">
                <a:avLst/>
              </a:prstGeom>
              <a:blipFill>
                <a:blip r:embed="rId3"/>
                <a:stretch>
                  <a:fillRect l="-4167" r="-10417" b="-3448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D2370BCF-995A-A6B7-8884-3F7A2AFC4F5C}"/>
              </a:ext>
            </a:extLst>
          </p:cNvPr>
          <p:cNvCxnSpPr/>
          <p:nvPr/>
        </p:nvCxnSpPr>
        <p:spPr>
          <a:xfrm>
            <a:off x="6854443" y="5079426"/>
            <a:ext cx="309422" cy="25358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D29923A-327B-3176-714B-BEE158E223A4}"/>
                  </a:ext>
                </a:extLst>
              </p:cNvPr>
              <p:cNvSpPr txBox="1"/>
              <p:nvPr/>
            </p:nvSpPr>
            <p:spPr>
              <a:xfrm>
                <a:off x="11365262" y="4710094"/>
                <a:ext cx="599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2"/>
                          </a:solidFill>
                          <a:latin typeface="Cambria Math" panose="02040503050406030204" pitchFamily="18" charset="0"/>
                        </a:rPr>
                        <m:t>𝛼</m:t>
                      </m:r>
                      <m:r>
                        <a:rPr lang="en-US" sz="2400" b="0" i="1" smtClean="0">
                          <a:solidFill>
                            <a:schemeClr val="accent2"/>
                          </a:solidFill>
                          <a:latin typeface="Cambria Math" panose="02040503050406030204" pitchFamily="18" charset="0"/>
                        </a:rPr>
                        <m:t>/2</m:t>
                      </m:r>
                    </m:oMath>
                  </m:oMathPara>
                </a14:m>
                <a:endParaRPr lang="en-US" sz="2400" dirty="0">
                  <a:solidFill>
                    <a:schemeClr val="accent2"/>
                  </a:solidFill>
                </a:endParaRPr>
              </a:p>
            </p:txBody>
          </p:sp>
        </mc:Choice>
        <mc:Fallback xmlns="">
          <p:sp>
            <p:nvSpPr>
              <p:cNvPr id="17" name="TextBox 16">
                <a:extLst>
                  <a:ext uri="{FF2B5EF4-FFF2-40B4-BE49-F238E27FC236}">
                    <a16:creationId xmlns:a16="http://schemas.microsoft.com/office/drawing/2014/main" id="{7D29923A-327B-3176-714B-BEE158E223A4}"/>
                  </a:ext>
                </a:extLst>
              </p:cNvPr>
              <p:cNvSpPr txBox="1">
                <a:spLocks noRot="1" noChangeAspect="1" noMove="1" noResize="1" noEditPoints="1" noAdjustHandles="1" noChangeArrowheads="1" noChangeShapeType="1" noTextEdit="1"/>
              </p:cNvSpPr>
              <p:nvPr/>
            </p:nvSpPr>
            <p:spPr>
              <a:xfrm>
                <a:off x="11365262" y="4710094"/>
                <a:ext cx="599203" cy="369332"/>
              </a:xfrm>
              <a:prstGeom prst="rect">
                <a:avLst/>
              </a:prstGeom>
              <a:blipFill>
                <a:blip r:embed="rId4"/>
                <a:stretch>
                  <a:fillRect l="-4082" r="-8163" b="-3448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BEF7FF04-B6C7-03E5-4AA7-63D6998DEF92}"/>
              </a:ext>
            </a:extLst>
          </p:cNvPr>
          <p:cNvCxnSpPr/>
          <p:nvPr/>
        </p:nvCxnSpPr>
        <p:spPr>
          <a:xfrm flipH="1">
            <a:off x="11047755" y="5048711"/>
            <a:ext cx="305954" cy="28430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93FBE48-1CC7-062B-852F-FF2D9BCEC226}"/>
                  </a:ext>
                </a:extLst>
              </p:cNvPr>
              <p:cNvSpPr txBox="1"/>
              <p:nvPr/>
            </p:nvSpPr>
            <p:spPr>
              <a:xfrm>
                <a:off x="2590189" y="2412669"/>
                <a:ext cx="3080651"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r>
                        <a:rPr lang="en-US" sz="2800" b="0" i="1" smtClean="0">
                          <a:solidFill>
                            <a:schemeClr val="tx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𝑧</m:t>
                          </m:r>
                        </m:e>
                        <m:sub>
                          <m:r>
                            <a:rPr lang="en-US" sz="2800" b="0" i="1" smtClean="0">
                              <a:solidFill>
                                <a:schemeClr val="accent2"/>
                              </a:solidFill>
                              <a:latin typeface="Cambria Math" panose="02040503050406030204" pitchFamily="18" charset="0"/>
                            </a:rPr>
                            <m:t>𝛼</m:t>
                          </m:r>
                          <m:r>
                            <a:rPr lang="en-US" sz="2800" b="0" i="1" smtClean="0">
                              <a:solidFill>
                                <a:schemeClr val="accent2"/>
                              </a:solidFill>
                              <a:latin typeface="Cambria Math" panose="02040503050406030204" pitchFamily="18" charset="0"/>
                            </a:rPr>
                            <m:t>/2</m:t>
                          </m:r>
                        </m:sub>
                      </m:sSub>
                      <m:rad>
                        <m:radPr>
                          <m:degHide m:val="on"/>
                          <m:ctrlPr>
                            <a:rPr lang="en-US" sz="2800" b="0" i="1" smtClean="0">
                              <a:solidFill>
                                <a:schemeClr val="tx2"/>
                              </a:solidFill>
                              <a:latin typeface="Cambria Math" panose="02040503050406030204" pitchFamily="18" charset="0"/>
                            </a:rPr>
                          </m:ctrlPr>
                        </m:radPr>
                        <m:deg/>
                        <m:e>
                          <m:f>
                            <m:fPr>
                              <m:ctrlPr>
                                <a:rPr lang="en-US" sz="2800" b="0" i="1" smtClean="0">
                                  <a:solidFill>
                                    <a:schemeClr val="tx2"/>
                                  </a:solidFill>
                                  <a:latin typeface="Cambria Math" panose="02040503050406030204" pitchFamily="18" charset="0"/>
                                </a:rPr>
                              </m:ctrlPr>
                            </m:fPr>
                            <m:num>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m:t>
                                  </m:r>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e>
                              </m:d>
                            </m:num>
                            <m:den>
                              <m:r>
                                <a:rPr lang="en-US" sz="2800" b="0" i="1" smtClean="0">
                                  <a:solidFill>
                                    <a:schemeClr val="tx2"/>
                                  </a:solidFill>
                                  <a:latin typeface="Cambria Math" panose="02040503050406030204" pitchFamily="18" charset="0"/>
                                </a:rPr>
                                <m:t>𝑛</m:t>
                              </m:r>
                            </m:den>
                          </m:f>
                        </m:e>
                      </m:rad>
                    </m:oMath>
                  </m:oMathPara>
                </a14:m>
                <a:endParaRPr lang="en-US" dirty="0">
                  <a:solidFill>
                    <a:schemeClr val="tx2"/>
                  </a:solidFill>
                </a:endParaRPr>
              </a:p>
            </p:txBody>
          </p:sp>
        </mc:Choice>
        <mc:Fallback xmlns="">
          <p:sp>
            <p:nvSpPr>
              <p:cNvPr id="19" name="TextBox 18">
                <a:extLst>
                  <a:ext uri="{FF2B5EF4-FFF2-40B4-BE49-F238E27FC236}">
                    <a16:creationId xmlns:a16="http://schemas.microsoft.com/office/drawing/2014/main" id="{893FBE48-1CC7-062B-852F-FF2D9BCEC226}"/>
                  </a:ext>
                </a:extLst>
              </p:cNvPr>
              <p:cNvSpPr txBox="1">
                <a:spLocks noRot="1" noChangeAspect="1" noMove="1" noResize="1" noEditPoints="1" noAdjustHandles="1" noChangeArrowheads="1" noChangeShapeType="1" noTextEdit="1"/>
              </p:cNvSpPr>
              <p:nvPr/>
            </p:nvSpPr>
            <p:spPr>
              <a:xfrm>
                <a:off x="2590189" y="2412669"/>
                <a:ext cx="3080651" cy="1273041"/>
              </a:xfrm>
              <a:prstGeom prst="rect">
                <a:avLst/>
              </a:prstGeom>
              <a:blipFill>
                <a:blip r:embed="rId5"/>
                <a:stretch>
                  <a:fillRect l="-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65A3EE-EBB2-6139-1358-4018499CD1BD}"/>
                  </a:ext>
                </a:extLst>
              </p:cNvPr>
              <p:cNvSpPr txBox="1"/>
              <p:nvPr/>
            </p:nvSpPr>
            <p:spPr>
              <a:xfrm>
                <a:off x="2590189" y="4538487"/>
                <a:ext cx="2107244" cy="818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𝑥</m:t>
                          </m:r>
                        </m:e>
                      </m:acc>
                      <m:r>
                        <a:rPr lang="en-US" sz="2800" b="0" i="1" smtClean="0">
                          <a:solidFill>
                            <a:schemeClr val="tx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𝑡</m:t>
                          </m:r>
                        </m:e>
                        <m:sub>
                          <m:r>
                            <a:rPr lang="en-US" sz="2800" b="0" i="1" smtClean="0">
                              <a:solidFill>
                                <a:schemeClr val="accent2"/>
                              </a:solidFill>
                              <a:latin typeface="Cambria Math" panose="02040503050406030204" pitchFamily="18" charset="0"/>
                            </a:rPr>
                            <m:t>𝛼</m:t>
                          </m:r>
                          <m:r>
                            <a:rPr lang="en-US" sz="2800" b="0" i="1" smtClean="0">
                              <a:solidFill>
                                <a:schemeClr val="accent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𝑠</m:t>
                          </m:r>
                        </m:num>
                        <m:den>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𝑛</m:t>
                              </m:r>
                            </m:e>
                          </m:rad>
                        </m:den>
                      </m:f>
                    </m:oMath>
                  </m:oMathPara>
                </a14:m>
                <a:endParaRPr lang="en-US" dirty="0">
                  <a:solidFill>
                    <a:schemeClr val="tx2"/>
                  </a:solidFill>
                </a:endParaRPr>
              </a:p>
            </p:txBody>
          </p:sp>
        </mc:Choice>
        <mc:Fallback xmlns="">
          <p:sp>
            <p:nvSpPr>
              <p:cNvPr id="20" name="TextBox 19">
                <a:extLst>
                  <a:ext uri="{FF2B5EF4-FFF2-40B4-BE49-F238E27FC236}">
                    <a16:creationId xmlns:a16="http://schemas.microsoft.com/office/drawing/2014/main" id="{DE65A3EE-EBB2-6139-1358-4018499CD1BD}"/>
                  </a:ext>
                </a:extLst>
              </p:cNvPr>
              <p:cNvSpPr txBox="1">
                <a:spLocks noRot="1" noChangeAspect="1" noMove="1" noResize="1" noEditPoints="1" noAdjustHandles="1" noChangeArrowheads="1" noChangeShapeType="1" noTextEdit="1"/>
              </p:cNvSpPr>
              <p:nvPr/>
            </p:nvSpPr>
            <p:spPr>
              <a:xfrm>
                <a:off x="2590189" y="4538487"/>
                <a:ext cx="2107244" cy="818301"/>
              </a:xfrm>
              <a:prstGeom prst="rect">
                <a:avLst/>
              </a:prstGeom>
              <a:blipFill>
                <a:blip r:embed="rId6"/>
                <a:stretch>
                  <a:fillRect l="-1198" r="-599" b="-3077"/>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7352DA36-488C-C59D-2B8D-5C3EB6881399}"/>
              </a:ext>
            </a:extLst>
          </p:cNvPr>
          <p:cNvSpPr/>
          <p:nvPr/>
        </p:nvSpPr>
        <p:spPr>
          <a:xfrm>
            <a:off x="3217717" y="4692360"/>
            <a:ext cx="660473" cy="57913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0364E4-4836-A27C-0389-3E2577DF0ED1}"/>
                  </a:ext>
                </a:extLst>
              </p:cNvPr>
              <p:cNvSpPr txBox="1"/>
              <p:nvPr/>
            </p:nvSpPr>
            <p:spPr>
              <a:xfrm>
                <a:off x="2358568" y="5638878"/>
                <a:ext cx="3590916" cy="1200329"/>
              </a:xfrm>
              <a:prstGeom prst="rect">
                <a:avLst/>
              </a:prstGeom>
              <a:noFill/>
            </p:spPr>
            <p:txBody>
              <a:bodyPr wrap="square" rtlCol="0">
                <a:spAutoFit/>
              </a:bodyPr>
              <a:lstStyle/>
              <a:p>
                <a:r>
                  <a:rPr lang="en-US" sz="2400" dirty="0">
                    <a:solidFill>
                      <a:schemeClr val="accent2"/>
                    </a:solidFill>
                  </a:rPr>
                  <a:t>Need t-distributions since we are now estimating </a:t>
                </a:r>
              </a:p>
              <a:p>
                <a:r>
                  <a:rPr lang="en-US" sz="2400" dirty="0">
                    <a:solidFill>
                      <a:schemeClr val="accent2"/>
                    </a:solidFill>
                  </a:rPr>
                  <a:t>both </a:t>
                </a:r>
                <a14:m>
                  <m:oMath xmlns:m="http://schemas.openxmlformats.org/officeDocument/2006/math">
                    <m:r>
                      <a:rPr lang="en-US" sz="2400" i="1">
                        <a:solidFill>
                          <a:schemeClr val="accent2"/>
                        </a:solidFill>
                        <a:latin typeface="Cambria Math" panose="02040503050406030204" pitchFamily="18" charset="0"/>
                      </a:rPr>
                      <m:t>𝜇</m:t>
                    </m:r>
                  </m:oMath>
                </a14:m>
                <a:r>
                  <a:rPr lang="en-US" sz="2400" dirty="0">
                    <a:solidFill>
                      <a:schemeClr val="accent2"/>
                    </a:solidFill>
                  </a:rPr>
                  <a:t> and </a:t>
                </a:r>
                <a14:m>
                  <m:oMath xmlns:m="http://schemas.openxmlformats.org/officeDocument/2006/math">
                    <m:r>
                      <a:rPr lang="en-US" sz="2400" i="1">
                        <a:solidFill>
                          <a:schemeClr val="accent2"/>
                        </a:solidFill>
                        <a:latin typeface="Cambria Math" panose="02040503050406030204" pitchFamily="18" charset="0"/>
                      </a:rPr>
                      <m:t>𝜎</m:t>
                    </m:r>
                  </m:oMath>
                </a14:m>
                <a:r>
                  <a:rPr lang="en-US" sz="2400" dirty="0">
                    <a:solidFill>
                      <a:schemeClr val="accent2"/>
                    </a:solidFill>
                  </a:rPr>
                  <a:t>.</a:t>
                </a:r>
              </a:p>
            </p:txBody>
          </p:sp>
        </mc:Choice>
        <mc:Fallback xmlns="">
          <p:sp>
            <p:nvSpPr>
              <p:cNvPr id="5" name="TextBox 4">
                <a:extLst>
                  <a:ext uri="{FF2B5EF4-FFF2-40B4-BE49-F238E27FC236}">
                    <a16:creationId xmlns:a16="http://schemas.microsoft.com/office/drawing/2014/main" id="{D10364E4-4836-A27C-0389-3E2577DF0ED1}"/>
                  </a:ext>
                </a:extLst>
              </p:cNvPr>
              <p:cNvSpPr txBox="1">
                <a:spLocks noRot="1" noChangeAspect="1" noMove="1" noResize="1" noEditPoints="1" noAdjustHandles="1" noChangeArrowheads="1" noChangeShapeType="1" noTextEdit="1"/>
              </p:cNvSpPr>
              <p:nvPr/>
            </p:nvSpPr>
            <p:spPr>
              <a:xfrm>
                <a:off x="2358568" y="5638878"/>
                <a:ext cx="3590916" cy="1200329"/>
              </a:xfrm>
              <a:prstGeom prst="rect">
                <a:avLst/>
              </a:prstGeom>
              <a:blipFill>
                <a:blip r:embed="rId7"/>
                <a:stretch>
                  <a:fillRect l="-2465" t="-4211" b="-11579"/>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1AE0A3FC-DC77-5AD6-2E82-2BB5639154B6}"/>
              </a:ext>
            </a:extLst>
          </p:cNvPr>
          <p:cNvCxnSpPr>
            <a:cxnSpLocks/>
            <a:stCxn id="5" idx="0"/>
            <a:endCxn id="2" idx="5"/>
          </p:cNvCxnSpPr>
          <p:nvPr/>
        </p:nvCxnSpPr>
        <p:spPr>
          <a:xfrm flipH="1" flipV="1">
            <a:off x="3781466" y="5186681"/>
            <a:ext cx="372560" cy="45219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0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a:xfrm>
            <a:off x="581192" y="2180496"/>
            <a:ext cx="11029615" cy="4677504"/>
          </a:xfrm>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a:p>
            <a:endParaRPr lang="en-US" dirty="0"/>
          </a:p>
          <a:p>
            <a:endParaRPr lang="en-US" dirty="0"/>
          </a:p>
          <a:p>
            <a:endParaRPr lang="en-US" dirty="0"/>
          </a:p>
          <a:p>
            <a:r>
              <a:rPr lang="en-US" dirty="0"/>
              <a:t>No longer believe the coin is fair.</a:t>
            </a:r>
          </a:p>
          <a:p>
            <a:endParaRPr lang="en-US" dirty="0"/>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solidFill>
                            <a:schemeClr val="accent2"/>
                          </a:solidFill>
                        </a:rPr>
                        <a:t>P-value</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0.0625</a:t>
                      </a:r>
                    </a:p>
                  </a:txBody>
                  <a:tcPr anchor="ctr"/>
                </a:tc>
                <a:extLst>
                  <a:ext uri="{0D108BD9-81ED-4DB2-BD59-A6C34878D82A}">
                    <a16:rowId xmlns:a16="http://schemas.microsoft.com/office/drawing/2014/main" val="10004"/>
                  </a:ext>
                </a:extLst>
              </a:tr>
              <a:tr h="370840">
                <a:tc>
                  <a:txBody>
                    <a:bodyPr/>
                    <a:lstStyle/>
                    <a:p>
                      <a:pPr algn="ctr"/>
                      <a:r>
                        <a:rPr lang="en-US" dirty="0"/>
                        <a:t>5</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0.03125</a:t>
                      </a:r>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EB41E8DD-8793-3C67-63A4-C28138A5798F}"/>
              </a:ext>
            </a:extLst>
          </p:cNvPr>
          <p:cNvSpPr txBox="1"/>
          <p:nvPr/>
        </p:nvSpPr>
        <p:spPr>
          <a:xfrm>
            <a:off x="6433506" y="2180496"/>
            <a:ext cx="2420856" cy="461665"/>
          </a:xfrm>
          <a:prstGeom prst="rect">
            <a:avLst/>
          </a:prstGeom>
          <a:noFill/>
        </p:spPr>
        <p:txBody>
          <a:bodyPr wrap="none" rtlCol="0">
            <a:spAutoFit/>
          </a:bodyPr>
          <a:lstStyle/>
          <a:p>
            <a:r>
              <a:rPr lang="en-US" sz="2400" dirty="0">
                <a:solidFill>
                  <a:schemeClr val="accent2"/>
                </a:solidFill>
              </a:rPr>
              <a:t>NULL Hypothesis</a:t>
            </a:r>
          </a:p>
        </p:txBody>
      </p:sp>
      <p:sp>
        <p:nvSpPr>
          <p:cNvPr id="6" name="TextBox 5">
            <a:extLst>
              <a:ext uri="{FF2B5EF4-FFF2-40B4-BE49-F238E27FC236}">
                <a16:creationId xmlns:a16="http://schemas.microsoft.com/office/drawing/2014/main" id="{6AA97CAE-C014-D6FA-43D3-3F1DA30E5356}"/>
              </a:ext>
            </a:extLst>
          </p:cNvPr>
          <p:cNvSpPr txBox="1"/>
          <p:nvPr/>
        </p:nvSpPr>
        <p:spPr>
          <a:xfrm>
            <a:off x="1991138" y="3077668"/>
            <a:ext cx="1746312" cy="461665"/>
          </a:xfrm>
          <a:prstGeom prst="rect">
            <a:avLst/>
          </a:prstGeom>
          <a:noFill/>
        </p:spPr>
        <p:txBody>
          <a:bodyPr wrap="none" rtlCol="0">
            <a:spAutoFit/>
          </a:bodyPr>
          <a:lstStyle/>
          <a:p>
            <a:r>
              <a:rPr lang="en-US" sz="2400" dirty="0">
                <a:solidFill>
                  <a:schemeClr val="accent2"/>
                </a:solidFill>
              </a:rPr>
              <a:t>Test Statistic</a:t>
            </a:r>
          </a:p>
        </p:txBody>
      </p:sp>
      <p:sp>
        <p:nvSpPr>
          <p:cNvPr id="7" name="TextBox 6">
            <a:extLst>
              <a:ext uri="{FF2B5EF4-FFF2-40B4-BE49-F238E27FC236}">
                <a16:creationId xmlns:a16="http://schemas.microsoft.com/office/drawing/2014/main" id="{96AFCF96-E95F-CA82-8AF2-126348E3BAC7}"/>
              </a:ext>
            </a:extLst>
          </p:cNvPr>
          <p:cNvSpPr txBox="1"/>
          <p:nvPr/>
        </p:nvSpPr>
        <p:spPr>
          <a:xfrm>
            <a:off x="5187731" y="6184057"/>
            <a:ext cx="4004622" cy="461665"/>
          </a:xfrm>
          <a:prstGeom prst="rect">
            <a:avLst/>
          </a:prstGeom>
          <a:noFill/>
        </p:spPr>
        <p:txBody>
          <a:bodyPr wrap="none" rtlCol="0">
            <a:spAutoFit/>
          </a:bodyPr>
          <a:lstStyle/>
          <a:p>
            <a:r>
              <a:rPr lang="en-US" sz="2400" dirty="0">
                <a:solidFill>
                  <a:schemeClr val="accent2"/>
                </a:solidFill>
              </a:rPr>
              <a:t>Decision </a:t>
            </a:r>
            <a:r>
              <a:rPr lang="en-US" sz="2400" dirty="0">
                <a:solidFill>
                  <a:schemeClr val="accent2"/>
                </a:solidFill>
                <a:sym typeface="Wingdings" pitchFamily="2" charset="2"/>
              </a:rPr>
              <a:t>on</a:t>
            </a:r>
            <a:r>
              <a:rPr lang="en-US" sz="2400" dirty="0">
                <a:solidFill>
                  <a:schemeClr val="accent2"/>
                </a:solidFill>
              </a:rPr>
              <a:t> NULL Hypothesis</a:t>
            </a:r>
          </a:p>
        </p:txBody>
      </p:sp>
    </p:spTree>
    <p:extLst>
      <p:ext uri="{BB962C8B-B14F-4D97-AF65-F5344CB8AC3E}">
        <p14:creationId xmlns:p14="http://schemas.microsoft.com/office/powerpoint/2010/main" val="327165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77D91C-2B0B-40AB-93E1-9EBE65BA6E67}"/>
              </a:ext>
            </a:extLst>
          </p:cNvPr>
          <p:cNvSpPr>
            <a:spLocks noGrp="1"/>
          </p:cNvSpPr>
          <p:nvPr>
            <p:ph type="title"/>
          </p:nvPr>
        </p:nvSpPr>
        <p:spPr/>
        <p:txBody>
          <a:bodyPr/>
          <a:lstStyle/>
          <a:p>
            <a:r>
              <a:rPr lang="en-US" dirty="0"/>
              <a:t>Hypothesis Testing</a:t>
            </a:r>
          </a:p>
        </p:txBody>
      </p:sp>
      <p:sp>
        <p:nvSpPr>
          <p:cNvPr id="2" name="Content Placeholder 1">
            <a:extLst>
              <a:ext uri="{FF2B5EF4-FFF2-40B4-BE49-F238E27FC236}">
                <a16:creationId xmlns:a16="http://schemas.microsoft.com/office/drawing/2014/main" id="{F2F4C1F1-CEA7-CB4F-DBD6-785D4F200B97}"/>
              </a:ext>
            </a:extLst>
          </p:cNvPr>
          <p:cNvSpPr>
            <a:spLocks noGrp="1"/>
          </p:cNvSpPr>
          <p:nvPr>
            <p:ph sz="half" idx="1"/>
          </p:nvPr>
        </p:nvSpPr>
        <p:spPr/>
        <p:txBody>
          <a:bodyPr>
            <a:normAutofit lnSpcReduction="10000"/>
          </a:bodyPr>
          <a:lstStyle/>
          <a:p>
            <a:r>
              <a:rPr lang="en-US" dirty="0"/>
              <a:t>A hypothesis test uses data to help evaluate an initial claim about a parameter from the population.</a:t>
            </a:r>
          </a:p>
          <a:p>
            <a:r>
              <a:rPr lang="en-US" dirty="0"/>
              <a:t>There are 4 main steps to hypothesis testing:</a:t>
            </a:r>
          </a:p>
          <a:p>
            <a:pPr marL="781200" lvl="1" indent="-457200">
              <a:buFont typeface="+mj-lt"/>
              <a:buAutoNum type="arabicPeriod"/>
            </a:pPr>
            <a:r>
              <a:rPr lang="en-US" dirty="0"/>
              <a:t>State the hypotheses</a:t>
            </a:r>
          </a:p>
          <a:p>
            <a:pPr marL="781200" lvl="1" indent="-457200">
              <a:buFont typeface="+mj-lt"/>
              <a:buAutoNum type="arabicPeriod"/>
            </a:pPr>
            <a:r>
              <a:rPr lang="en-US" dirty="0"/>
              <a:t>Test statistic</a:t>
            </a:r>
          </a:p>
          <a:p>
            <a:pPr marL="781200" lvl="1" indent="-457200">
              <a:buFont typeface="+mj-lt"/>
              <a:buAutoNum type="arabicPeriod"/>
            </a:pPr>
            <a:r>
              <a:rPr lang="en-US" dirty="0"/>
              <a:t>P-value</a:t>
            </a:r>
          </a:p>
          <a:p>
            <a:pPr marL="781200" lvl="1" indent="-457200">
              <a:buFont typeface="+mj-lt"/>
              <a:buAutoNum type="arabicPeriod"/>
            </a:pPr>
            <a:r>
              <a:rPr lang="en-US" dirty="0"/>
              <a:t>Decision on null hypothesis</a:t>
            </a:r>
          </a:p>
        </p:txBody>
      </p:sp>
      <p:sp>
        <p:nvSpPr>
          <p:cNvPr id="5" name="Freeform 17">
            <a:extLst>
              <a:ext uri="{FF2B5EF4-FFF2-40B4-BE49-F238E27FC236}">
                <a16:creationId xmlns:a16="http://schemas.microsoft.com/office/drawing/2014/main" id="{789E8C90-E126-5399-C9B9-796723A3A2CE}"/>
              </a:ext>
            </a:extLst>
          </p:cNvPr>
          <p:cNvSpPr>
            <a:spLocks/>
          </p:cNvSpPr>
          <p:nvPr/>
        </p:nvSpPr>
        <p:spPr bwMode="auto">
          <a:xfrm>
            <a:off x="6188419" y="2797977"/>
            <a:ext cx="4762301"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6" name="Straight Connector 5">
            <a:extLst>
              <a:ext uri="{FF2B5EF4-FFF2-40B4-BE49-F238E27FC236}">
                <a16:creationId xmlns:a16="http://schemas.microsoft.com/office/drawing/2014/main" id="{905D2FF4-2A2A-1AF7-6239-311385525764}"/>
              </a:ext>
            </a:extLst>
          </p:cNvPr>
          <p:cNvCxnSpPr/>
          <p:nvPr/>
        </p:nvCxnSpPr>
        <p:spPr>
          <a:xfrm>
            <a:off x="8592493" y="2797977"/>
            <a:ext cx="0" cy="1905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55F44B-3140-C508-C581-8160290D9263}"/>
                  </a:ext>
                </a:extLst>
              </p:cNvPr>
              <p:cNvSpPr txBox="1"/>
              <p:nvPr/>
            </p:nvSpPr>
            <p:spPr>
              <a:xfrm>
                <a:off x="9919452" y="4786338"/>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oMath>
                  </m:oMathPara>
                </a14:m>
                <a:endParaRPr lang="en-US" sz="2400" dirty="0"/>
              </a:p>
            </p:txBody>
          </p:sp>
        </mc:Choice>
        <mc:Fallback xmlns="">
          <p:sp>
            <p:nvSpPr>
              <p:cNvPr id="7" name="TextBox 6">
                <a:extLst>
                  <a:ext uri="{FF2B5EF4-FFF2-40B4-BE49-F238E27FC236}">
                    <a16:creationId xmlns:a16="http://schemas.microsoft.com/office/drawing/2014/main" id="{3C55F44B-3140-C508-C581-8160290D9263}"/>
                  </a:ext>
                </a:extLst>
              </p:cNvPr>
              <p:cNvSpPr txBox="1">
                <a:spLocks noRot="1" noChangeAspect="1" noMove="1" noResize="1" noEditPoints="1" noAdjustHandles="1" noChangeArrowheads="1" noChangeShapeType="1" noTextEdit="1"/>
              </p:cNvSpPr>
              <p:nvPr/>
            </p:nvSpPr>
            <p:spPr>
              <a:xfrm>
                <a:off x="9919452" y="4786338"/>
                <a:ext cx="257763" cy="369332"/>
              </a:xfrm>
              <a:prstGeom prst="rect">
                <a:avLst/>
              </a:prstGeom>
              <a:blipFill>
                <a:blip r:embed="rId2"/>
                <a:stretch>
                  <a:fillRect l="-9091" r="-9091"/>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E7351CD3-A113-82D3-1F32-513A1C4D32E3}"/>
              </a:ext>
            </a:extLst>
          </p:cNvPr>
          <p:cNvCxnSpPr>
            <a:cxnSpLocks/>
          </p:cNvCxnSpPr>
          <p:nvPr/>
        </p:nvCxnSpPr>
        <p:spPr>
          <a:xfrm flipV="1">
            <a:off x="10048334" y="4502399"/>
            <a:ext cx="0" cy="200578"/>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2B97ACC3-6022-0C00-9E27-8C2490F48424}"/>
              </a:ext>
            </a:extLst>
          </p:cNvPr>
          <p:cNvSpPr/>
          <p:nvPr/>
        </p:nvSpPr>
        <p:spPr>
          <a:xfrm rot="5400000">
            <a:off x="9135748" y="4629182"/>
            <a:ext cx="369331" cy="1455841"/>
          </a:xfrm>
          <a:prstGeom prst="rightBrace">
            <a:avLst>
              <a:gd name="adj1" fmla="val 52976"/>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1CB781F9-16B1-486B-E9D4-5132617FB0AF}"/>
              </a:ext>
            </a:extLst>
          </p:cNvPr>
          <p:cNvSpPr txBox="1"/>
          <p:nvPr/>
        </p:nvSpPr>
        <p:spPr>
          <a:xfrm>
            <a:off x="7540807" y="5607042"/>
            <a:ext cx="3736344" cy="461665"/>
          </a:xfrm>
          <a:prstGeom prst="rect">
            <a:avLst/>
          </a:prstGeom>
          <a:noFill/>
        </p:spPr>
        <p:txBody>
          <a:bodyPr wrap="none" rtlCol="0">
            <a:spAutoFit/>
          </a:bodyPr>
          <a:lstStyle/>
          <a:p>
            <a:r>
              <a:rPr lang="en-US" sz="2400" dirty="0">
                <a:solidFill>
                  <a:schemeClr val="accent2"/>
                </a:solidFill>
              </a:rPr>
              <a:t>How likely is this to happen?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D0D95C-E95E-F498-288B-3660FB7E1E1D}"/>
                  </a:ext>
                </a:extLst>
              </p:cNvPr>
              <p:cNvSpPr txBox="1"/>
              <p:nvPr/>
            </p:nvSpPr>
            <p:spPr>
              <a:xfrm>
                <a:off x="8106174" y="4780710"/>
                <a:ext cx="972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oMath>
                  </m:oMathPara>
                </a14:m>
                <a:endParaRPr lang="en-US" sz="2400" dirty="0"/>
              </a:p>
            </p:txBody>
          </p:sp>
        </mc:Choice>
        <mc:Fallback xmlns="">
          <p:sp>
            <p:nvSpPr>
              <p:cNvPr id="12" name="TextBox 11">
                <a:extLst>
                  <a:ext uri="{FF2B5EF4-FFF2-40B4-BE49-F238E27FC236}">
                    <a16:creationId xmlns:a16="http://schemas.microsoft.com/office/drawing/2014/main" id="{FBD0D95C-E95E-F498-288B-3660FB7E1E1D}"/>
                  </a:ext>
                </a:extLst>
              </p:cNvPr>
              <p:cNvSpPr txBox="1">
                <a:spLocks noRot="1" noChangeAspect="1" noMove="1" noResize="1" noEditPoints="1" noAdjustHandles="1" noChangeArrowheads="1" noChangeShapeType="1" noTextEdit="1"/>
              </p:cNvSpPr>
              <p:nvPr/>
            </p:nvSpPr>
            <p:spPr>
              <a:xfrm>
                <a:off x="8106174" y="4780710"/>
                <a:ext cx="972638" cy="369332"/>
              </a:xfrm>
              <a:prstGeom prst="rect">
                <a:avLst/>
              </a:prstGeom>
              <a:blipFill>
                <a:blip r:embed="rId3"/>
                <a:stretch>
                  <a:fillRect l="-6494" r="-1299" b="-23333"/>
                </a:stretch>
              </a:blipFill>
            </p:spPr>
            <p:txBody>
              <a:bodyPr/>
              <a:lstStyle/>
              <a:p>
                <a:r>
                  <a:rPr lang="en-US">
                    <a:noFill/>
                  </a:rPr>
                  <a:t> </a:t>
                </a:r>
              </a:p>
            </p:txBody>
          </p:sp>
        </mc:Fallback>
      </mc:AlternateContent>
    </p:spTree>
    <p:extLst>
      <p:ext uri="{BB962C8B-B14F-4D97-AF65-F5344CB8AC3E}">
        <p14:creationId xmlns:p14="http://schemas.microsoft.com/office/powerpoint/2010/main" val="321873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1B-C087-0F94-745A-E1A552122FA6}"/>
              </a:ext>
            </a:extLst>
          </p:cNvPr>
          <p:cNvSpPr>
            <a:spLocks noGrp="1"/>
          </p:cNvSpPr>
          <p:nvPr>
            <p:ph type="title"/>
          </p:nvPr>
        </p:nvSpPr>
        <p:spPr>
          <a:xfrm>
            <a:off x="581192" y="702156"/>
            <a:ext cx="11029616" cy="1013800"/>
          </a:xfrm>
        </p:spPr>
        <p:txBody>
          <a:bodyPr/>
          <a:lstStyle/>
          <a:p>
            <a:r>
              <a:rPr lang="en-US" dirty="0"/>
              <a:t>Data Table</a:t>
            </a:r>
          </a:p>
        </p:txBody>
      </p:sp>
      <p:sp>
        <p:nvSpPr>
          <p:cNvPr id="5" name="TextBox 4">
            <a:extLst>
              <a:ext uri="{FF2B5EF4-FFF2-40B4-BE49-F238E27FC236}">
                <a16:creationId xmlns:a16="http://schemas.microsoft.com/office/drawing/2014/main" id="{646E981B-6F32-9340-174A-4D3E905FE8E0}"/>
              </a:ext>
            </a:extLst>
          </p:cNvPr>
          <p:cNvSpPr txBox="1"/>
          <p:nvPr/>
        </p:nvSpPr>
        <p:spPr>
          <a:xfrm rot="5400000">
            <a:off x="5925787" y="6103913"/>
            <a:ext cx="543739" cy="523220"/>
          </a:xfrm>
          <a:prstGeom prst="rect">
            <a:avLst/>
          </a:prstGeom>
          <a:noFill/>
        </p:spPr>
        <p:txBody>
          <a:bodyPr wrap="none" rtlCol="0">
            <a:spAutoFit/>
          </a:bodyPr>
          <a:lstStyle/>
          <a:p>
            <a:r>
              <a:rPr lang="en-US" sz="2800" dirty="0"/>
              <a:t>…</a:t>
            </a:r>
          </a:p>
        </p:txBody>
      </p:sp>
      <p:graphicFrame>
        <p:nvGraphicFramePr>
          <p:cNvPr id="8" name="Table 4">
            <a:extLst>
              <a:ext uri="{FF2B5EF4-FFF2-40B4-BE49-F238E27FC236}">
                <a16:creationId xmlns:a16="http://schemas.microsoft.com/office/drawing/2014/main" id="{CACE4B2D-29AE-24F1-EB8F-1AF88A720DEE}"/>
              </a:ext>
            </a:extLst>
          </p:cNvPr>
          <p:cNvGraphicFramePr>
            <a:graphicFrameLocks/>
          </p:cNvGraphicFramePr>
          <p:nvPr/>
        </p:nvGraphicFramePr>
        <p:xfrm>
          <a:off x="581025" y="2323725"/>
          <a:ext cx="11029616" cy="3576320"/>
        </p:xfrm>
        <a:graphic>
          <a:graphicData uri="http://schemas.openxmlformats.org/drawingml/2006/table">
            <a:tbl>
              <a:tblPr firstRow="1" firstCol="1" bandRow="1">
                <a:tableStyleId>{5C22544A-7EE6-4342-B048-85BDC9FD1C3A}</a:tableStyleId>
              </a:tblPr>
              <a:tblGrid>
                <a:gridCol w="1164648">
                  <a:extLst>
                    <a:ext uri="{9D8B030D-6E8A-4147-A177-3AD203B41FA5}">
                      <a16:colId xmlns:a16="http://schemas.microsoft.com/office/drawing/2014/main" val="3564469882"/>
                    </a:ext>
                  </a:extLst>
                </a:gridCol>
                <a:gridCol w="1246909">
                  <a:extLst>
                    <a:ext uri="{9D8B030D-6E8A-4147-A177-3AD203B41FA5}">
                      <a16:colId xmlns:a16="http://schemas.microsoft.com/office/drawing/2014/main" val="2447655034"/>
                    </a:ext>
                  </a:extLst>
                </a:gridCol>
                <a:gridCol w="1037264">
                  <a:extLst>
                    <a:ext uri="{9D8B030D-6E8A-4147-A177-3AD203B41FA5}">
                      <a16:colId xmlns:a16="http://schemas.microsoft.com/office/drawing/2014/main" val="3095001754"/>
                    </a:ext>
                  </a:extLst>
                </a:gridCol>
                <a:gridCol w="1596942">
                  <a:extLst>
                    <a:ext uri="{9D8B030D-6E8A-4147-A177-3AD203B41FA5}">
                      <a16:colId xmlns:a16="http://schemas.microsoft.com/office/drawing/2014/main" val="2673756527"/>
                    </a:ext>
                  </a:extLst>
                </a:gridCol>
                <a:gridCol w="1770176">
                  <a:extLst>
                    <a:ext uri="{9D8B030D-6E8A-4147-A177-3AD203B41FA5}">
                      <a16:colId xmlns:a16="http://schemas.microsoft.com/office/drawing/2014/main" val="288479686"/>
                    </a:ext>
                  </a:extLst>
                </a:gridCol>
                <a:gridCol w="1404559">
                  <a:extLst>
                    <a:ext uri="{9D8B030D-6E8A-4147-A177-3AD203B41FA5}">
                      <a16:colId xmlns:a16="http://schemas.microsoft.com/office/drawing/2014/main" val="4292782133"/>
                    </a:ext>
                  </a:extLst>
                </a:gridCol>
                <a:gridCol w="1404559">
                  <a:extLst>
                    <a:ext uri="{9D8B030D-6E8A-4147-A177-3AD203B41FA5}">
                      <a16:colId xmlns:a16="http://schemas.microsoft.com/office/drawing/2014/main" val="3810588531"/>
                    </a:ext>
                  </a:extLst>
                </a:gridCol>
                <a:gridCol w="1404559">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1/1/2011</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46.7</a:t>
                      </a:r>
                    </a:p>
                  </a:txBody>
                  <a:tcPr anchor="ctr"/>
                </a:tc>
                <a:tc>
                  <a:txBody>
                    <a:bodyPr/>
                    <a:lstStyle/>
                    <a:p>
                      <a:pPr algn="ctr"/>
                      <a:r>
                        <a:rPr lang="en-US" dirty="0"/>
                        <a:t>80.6</a:t>
                      </a:r>
                    </a:p>
                  </a:txBody>
                  <a:tcPr anchor="ctr"/>
                </a:tc>
                <a:tc>
                  <a:txBody>
                    <a:bodyPr/>
                    <a:lstStyle/>
                    <a:p>
                      <a:pPr algn="ctr"/>
                      <a:r>
                        <a:rPr lang="en-US" dirty="0"/>
                        <a:t>331</a:t>
                      </a:r>
                    </a:p>
                  </a:txBody>
                  <a:tcPr anchor="ctr"/>
                </a:tc>
                <a:tc>
                  <a:txBody>
                    <a:bodyPr/>
                    <a:lstStyle/>
                    <a:p>
                      <a:pPr algn="ctr"/>
                      <a:r>
                        <a:rPr lang="en-US" dirty="0"/>
                        <a:t>654</a:t>
                      </a:r>
                    </a:p>
                  </a:txBody>
                  <a:tcPr anchor="ctr"/>
                </a:tc>
                <a:extLst>
                  <a:ext uri="{0D108BD9-81ED-4DB2-BD59-A6C34878D82A}">
                    <a16:rowId xmlns:a16="http://schemas.microsoft.com/office/drawing/2014/main" val="3130159869"/>
                  </a:ext>
                </a:extLst>
              </a:tr>
              <a:tr h="370840">
                <a:tc>
                  <a:txBody>
                    <a:bodyPr/>
                    <a:lstStyle/>
                    <a:p>
                      <a:pPr algn="ctr"/>
                      <a:r>
                        <a:rPr lang="en-US" dirty="0"/>
                        <a:t>1/2/2011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48.4</a:t>
                      </a:r>
                    </a:p>
                  </a:txBody>
                  <a:tcPr anchor="ctr"/>
                </a:tc>
                <a:tc>
                  <a:txBody>
                    <a:bodyPr/>
                    <a:lstStyle/>
                    <a:p>
                      <a:pPr algn="ctr"/>
                      <a:r>
                        <a:rPr lang="en-US" dirty="0"/>
                        <a:t>69.6</a:t>
                      </a:r>
                    </a:p>
                  </a:txBody>
                  <a:tcPr anchor="ctr"/>
                </a:tc>
                <a:tc>
                  <a:txBody>
                    <a:bodyPr/>
                    <a:lstStyle/>
                    <a:p>
                      <a:pPr algn="ctr"/>
                      <a:r>
                        <a:rPr lang="en-US" dirty="0"/>
                        <a:t>131</a:t>
                      </a:r>
                    </a:p>
                  </a:txBody>
                  <a:tcPr anchor="ctr"/>
                </a:tc>
                <a:tc>
                  <a:txBody>
                    <a:bodyPr/>
                    <a:lstStyle/>
                    <a:p>
                      <a:pPr algn="ctr"/>
                      <a:r>
                        <a:rPr lang="en-US" dirty="0"/>
                        <a:t>670</a:t>
                      </a:r>
                    </a:p>
                  </a:txBody>
                  <a:tcPr anchor="ctr"/>
                </a:tc>
                <a:extLst>
                  <a:ext uri="{0D108BD9-81ED-4DB2-BD59-A6C34878D82A}">
                    <a16:rowId xmlns:a16="http://schemas.microsoft.com/office/drawing/2014/main" val="2534830166"/>
                  </a:ext>
                </a:extLst>
              </a:tr>
              <a:tr h="370840">
                <a:tc>
                  <a:txBody>
                    <a:bodyPr/>
                    <a:lstStyle/>
                    <a:p>
                      <a:pPr algn="ctr"/>
                      <a:r>
                        <a:rPr lang="en-US" dirty="0"/>
                        <a:t>1/3/2011</a:t>
                      </a:r>
                    </a:p>
                  </a:txBody>
                  <a:tcPr anchor="ctr"/>
                </a:tc>
                <a:tc>
                  <a:txBody>
                    <a:bodyPr/>
                    <a:lstStyle/>
                    <a:p>
                      <a:pPr algn="ctr"/>
                      <a:r>
                        <a:rPr lang="en-US" dirty="0"/>
                        <a:t>Monday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34.2</a:t>
                      </a:r>
                    </a:p>
                  </a:txBody>
                  <a:tcPr anchor="ctr"/>
                </a:tc>
                <a:tc>
                  <a:txBody>
                    <a:bodyPr/>
                    <a:lstStyle/>
                    <a:p>
                      <a:pPr algn="ctr"/>
                      <a:r>
                        <a:rPr lang="en-US" dirty="0"/>
                        <a:t>43.7</a:t>
                      </a:r>
                    </a:p>
                  </a:txBody>
                  <a:tcPr anchor="ctr"/>
                </a:tc>
                <a:tc>
                  <a:txBody>
                    <a:bodyPr/>
                    <a:lstStyle/>
                    <a:p>
                      <a:pPr algn="ctr"/>
                      <a:r>
                        <a:rPr lang="en-US" dirty="0"/>
                        <a:t>120</a:t>
                      </a:r>
                    </a:p>
                  </a:txBody>
                  <a:tcPr anchor="ctr"/>
                </a:tc>
                <a:tc>
                  <a:txBody>
                    <a:bodyPr/>
                    <a:lstStyle/>
                    <a:p>
                      <a:pPr algn="ctr"/>
                      <a:r>
                        <a:rPr lang="en-US" dirty="0"/>
                        <a:t>1229</a:t>
                      </a:r>
                    </a:p>
                  </a:txBody>
                  <a:tcPr anchor="ctr"/>
                </a:tc>
                <a:extLst>
                  <a:ext uri="{0D108BD9-81ED-4DB2-BD59-A6C34878D82A}">
                    <a16:rowId xmlns:a16="http://schemas.microsoft.com/office/drawing/2014/main" val="962788917"/>
                  </a:ext>
                </a:extLst>
              </a:tr>
              <a:tr h="370840">
                <a:tc>
                  <a:txBody>
                    <a:bodyPr/>
                    <a:lstStyle/>
                    <a:p>
                      <a:pPr algn="ctr"/>
                      <a:r>
                        <a:rPr lang="en-US" dirty="0"/>
                        <a:t>1/4/2011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34.5</a:t>
                      </a:r>
                    </a:p>
                  </a:txBody>
                  <a:tcPr anchor="ctr"/>
                </a:tc>
                <a:tc>
                  <a:txBody>
                    <a:bodyPr/>
                    <a:lstStyle/>
                    <a:p>
                      <a:pPr algn="ctr"/>
                      <a:r>
                        <a:rPr lang="en-US" dirty="0"/>
                        <a:t>59.0</a:t>
                      </a:r>
                    </a:p>
                  </a:txBody>
                  <a:tcPr anchor="ctr"/>
                </a:tc>
                <a:tc>
                  <a:txBody>
                    <a:bodyPr/>
                    <a:lstStyle/>
                    <a:p>
                      <a:pPr algn="ctr"/>
                      <a:r>
                        <a:rPr lang="en-US" dirty="0"/>
                        <a:t>108</a:t>
                      </a:r>
                    </a:p>
                  </a:txBody>
                  <a:tcPr anchor="ctr"/>
                </a:tc>
                <a:tc>
                  <a:txBody>
                    <a:bodyPr/>
                    <a:lstStyle/>
                    <a:p>
                      <a:pPr algn="ctr"/>
                      <a:r>
                        <a:rPr lang="en-US" dirty="0"/>
                        <a:t>1454</a:t>
                      </a:r>
                    </a:p>
                  </a:txBody>
                  <a:tcPr anchor="ctr"/>
                </a:tc>
                <a:extLst>
                  <a:ext uri="{0D108BD9-81ED-4DB2-BD59-A6C34878D82A}">
                    <a16:rowId xmlns:a16="http://schemas.microsoft.com/office/drawing/2014/main" val="3697958777"/>
                  </a:ext>
                </a:extLst>
              </a:tr>
              <a:tr h="370840">
                <a:tc>
                  <a:txBody>
                    <a:bodyPr/>
                    <a:lstStyle/>
                    <a:p>
                      <a:pPr algn="ctr"/>
                      <a:r>
                        <a:rPr lang="en-US" dirty="0"/>
                        <a:t>1/5/2011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36.8</a:t>
                      </a:r>
                    </a:p>
                  </a:txBody>
                  <a:tcPr anchor="ctr"/>
                </a:tc>
                <a:tc>
                  <a:txBody>
                    <a:bodyPr/>
                    <a:lstStyle/>
                    <a:p>
                      <a:pPr algn="ctr"/>
                      <a:r>
                        <a:rPr lang="en-US" dirty="0"/>
                        <a:t>43.7</a:t>
                      </a:r>
                    </a:p>
                  </a:txBody>
                  <a:tcPr anchor="ctr"/>
                </a:tc>
                <a:tc>
                  <a:txBody>
                    <a:bodyPr/>
                    <a:lstStyle/>
                    <a:p>
                      <a:pPr algn="ctr"/>
                      <a:r>
                        <a:rPr lang="en-US" dirty="0"/>
                        <a:t>82</a:t>
                      </a:r>
                    </a:p>
                  </a:txBody>
                  <a:tcPr anchor="ctr"/>
                </a:tc>
                <a:tc>
                  <a:txBody>
                    <a:bodyPr/>
                    <a:lstStyle/>
                    <a:p>
                      <a:pPr algn="ctr"/>
                      <a:r>
                        <a:rPr lang="en-US" dirty="0"/>
                        <a:t>1518</a:t>
                      </a:r>
                    </a:p>
                  </a:txBody>
                  <a:tcPr anchor="ctr"/>
                </a:tc>
                <a:extLst>
                  <a:ext uri="{0D108BD9-81ED-4DB2-BD59-A6C34878D82A}">
                    <a16:rowId xmlns:a16="http://schemas.microsoft.com/office/drawing/2014/main" val="439924623"/>
                  </a:ext>
                </a:extLst>
              </a:tr>
            </a:tbl>
          </a:graphicData>
        </a:graphic>
      </p:graphicFrame>
      <p:sp>
        <p:nvSpPr>
          <p:cNvPr id="3" name="Rectangle 2">
            <a:extLst>
              <a:ext uri="{FF2B5EF4-FFF2-40B4-BE49-F238E27FC236}">
                <a16:creationId xmlns:a16="http://schemas.microsoft.com/office/drawing/2014/main" id="{EE90EBAB-89BC-9404-CF80-63E42F64B6F5}"/>
              </a:ext>
            </a:extLst>
          </p:cNvPr>
          <p:cNvSpPr/>
          <p:nvPr/>
        </p:nvSpPr>
        <p:spPr>
          <a:xfrm>
            <a:off x="475013" y="2232561"/>
            <a:ext cx="11245932" cy="1033153"/>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B3BC24-E492-B156-DA1E-10390B27BB9F}"/>
              </a:ext>
            </a:extLst>
          </p:cNvPr>
          <p:cNvSpPr txBox="1"/>
          <p:nvPr/>
        </p:nvSpPr>
        <p:spPr>
          <a:xfrm>
            <a:off x="5450079" y="1791963"/>
            <a:ext cx="1291507" cy="461665"/>
          </a:xfrm>
          <a:prstGeom prst="rect">
            <a:avLst/>
          </a:prstGeom>
          <a:noFill/>
        </p:spPr>
        <p:txBody>
          <a:bodyPr wrap="none" rtlCol="0">
            <a:spAutoFit/>
          </a:bodyPr>
          <a:lstStyle/>
          <a:p>
            <a:r>
              <a:rPr lang="en-US" sz="2400" dirty="0"/>
              <a:t>Variables</a:t>
            </a:r>
          </a:p>
        </p:txBody>
      </p:sp>
    </p:spTree>
    <p:extLst>
      <p:ext uri="{BB962C8B-B14F-4D97-AF65-F5344CB8AC3E}">
        <p14:creationId xmlns:p14="http://schemas.microsoft.com/office/powerpoint/2010/main" val="91429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F9DAC-CF0A-7DC6-89A6-236841ED1B46}"/>
              </a:ext>
            </a:extLst>
          </p:cNvPr>
          <p:cNvSpPr>
            <a:spLocks noGrp="1"/>
          </p:cNvSpPr>
          <p:nvPr>
            <p:ph type="title"/>
          </p:nvPr>
        </p:nvSpPr>
        <p:spPr/>
        <p:txBody>
          <a:bodyPr/>
          <a:lstStyle/>
          <a:p>
            <a:r>
              <a:rPr lang="en-US" dirty="0"/>
              <a:t>Type I vs. Type II Errors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9368050-4391-2254-B140-871E04CB3138}"/>
                  </a:ext>
                </a:extLst>
              </p:cNvPr>
              <p:cNvGraphicFramePr>
                <a:graphicFrameLocks noGrp="1"/>
              </p:cNvGraphicFramePr>
              <p:nvPr/>
            </p:nvGraphicFramePr>
            <p:xfrm>
              <a:off x="3001617" y="2691451"/>
              <a:ext cx="6553200" cy="2448560"/>
            </p:xfrm>
            <a:graphic>
              <a:graphicData uri="http://schemas.openxmlformats.org/drawingml/2006/table">
                <a:tbl>
                  <a:tblPr firstRow="1" firstCol="1" bandRow="1">
                    <a:tableStyleId>{5C22544A-7EE6-4342-B048-85BDC9FD1C3A}</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812800">
                    <a:tc>
                      <a:txBody>
                        <a:bodyPr/>
                        <a:lstStyle/>
                        <a:p>
                          <a:pPr algn="ctr"/>
                          <a:endParaRPr lang="en-US" sz="2400" dirty="0"/>
                        </a:p>
                      </a:txBody>
                      <a:tcPr anchor="ctr">
                        <a:noFill/>
                      </a:tcPr>
                    </a:tc>
                    <a:tc>
                      <a:txBody>
                        <a:bodyPr/>
                        <a:lstStyle/>
                        <a:p>
                          <a:pPr algn="ct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r>
                            <a:rPr lang="en-US" sz="2400" dirty="0"/>
                            <a:t> True</a:t>
                          </a:r>
                        </a:p>
                      </a:txBody>
                      <a:tcPr anchor="ctr"/>
                    </a:tc>
                    <a:tc>
                      <a:txBody>
                        <a:bodyPr/>
                        <a:lstStyle/>
                        <a:p>
                          <a:pPr algn="ct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r>
                            <a:rPr lang="en-US" sz="2400" dirty="0"/>
                            <a:t> False</a:t>
                          </a:r>
                        </a:p>
                      </a:txBody>
                      <a:tcPr anchor="ctr"/>
                    </a:tc>
                    <a:extLst>
                      <a:ext uri="{0D108BD9-81ED-4DB2-BD59-A6C34878D82A}">
                        <a16:rowId xmlns:a16="http://schemas.microsoft.com/office/drawing/2014/main" val="10000"/>
                      </a:ext>
                    </a:extLst>
                  </a:tr>
                  <a:tr h="812800">
                    <a:tc>
                      <a:txBody>
                        <a:bodyPr/>
                        <a:lstStyle/>
                        <a:p>
                          <a:pPr algn="ctr"/>
                          <a:r>
                            <a:rPr lang="en-US" sz="2400" dirty="0"/>
                            <a:t>Do Not Reject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endParaRPr lang="en-US" sz="2400" dirty="0"/>
                        </a:p>
                      </a:txBody>
                      <a:tcPr anchor="ctr"/>
                    </a:tc>
                    <a:tc>
                      <a:txBody>
                        <a:bodyPr/>
                        <a:lstStyle/>
                        <a:p>
                          <a:pPr algn="ctr"/>
                          <a:r>
                            <a:rPr lang="en-US" sz="2400" dirty="0"/>
                            <a:t>Correct</a:t>
                          </a:r>
                        </a:p>
                      </a:txBody>
                      <a:tcPr anchor="ctr">
                        <a:solidFill>
                          <a:srgbClr val="00B050"/>
                        </a:solidFill>
                      </a:tcPr>
                    </a:tc>
                    <a:tc>
                      <a:txBody>
                        <a:bodyPr/>
                        <a:lstStyle/>
                        <a:p>
                          <a:pPr algn="ctr"/>
                          <a:r>
                            <a:rPr lang="en-US" sz="2400" dirty="0"/>
                            <a:t>Type II </a:t>
                          </a:r>
                        </a:p>
                      </a:txBody>
                      <a:tcPr anchor="ctr">
                        <a:solidFill>
                          <a:srgbClr val="FF0000"/>
                        </a:solidFill>
                      </a:tcPr>
                    </a:tc>
                    <a:extLst>
                      <a:ext uri="{0D108BD9-81ED-4DB2-BD59-A6C34878D82A}">
                        <a16:rowId xmlns:a16="http://schemas.microsoft.com/office/drawing/2014/main" val="10001"/>
                      </a:ext>
                    </a:extLst>
                  </a:tr>
                  <a:tr h="812800">
                    <a:tc>
                      <a:txBody>
                        <a:bodyPr/>
                        <a:lstStyle/>
                        <a:p>
                          <a:pPr algn="ctr"/>
                          <a:r>
                            <a:rPr lang="en-US" sz="2400" dirty="0"/>
                            <a:t>Reject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endParaRPr lang="en-US" sz="2400" dirty="0"/>
                        </a:p>
                      </a:txBody>
                      <a:tcPr anchor="ctr"/>
                    </a:tc>
                    <a:tc>
                      <a:txBody>
                        <a:bodyPr/>
                        <a:lstStyle/>
                        <a:p>
                          <a:pPr algn="ctr"/>
                          <a:r>
                            <a:rPr lang="en-US" sz="2400" dirty="0"/>
                            <a:t>Type I </a:t>
                          </a:r>
                        </a:p>
                      </a:txBody>
                      <a:tcPr anchor="ctr">
                        <a:solidFill>
                          <a:srgbClr val="FF0000"/>
                        </a:solidFill>
                      </a:tcPr>
                    </a:tc>
                    <a:tc>
                      <a:txBody>
                        <a:bodyPr/>
                        <a:lstStyle/>
                        <a:p>
                          <a:pPr algn="ctr"/>
                          <a:r>
                            <a:rPr lang="en-US" sz="2400" dirty="0"/>
                            <a:t>Correct</a:t>
                          </a:r>
                        </a:p>
                      </a:txBody>
                      <a:tcPr anchor="ctr">
                        <a:solidFill>
                          <a:srgbClr val="00B050"/>
                        </a:solidFill>
                      </a:tcP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19368050-4391-2254-B140-871E04CB3138}"/>
                  </a:ext>
                </a:extLst>
              </p:cNvPr>
              <p:cNvGraphicFramePr>
                <a:graphicFrameLocks noGrp="1"/>
              </p:cNvGraphicFramePr>
              <p:nvPr>
                <p:extLst>
                  <p:ext uri="{D42A27DB-BD31-4B8C-83A1-F6EECF244321}">
                    <p14:modId xmlns:p14="http://schemas.microsoft.com/office/powerpoint/2010/main" val="3568037745"/>
                  </p:ext>
                </p:extLst>
              </p:nvPr>
            </p:nvGraphicFramePr>
            <p:xfrm>
              <a:off x="3001617" y="2691451"/>
              <a:ext cx="6553200" cy="2448560"/>
            </p:xfrm>
            <a:graphic>
              <a:graphicData uri="http://schemas.openxmlformats.org/drawingml/2006/table">
                <a:tbl>
                  <a:tblPr firstRow="1" firstCol="1" bandRow="1">
                    <a:tableStyleId>{5C22544A-7EE6-4342-B048-85BDC9FD1C3A}</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812800">
                    <a:tc>
                      <a:txBody>
                        <a:bodyPr/>
                        <a:lstStyle/>
                        <a:p>
                          <a:pPr algn="ctr"/>
                          <a:endParaRPr lang="en-US" sz="2400" dirty="0"/>
                        </a:p>
                      </a:txBody>
                      <a:tcPr anchor="ctr">
                        <a:noFill/>
                      </a:tcPr>
                    </a:tc>
                    <a:tc>
                      <a:txBody>
                        <a:bodyPr/>
                        <a:lstStyle/>
                        <a:p>
                          <a:endParaRPr lang="en-US"/>
                        </a:p>
                      </a:txBody>
                      <a:tcPr anchor="ctr">
                        <a:blipFill>
                          <a:blip r:embed="rId2"/>
                          <a:stretch>
                            <a:fillRect l="-100000" r="-100578" b="-206250"/>
                          </a:stretch>
                        </a:blipFill>
                      </a:tcPr>
                    </a:tc>
                    <a:tc>
                      <a:txBody>
                        <a:bodyPr/>
                        <a:lstStyle/>
                        <a:p>
                          <a:endParaRPr lang="en-US"/>
                        </a:p>
                      </a:txBody>
                      <a:tcPr anchor="ctr">
                        <a:blipFill>
                          <a:blip r:embed="rId2"/>
                          <a:stretch>
                            <a:fillRect l="-201163" r="-1163" b="-206250"/>
                          </a:stretch>
                        </a:blipFill>
                      </a:tcPr>
                    </a:tc>
                    <a:extLst>
                      <a:ext uri="{0D108BD9-81ED-4DB2-BD59-A6C34878D82A}">
                        <a16:rowId xmlns:a16="http://schemas.microsoft.com/office/drawing/2014/main" val="10000"/>
                      </a:ext>
                    </a:extLst>
                  </a:tr>
                  <a:tr h="822960">
                    <a:tc>
                      <a:txBody>
                        <a:bodyPr/>
                        <a:lstStyle/>
                        <a:p>
                          <a:endParaRPr lang="en-US"/>
                        </a:p>
                      </a:txBody>
                      <a:tcPr anchor="ctr">
                        <a:blipFill>
                          <a:blip r:embed="rId2"/>
                          <a:stretch>
                            <a:fillRect l="-581" t="-96970" r="-201744" b="-100000"/>
                          </a:stretch>
                        </a:blipFill>
                      </a:tcPr>
                    </a:tc>
                    <a:tc>
                      <a:txBody>
                        <a:bodyPr/>
                        <a:lstStyle/>
                        <a:p>
                          <a:pPr algn="ctr"/>
                          <a:r>
                            <a:rPr lang="en-US" sz="2400" dirty="0"/>
                            <a:t>Correct</a:t>
                          </a:r>
                        </a:p>
                      </a:txBody>
                      <a:tcPr anchor="ctr">
                        <a:solidFill>
                          <a:srgbClr val="00B050"/>
                        </a:solidFill>
                      </a:tcPr>
                    </a:tc>
                    <a:tc>
                      <a:txBody>
                        <a:bodyPr/>
                        <a:lstStyle/>
                        <a:p>
                          <a:pPr algn="ctr"/>
                          <a:r>
                            <a:rPr lang="en-US" sz="2400" dirty="0"/>
                            <a:t>Type II </a:t>
                          </a:r>
                        </a:p>
                      </a:txBody>
                      <a:tcPr anchor="ctr">
                        <a:solidFill>
                          <a:srgbClr val="FF0000"/>
                        </a:solidFill>
                      </a:tcPr>
                    </a:tc>
                    <a:extLst>
                      <a:ext uri="{0D108BD9-81ED-4DB2-BD59-A6C34878D82A}">
                        <a16:rowId xmlns:a16="http://schemas.microsoft.com/office/drawing/2014/main" val="10001"/>
                      </a:ext>
                    </a:extLst>
                  </a:tr>
                  <a:tr h="812800">
                    <a:tc>
                      <a:txBody>
                        <a:bodyPr/>
                        <a:lstStyle/>
                        <a:p>
                          <a:endParaRPr lang="en-US"/>
                        </a:p>
                      </a:txBody>
                      <a:tcPr anchor="ctr">
                        <a:blipFill>
                          <a:blip r:embed="rId2"/>
                          <a:stretch>
                            <a:fillRect l="-581" t="-203125" r="-201744" b="-3125"/>
                          </a:stretch>
                        </a:blipFill>
                      </a:tcPr>
                    </a:tc>
                    <a:tc>
                      <a:txBody>
                        <a:bodyPr/>
                        <a:lstStyle/>
                        <a:p>
                          <a:pPr algn="ctr"/>
                          <a:r>
                            <a:rPr lang="en-US" sz="2400" dirty="0"/>
                            <a:t>Type I </a:t>
                          </a:r>
                        </a:p>
                      </a:txBody>
                      <a:tcPr anchor="ctr">
                        <a:solidFill>
                          <a:srgbClr val="FF0000"/>
                        </a:solidFill>
                      </a:tcPr>
                    </a:tc>
                    <a:tc>
                      <a:txBody>
                        <a:bodyPr/>
                        <a:lstStyle/>
                        <a:p>
                          <a:pPr algn="ctr"/>
                          <a:r>
                            <a:rPr lang="en-US" sz="2400" dirty="0"/>
                            <a:t>Correct</a:t>
                          </a:r>
                        </a:p>
                      </a:txBody>
                      <a:tcPr anchor="ctr">
                        <a:solidFill>
                          <a:srgbClr val="00B050"/>
                        </a:solidFill>
                      </a:tcPr>
                    </a:tc>
                    <a:extLst>
                      <a:ext uri="{0D108BD9-81ED-4DB2-BD59-A6C34878D82A}">
                        <a16:rowId xmlns:a16="http://schemas.microsoft.com/office/drawing/2014/main" val="10002"/>
                      </a:ext>
                    </a:extLst>
                  </a:tr>
                </a:tbl>
              </a:graphicData>
            </a:graphic>
          </p:graphicFrame>
        </mc:Fallback>
      </mc:AlternateContent>
      <p:sp>
        <p:nvSpPr>
          <p:cNvPr id="5" name="TextBox 4">
            <a:extLst>
              <a:ext uri="{FF2B5EF4-FFF2-40B4-BE49-F238E27FC236}">
                <a16:creationId xmlns:a16="http://schemas.microsoft.com/office/drawing/2014/main" id="{CD1D5232-D282-737E-3F21-0AE7676D2953}"/>
              </a:ext>
            </a:extLst>
          </p:cNvPr>
          <p:cNvSpPr txBox="1"/>
          <p:nvPr/>
        </p:nvSpPr>
        <p:spPr>
          <a:xfrm>
            <a:off x="6735417" y="2158051"/>
            <a:ext cx="1228221" cy="461665"/>
          </a:xfrm>
          <a:prstGeom prst="rect">
            <a:avLst/>
          </a:prstGeom>
          <a:noFill/>
        </p:spPr>
        <p:txBody>
          <a:bodyPr wrap="none" rtlCol="0">
            <a:spAutoFit/>
          </a:bodyPr>
          <a:lstStyle/>
          <a:p>
            <a:r>
              <a:rPr lang="en-US" sz="2400" dirty="0"/>
              <a:t>TRUTH</a:t>
            </a:r>
          </a:p>
        </p:txBody>
      </p:sp>
      <p:sp>
        <p:nvSpPr>
          <p:cNvPr id="6" name="TextBox 5">
            <a:extLst>
              <a:ext uri="{FF2B5EF4-FFF2-40B4-BE49-F238E27FC236}">
                <a16:creationId xmlns:a16="http://schemas.microsoft.com/office/drawing/2014/main" id="{16ED1D03-C7FC-AF5C-5324-9723348D4208}"/>
              </a:ext>
            </a:extLst>
          </p:cNvPr>
          <p:cNvSpPr txBox="1"/>
          <p:nvPr/>
        </p:nvSpPr>
        <p:spPr>
          <a:xfrm>
            <a:off x="1553817" y="4063051"/>
            <a:ext cx="1382110" cy="461665"/>
          </a:xfrm>
          <a:prstGeom prst="rect">
            <a:avLst/>
          </a:prstGeom>
          <a:noFill/>
        </p:spPr>
        <p:txBody>
          <a:bodyPr wrap="none" rtlCol="0">
            <a:spAutoFit/>
          </a:bodyPr>
          <a:lstStyle/>
          <a:p>
            <a:r>
              <a:rPr lang="en-US" sz="2400" dirty="0"/>
              <a:t>CHOICE</a:t>
            </a:r>
          </a:p>
        </p:txBody>
      </p:sp>
    </p:spTree>
    <p:extLst>
      <p:ext uri="{BB962C8B-B14F-4D97-AF65-F5344CB8AC3E}">
        <p14:creationId xmlns:p14="http://schemas.microsoft.com/office/powerpoint/2010/main" val="246074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3D961-CCCA-CBBF-7354-D7B9553372F4}"/>
              </a:ext>
            </a:extLst>
          </p:cNvPr>
          <p:cNvSpPr>
            <a:spLocks noGrp="1"/>
          </p:cNvSpPr>
          <p:nvPr>
            <p:ph idx="1"/>
          </p:nvPr>
        </p:nvSpPr>
        <p:spPr/>
        <p:txBody>
          <a:bodyPr/>
          <a:lstStyle/>
          <a:p>
            <a:r>
              <a:rPr lang="en-US" dirty="0"/>
              <a:t>Data is everywhere.</a:t>
            </a:r>
          </a:p>
          <a:p>
            <a:r>
              <a:rPr lang="en-US" dirty="0"/>
              <a:t>We can do amazing things with data – explore it, understand it, make inferences from it.</a:t>
            </a:r>
          </a:p>
          <a:p>
            <a:r>
              <a:rPr lang="en-US" dirty="0"/>
              <a:t>God gives us glimpses of this world through data.</a:t>
            </a:r>
          </a:p>
          <a:p>
            <a:r>
              <a:rPr lang="en-US" dirty="0"/>
              <a:t>Must use the information we find wisely and ethically.</a:t>
            </a:r>
          </a:p>
        </p:txBody>
      </p:sp>
      <p:sp>
        <p:nvSpPr>
          <p:cNvPr id="3" name="Title 2">
            <a:extLst>
              <a:ext uri="{FF2B5EF4-FFF2-40B4-BE49-F238E27FC236}">
                <a16:creationId xmlns:a16="http://schemas.microsoft.com/office/drawing/2014/main" id="{1C0479AC-15BF-90A6-0842-CB16E0A36889}"/>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1545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Complete Example with Bike Data</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Review of Data</a:t>
            </a:r>
          </a:p>
        </p:txBody>
      </p:sp>
    </p:spTree>
    <p:extLst>
      <p:ext uri="{BB962C8B-B14F-4D97-AF65-F5344CB8AC3E}">
        <p14:creationId xmlns:p14="http://schemas.microsoft.com/office/powerpoint/2010/main" val="3071691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8DA56-791F-700B-5A54-A21FBEE3E686}"/>
              </a:ext>
            </a:extLst>
          </p:cNvPr>
          <p:cNvSpPr>
            <a:spLocks noGrp="1"/>
          </p:cNvSpPr>
          <p:nvPr>
            <p:ph idx="1"/>
          </p:nvPr>
        </p:nvSpPr>
        <p:spPr/>
        <p:txBody>
          <a:bodyPr>
            <a:normAutofit/>
          </a:bodyPr>
          <a:lstStyle/>
          <a:p>
            <a:r>
              <a:rPr lang="en-US" dirty="0">
                <a:effectLst/>
                <a:ea typeface="Calibri" panose="020F0502020204030204" pitchFamily="34" charset="0"/>
                <a:cs typeface="Times New Roman" panose="02020603050405020304" pitchFamily="18" charset="0"/>
              </a:rPr>
              <a:t>You have been hired as a data analyst by </a:t>
            </a:r>
            <a:r>
              <a:rPr lang="en-US" i="1" dirty="0">
                <a:effectLst/>
                <a:ea typeface="Calibri" panose="020F0502020204030204" pitchFamily="34" charset="0"/>
                <a:cs typeface="Times New Roman" panose="02020603050405020304" pitchFamily="18" charset="0"/>
              </a:rPr>
              <a:t>IAA </a:t>
            </a:r>
            <a:r>
              <a:rPr lang="en-US" i="1" dirty="0" err="1">
                <a:effectLst/>
                <a:ea typeface="Calibri" panose="020F0502020204030204" pitchFamily="34" charset="0"/>
                <a:cs typeface="Times New Roman" panose="02020603050405020304" pitchFamily="18" charset="0"/>
              </a:rPr>
              <a:t>BikeSharing</a:t>
            </a:r>
            <a:r>
              <a:rPr lang="en-US" i="1" dirty="0">
                <a:effectLst/>
                <a:ea typeface="Calibri" panose="020F0502020204030204" pitchFamily="34" charset="0"/>
                <a:cs typeface="Times New Roman" panose="02020603050405020304" pitchFamily="18" charset="0"/>
              </a:rPr>
              <a:t> Inc.</a:t>
            </a:r>
            <a:r>
              <a:rPr lang="en-US" dirty="0">
                <a:effectLst/>
                <a:ea typeface="Calibri" panose="020F0502020204030204" pitchFamily="34" charset="0"/>
                <a:cs typeface="Times New Roman" panose="02020603050405020304" pitchFamily="18" charset="0"/>
              </a:rPr>
              <a:t> (the “Customer”) and your task is to provide key insights and recommendations about their business. </a:t>
            </a:r>
          </a:p>
          <a:p>
            <a:r>
              <a:rPr lang="en-US" dirty="0">
                <a:effectLst/>
                <a:ea typeface="Calibri" panose="020F0502020204030204" pitchFamily="34" charset="0"/>
                <a:cs typeface="Times New Roman" panose="02020603050405020304" pitchFamily="18" charset="0"/>
              </a:rPr>
              <a:t>The Customer is a bike rental business, operating in Washington DC and Arlington, VA. </a:t>
            </a:r>
            <a:endParaRPr lang="en-US" sz="3200" dirty="0"/>
          </a:p>
        </p:txBody>
      </p:sp>
      <p:sp>
        <p:nvSpPr>
          <p:cNvPr id="3" name="Title 2">
            <a:extLst>
              <a:ext uri="{FF2B5EF4-FFF2-40B4-BE49-F238E27FC236}">
                <a16:creationId xmlns:a16="http://schemas.microsoft.com/office/drawing/2014/main" id="{6C7462E1-87EB-76B5-5D37-579981B1A3AE}"/>
              </a:ext>
            </a:extLst>
          </p:cNvPr>
          <p:cNvSpPr>
            <a:spLocks noGrp="1"/>
          </p:cNvSpPr>
          <p:nvPr>
            <p:ph type="title"/>
          </p:nvPr>
        </p:nvSpPr>
        <p:spPr/>
        <p:txBody>
          <a:bodyPr/>
          <a:lstStyle/>
          <a:p>
            <a:r>
              <a:rPr lang="en-US" dirty="0"/>
              <a:t>Overview of Problem</a:t>
            </a:r>
          </a:p>
        </p:txBody>
      </p:sp>
    </p:spTree>
    <p:extLst>
      <p:ext uri="{BB962C8B-B14F-4D97-AF65-F5344CB8AC3E}">
        <p14:creationId xmlns:p14="http://schemas.microsoft.com/office/powerpoint/2010/main" val="224940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A4524F-9ED1-AC98-0034-4B9A2C06A130}"/>
              </a:ext>
            </a:extLst>
          </p:cNvPr>
          <p:cNvSpPr>
            <a:spLocks noGrp="1"/>
          </p:cNvSpPr>
          <p:nvPr>
            <p:ph idx="1"/>
          </p:nvPr>
        </p:nvSpPr>
        <p:spPr>
          <a:xfrm>
            <a:off x="581192" y="2180496"/>
            <a:ext cx="11029615" cy="4419087"/>
          </a:xfrm>
        </p:spPr>
        <p:txBody>
          <a:bodyPr>
            <a:normAutofit/>
          </a:bodyPr>
          <a:lstStyle/>
          <a:p>
            <a:pPr marL="457200" marR="0">
              <a:spcBef>
                <a:spcPts val="0"/>
              </a:spcBef>
              <a:spcAft>
                <a:spcPts val="0"/>
              </a:spcAft>
            </a:pPr>
            <a:r>
              <a:rPr lang="en-US" dirty="0">
                <a:effectLst/>
                <a:ea typeface="Calibri" panose="020F0502020204030204" pitchFamily="34" charset="0"/>
                <a:cs typeface="Times New Roman" panose="02020603050405020304" pitchFamily="18" charset="0"/>
              </a:rPr>
              <a:t>“Bike sharing systems are a new generation of traditional bike rentals where the whole process from membership to rental and return has become automatic. Through these systems, a user can easily rent a bike from a particular position and return it back to another position. Currently, there are over 500 bike-sharing programs around the world which are composed of over 500 thousand bicycles. Today, there exists great interest in these systems due to their important role in traffic, environment and health issues…</a:t>
            </a:r>
          </a:p>
          <a:p>
            <a:pPr marL="457200" marR="0">
              <a:spcBef>
                <a:spcPts val="0"/>
              </a:spcBef>
              <a:spcAft>
                <a:spcPts val="0"/>
              </a:spcAft>
            </a:pPr>
            <a:r>
              <a:rPr lang="en-US" dirty="0">
                <a:effectLst/>
                <a:ea typeface="Calibri" panose="020F0502020204030204" pitchFamily="34" charset="0"/>
                <a:cs typeface="Times New Roman" panose="02020603050405020304" pitchFamily="18" charset="0"/>
              </a:rPr>
              <a:t>Compared to other transport services such as bus or subway, the duration of travel from the departure to the arrival position is explicitly recorded in these systems. This feature turns bike sharing systems in a virtual sensor network that can be used for sensing mobility in the city…”</a:t>
            </a:r>
          </a:p>
          <a:p>
            <a:endParaRPr lang="en-US" sz="3200" dirty="0"/>
          </a:p>
        </p:txBody>
      </p:sp>
      <p:sp>
        <p:nvSpPr>
          <p:cNvPr id="3" name="Title 2">
            <a:extLst>
              <a:ext uri="{FF2B5EF4-FFF2-40B4-BE49-F238E27FC236}">
                <a16:creationId xmlns:a16="http://schemas.microsoft.com/office/drawing/2014/main" id="{BDA4008F-3026-621F-243A-4D773AA8062B}"/>
              </a:ext>
            </a:extLst>
          </p:cNvPr>
          <p:cNvSpPr>
            <a:spLocks noGrp="1"/>
          </p:cNvSpPr>
          <p:nvPr>
            <p:ph type="title"/>
          </p:nvPr>
        </p:nvSpPr>
        <p:spPr/>
        <p:txBody>
          <a:bodyPr/>
          <a:lstStyle/>
          <a:p>
            <a:r>
              <a:rPr lang="en-US" dirty="0"/>
              <a:t>Mission Statement</a:t>
            </a:r>
          </a:p>
        </p:txBody>
      </p:sp>
    </p:spTree>
    <p:extLst>
      <p:ext uri="{BB962C8B-B14F-4D97-AF65-F5344CB8AC3E}">
        <p14:creationId xmlns:p14="http://schemas.microsoft.com/office/powerpoint/2010/main" val="3871100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332018-57D2-C066-3298-F484307E0DFC}"/>
              </a:ext>
            </a:extLst>
          </p:cNvPr>
          <p:cNvSpPr>
            <a:spLocks noGrp="1"/>
          </p:cNvSpPr>
          <p:nvPr>
            <p:ph idx="1"/>
          </p:nvPr>
        </p:nvSpPr>
        <p:spPr/>
        <p:txBody>
          <a:bodyPr/>
          <a:lstStyle/>
          <a:p>
            <a:r>
              <a:rPr lang="en-US" dirty="0">
                <a:effectLst/>
                <a:ea typeface="Calibri" panose="020F0502020204030204" pitchFamily="34" charset="0"/>
                <a:cs typeface="Times New Roman" panose="02020603050405020304" pitchFamily="18" charset="0"/>
              </a:rPr>
              <a:t>The company has provided detailed rental and environmental data for a two-year period (2011 and 2012). </a:t>
            </a:r>
          </a:p>
          <a:p>
            <a:r>
              <a:rPr lang="en-US" dirty="0">
                <a:effectLst/>
                <a:ea typeface="Calibri" panose="020F0502020204030204" pitchFamily="34" charset="0"/>
                <a:cs typeface="Times New Roman" panose="02020603050405020304" pitchFamily="18" charset="0"/>
              </a:rPr>
              <a:t>The data are based on their Washington DC operations and cover measures such as daily rental counts, precipitation, day of week, season, and other variables which might have a potential impact on rental behavior. </a:t>
            </a:r>
          </a:p>
          <a:p>
            <a:endParaRPr lang="en-US" dirty="0"/>
          </a:p>
        </p:txBody>
      </p:sp>
      <p:sp>
        <p:nvSpPr>
          <p:cNvPr id="3" name="Title 2">
            <a:extLst>
              <a:ext uri="{FF2B5EF4-FFF2-40B4-BE49-F238E27FC236}">
                <a16:creationId xmlns:a16="http://schemas.microsoft.com/office/drawing/2014/main" id="{1FCAF8EF-AE8C-7C85-1BEB-A54D60220D34}"/>
              </a:ext>
            </a:extLst>
          </p:cNvPr>
          <p:cNvSpPr>
            <a:spLocks noGrp="1"/>
          </p:cNvSpPr>
          <p:nvPr>
            <p:ph type="title"/>
          </p:nvPr>
        </p:nvSpPr>
        <p:spPr/>
        <p:txBody>
          <a:bodyPr/>
          <a:lstStyle/>
          <a:p>
            <a:r>
              <a:rPr lang="en-US" dirty="0"/>
              <a:t>Data</a:t>
            </a:r>
          </a:p>
        </p:txBody>
      </p:sp>
    </p:spTree>
    <p:extLst>
      <p:ext uri="{BB962C8B-B14F-4D97-AF65-F5344CB8AC3E}">
        <p14:creationId xmlns:p14="http://schemas.microsoft.com/office/powerpoint/2010/main" val="464368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89D1F-F4A7-8DBC-59A0-C30ADAFFBDA7}"/>
              </a:ext>
            </a:extLst>
          </p:cNvPr>
          <p:cNvSpPr>
            <a:spLocks noGrp="1"/>
          </p:cNvSpPr>
          <p:nvPr>
            <p:ph idx="1"/>
          </p:nvPr>
        </p:nvSpPr>
        <p:spPr>
          <a:xfrm>
            <a:off x="581192" y="2180496"/>
            <a:ext cx="11029615" cy="4419087"/>
          </a:xfrm>
        </p:spPr>
        <p:txBody>
          <a:bodyPr>
            <a:normAutofit/>
          </a:bodyPr>
          <a:lstStyle/>
          <a:p>
            <a:r>
              <a:rPr lang="en-US" dirty="0"/>
              <a:t>Describe the key statistical measures of registered and casual users.</a:t>
            </a:r>
          </a:p>
          <a:p>
            <a:r>
              <a:rPr lang="en-US" dirty="0"/>
              <a:t>Identify any extreme observations in the counts of registered and casual users. </a:t>
            </a:r>
          </a:p>
          <a:p>
            <a:pPr lvl="1"/>
            <a:r>
              <a:rPr lang="en-US" dirty="0"/>
              <a:t>Do they tend to appear on certain days? </a:t>
            </a:r>
          </a:p>
          <a:p>
            <a:pPr lvl="1"/>
            <a:r>
              <a:rPr lang="en-US" dirty="0"/>
              <a:t>Certain seasons?</a:t>
            </a:r>
          </a:p>
          <a:p>
            <a:r>
              <a:rPr lang="en-US" dirty="0"/>
              <a:t>Describe any changes in registered users from 2011 to 2012. </a:t>
            </a:r>
          </a:p>
          <a:p>
            <a:pPr lvl="1"/>
            <a:r>
              <a:rPr lang="en-US" dirty="0"/>
              <a:t>Do you see any improvements? </a:t>
            </a:r>
          </a:p>
          <a:p>
            <a:pPr lvl="1"/>
            <a:r>
              <a:rPr lang="en-US" dirty="0"/>
              <a:t>Are these improvements evident across all months? </a:t>
            </a:r>
          </a:p>
          <a:p>
            <a:pPr lvl="1"/>
            <a:r>
              <a:rPr lang="en-US" dirty="0"/>
              <a:t>Are there any months that stand out, in terms of over- or under- performance?</a:t>
            </a:r>
          </a:p>
          <a:p>
            <a:endParaRPr lang="en-US" dirty="0"/>
          </a:p>
        </p:txBody>
      </p:sp>
      <p:sp>
        <p:nvSpPr>
          <p:cNvPr id="3" name="Title 2">
            <a:extLst>
              <a:ext uri="{FF2B5EF4-FFF2-40B4-BE49-F238E27FC236}">
                <a16:creationId xmlns:a16="http://schemas.microsoft.com/office/drawing/2014/main" id="{E638C40A-0ADD-5A14-F809-C0F9437C6D24}"/>
              </a:ext>
            </a:extLst>
          </p:cNvPr>
          <p:cNvSpPr>
            <a:spLocks noGrp="1"/>
          </p:cNvSpPr>
          <p:nvPr>
            <p:ph type="title"/>
          </p:nvPr>
        </p:nvSpPr>
        <p:spPr/>
        <p:txBody>
          <a:bodyPr/>
          <a:lstStyle/>
          <a:p>
            <a:r>
              <a:rPr lang="en-US" dirty="0"/>
              <a:t>Key Goals of Analysis – Part 1</a:t>
            </a:r>
          </a:p>
        </p:txBody>
      </p:sp>
    </p:spTree>
    <p:extLst>
      <p:ext uri="{BB962C8B-B14F-4D97-AF65-F5344CB8AC3E}">
        <p14:creationId xmlns:p14="http://schemas.microsoft.com/office/powerpoint/2010/main" val="111446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89D1F-F4A7-8DBC-59A0-C30ADAFFBDA7}"/>
              </a:ext>
            </a:extLst>
          </p:cNvPr>
          <p:cNvSpPr>
            <a:spLocks noGrp="1"/>
          </p:cNvSpPr>
          <p:nvPr>
            <p:ph idx="1"/>
          </p:nvPr>
        </p:nvSpPr>
        <p:spPr>
          <a:xfrm>
            <a:off x="581192" y="2180496"/>
            <a:ext cx="11029615" cy="4677504"/>
          </a:xfrm>
        </p:spPr>
        <p:txBody>
          <a:bodyPr>
            <a:normAutofit/>
          </a:bodyPr>
          <a:lstStyle/>
          <a:p>
            <a:r>
              <a:rPr lang="en-US" dirty="0"/>
              <a:t>Identify key probabilities around customers:</a:t>
            </a:r>
          </a:p>
          <a:p>
            <a:pPr lvl="1"/>
            <a:r>
              <a:rPr lang="en-US" dirty="0"/>
              <a:t>Probability a customer is a registered user given the season is Fall</a:t>
            </a:r>
          </a:p>
          <a:p>
            <a:pPr lvl="1"/>
            <a:r>
              <a:rPr lang="en-US" dirty="0"/>
              <a:t>Probability a customer is a registered user given the season is Summer</a:t>
            </a:r>
          </a:p>
          <a:p>
            <a:pPr lvl="1"/>
            <a:r>
              <a:rPr lang="en-US" dirty="0"/>
              <a:t>Provide interval estimates for these probabilities</a:t>
            </a:r>
          </a:p>
          <a:p>
            <a:r>
              <a:rPr lang="en-US" dirty="0"/>
              <a:t>The Customer’s Marketing Division also has preconceived notions on the average number of total users for the 2012 seasons as follows to help develop their marketing budgets:</a:t>
            </a:r>
          </a:p>
          <a:p>
            <a:pPr lvl="1"/>
            <a:r>
              <a:rPr lang="en-US" dirty="0"/>
              <a:t>The average number of total users in the Summer is no less than 6500.</a:t>
            </a:r>
          </a:p>
          <a:p>
            <a:pPr lvl="1"/>
            <a:r>
              <a:rPr lang="en-US" dirty="0"/>
              <a:t>The average number of total users in the Fall is no more than 6500.</a:t>
            </a:r>
          </a:p>
          <a:p>
            <a:pPr lvl="1"/>
            <a:r>
              <a:rPr lang="en-US" dirty="0"/>
              <a:t>Validate the above claims using the appropriate statistical tests.</a:t>
            </a:r>
          </a:p>
          <a:p>
            <a:endParaRPr lang="en-US" dirty="0"/>
          </a:p>
        </p:txBody>
      </p:sp>
      <p:sp>
        <p:nvSpPr>
          <p:cNvPr id="3" name="Title 2">
            <a:extLst>
              <a:ext uri="{FF2B5EF4-FFF2-40B4-BE49-F238E27FC236}">
                <a16:creationId xmlns:a16="http://schemas.microsoft.com/office/drawing/2014/main" id="{E638C40A-0ADD-5A14-F809-C0F9437C6D24}"/>
              </a:ext>
            </a:extLst>
          </p:cNvPr>
          <p:cNvSpPr>
            <a:spLocks noGrp="1"/>
          </p:cNvSpPr>
          <p:nvPr>
            <p:ph type="title"/>
          </p:nvPr>
        </p:nvSpPr>
        <p:spPr/>
        <p:txBody>
          <a:bodyPr/>
          <a:lstStyle/>
          <a:p>
            <a:r>
              <a:rPr lang="en-US" dirty="0"/>
              <a:t>Key Goals of Analysis – Part 2</a:t>
            </a:r>
          </a:p>
        </p:txBody>
      </p:sp>
    </p:spTree>
    <p:extLst>
      <p:ext uri="{BB962C8B-B14F-4D97-AF65-F5344CB8AC3E}">
        <p14:creationId xmlns:p14="http://schemas.microsoft.com/office/powerpoint/2010/main" val="1000464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89D1F-F4A7-8DBC-59A0-C30ADAFFBDA7}"/>
              </a:ext>
            </a:extLst>
          </p:cNvPr>
          <p:cNvSpPr>
            <a:spLocks noGrp="1"/>
          </p:cNvSpPr>
          <p:nvPr>
            <p:ph idx="1"/>
          </p:nvPr>
        </p:nvSpPr>
        <p:spPr>
          <a:xfrm>
            <a:off x="581192" y="2180496"/>
            <a:ext cx="11029615" cy="4419087"/>
          </a:xfrm>
        </p:spPr>
        <p:txBody>
          <a:bodyPr>
            <a:normAutofit/>
          </a:bodyPr>
          <a:lstStyle/>
          <a:p>
            <a:r>
              <a:rPr lang="en-US" dirty="0"/>
              <a:t>Describe the key statistical measures of registered and casual users.</a:t>
            </a:r>
          </a:p>
          <a:p>
            <a:r>
              <a:rPr lang="en-US" dirty="0">
                <a:solidFill>
                  <a:schemeClr val="tx2">
                    <a:lumMod val="40000"/>
                    <a:lumOff val="60000"/>
                  </a:schemeClr>
                </a:solidFill>
              </a:rPr>
              <a:t>Identify any extreme observations in the counts of registered and casual users. </a:t>
            </a:r>
          </a:p>
          <a:p>
            <a:pPr lvl="1"/>
            <a:r>
              <a:rPr lang="en-US" dirty="0">
                <a:solidFill>
                  <a:schemeClr val="tx2">
                    <a:lumMod val="40000"/>
                    <a:lumOff val="60000"/>
                  </a:schemeClr>
                </a:solidFill>
              </a:rPr>
              <a:t>Do they tend to appear on certain days? </a:t>
            </a:r>
          </a:p>
          <a:p>
            <a:pPr lvl="1"/>
            <a:r>
              <a:rPr lang="en-US" dirty="0">
                <a:solidFill>
                  <a:schemeClr val="tx2">
                    <a:lumMod val="40000"/>
                    <a:lumOff val="60000"/>
                  </a:schemeClr>
                </a:solidFill>
              </a:rPr>
              <a:t>Certain seasons?</a:t>
            </a:r>
          </a:p>
          <a:p>
            <a:r>
              <a:rPr lang="en-US" dirty="0">
                <a:solidFill>
                  <a:schemeClr val="tx2">
                    <a:lumMod val="40000"/>
                    <a:lumOff val="60000"/>
                  </a:schemeClr>
                </a:solidFill>
              </a:rPr>
              <a:t>Describe any changes in registered users from 2011 to 2012. </a:t>
            </a:r>
          </a:p>
          <a:p>
            <a:pPr lvl="1"/>
            <a:r>
              <a:rPr lang="en-US" dirty="0">
                <a:solidFill>
                  <a:schemeClr val="tx2">
                    <a:lumMod val="40000"/>
                    <a:lumOff val="60000"/>
                  </a:schemeClr>
                </a:solidFill>
              </a:rPr>
              <a:t>Do you see any improvements? </a:t>
            </a:r>
          </a:p>
          <a:p>
            <a:pPr lvl="1"/>
            <a:r>
              <a:rPr lang="en-US" dirty="0">
                <a:solidFill>
                  <a:schemeClr val="tx2">
                    <a:lumMod val="40000"/>
                    <a:lumOff val="60000"/>
                  </a:schemeClr>
                </a:solidFill>
              </a:rPr>
              <a:t>Are these improvements evident across all months? </a:t>
            </a:r>
          </a:p>
          <a:p>
            <a:pPr lvl="1"/>
            <a:r>
              <a:rPr lang="en-US" dirty="0">
                <a:solidFill>
                  <a:schemeClr val="tx2">
                    <a:lumMod val="40000"/>
                    <a:lumOff val="60000"/>
                  </a:schemeClr>
                </a:solidFill>
              </a:rPr>
              <a:t>Are there any months that stand out, in terms of over- or under- performance?</a:t>
            </a:r>
          </a:p>
          <a:p>
            <a:endParaRPr lang="en-US" dirty="0"/>
          </a:p>
        </p:txBody>
      </p:sp>
      <p:sp>
        <p:nvSpPr>
          <p:cNvPr id="3" name="Title 2">
            <a:extLst>
              <a:ext uri="{FF2B5EF4-FFF2-40B4-BE49-F238E27FC236}">
                <a16:creationId xmlns:a16="http://schemas.microsoft.com/office/drawing/2014/main" id="{E638C40A-0ADD-5A14-F809-C0F9437C6D24}"/>
              </a:ext>
            </a:extLst>
          </p:cNvPr>
          <p:cNvSpPr>
            <a:spLocks noGrp="1"/>
          </p:cNvSpPr>
          <p:nvPr>
            <p:ph type="title"/>
          </p:nvPr>
        </p:nvSpPr>
        <p:spPr/>
        <p:txBody>
          <a:bodyPr/>
          <a:lstStyle/>
          <a:p>
            <a:r>
              <a:rPr lang="en-US" dirty="0"/>
              <a:t>Key Goals of Analysis – Part 1</a:t>
            </a:r>
          </a:p>
        </p:txBody>
      </p:sp>
    </p:spTree>
    <p:extLst>
      <p:ext uri="{BB962C8B-B14F-4D97-AF65-F5344CB8AC3E}">
        <p14:creationId xmlns:p14="http://schemas.microsoft.com/office/powerpoint/2010/main" val="3529951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Registered vs. Casual Users</a:t>
            </a:r>
          </a:p>
        </p:txBody>
      </p:sp>
      <p:sp>
        <p:nvSpPr>
          <p:cNvPr id="4" name="Text Placeholder 3">
            <a:extLst>
              <a:ext uri="{FF2B5EF4-FFF2-40B4-BE49-F238E27FC236}">
                <a16:creationId xmlns:a16="http://schemas.microsoft.com/office/drawing/2014/main" id="{9AEE1781-7294-C9A0-4B7F-E447EA59AD35}"/>
              </a:ext>
            </a:extLst>
          </p:cNvPr>
          <p:cNvSpPr>
            <a:spLocks noGrp="1"/>
          </p:cNvSpPr>
          <p:nvPr>
            <p:ph type="body" idx="1"/>
          </p:nvPr>
        </p:nvSpPr>
        <p:spPr/>
        <p:txBody>
          <a:bodyPr/>
          <a:lstStyle/>
          <a:p>
            <a:r>
              <a:rPr lang="en-US" dirty="0"/>
              <a:t>Registered Users</a:t>
            </a:r>
          </a:p>
        </p:txBody>
      </p:sp>
      <p:sp>
        <p:nvSpPr>
          <p:cNvPr id="5" name="Text Placeholder 4">
            <a:extLst>
              <a:ext uri="{FF2B5EF4-FFF2-40B4-BE49-F238E27FC236}">
                <a16:creationId xmlns:a16="http://schemas.microsoft.com/office/drawing/2014/main" id="{B08807D7-6EEB-D3D3-61BC-60E09697EBE2}"/>
              </a:ext>
            </a:extLst>
          </p:cNvPr>
          <p:cNvSpPr>
            <a:spLocks noGrp="1"/>
          </p:cNvSpPr>
          <p:nvPr>
            <p:ph type="body" sz="quarter" idx="3"/>
          </p:nvPr>
        </p:nvSpPr>
        <p:spPr/>
        <p:txBody>
          <a:bodyPr/>
          <a:lstStyle/>
          <a:p>
            <a:r>
              <a:rPr lang="en-US" dirty="0"/>
              <a:t>Casual Users</a:t>
            </a:r>
          </a:p>
        </p:txBody>
      </p:sp>
      <mc:AlternateContent xmlns:mc="http://schemas.openxmlformats.org/markup-compatibility/2006" xmlns:cx1="http://schemas.microsoft.com/office/drawing/2015/9/8/chartex">
        <mc:Choice Requires="cx1">
          <p:graphicFrame>
            <p:nvGraphicFramePr>
              <p:cNvPr id="7" name="Content Placeholder 6">
                <a:extLst>
                  <a:ext uri="{FF2B5EF4-FFF2-40B4-BE49-F238E27FC236}">
                    <a16:creationId xmlns:a16="http://schemas.microsoft.com/office/drawing/2014/main" id="{0398F2B6-183A-8484-8F5F-9C7EC6CE28BF}"/>
                  </a:ext>
                </a:extLst>
              </p:cNvPr>
              <p:cNvGraphicFramePr>
                <a:graphicFrameLocks noGrp="1"/>
              </p:cNvGraphicFramePr>
              <p:nvPr>
                <p:ph sz="half" idx="2"/>
                <p:extLst>
                  <p:ext uri="{D42A27DB-BD31-4B8C-83A1-F6EECF244321}">
                    <p14:modId xmlns:p14="http://schemas.microsoft.com/office/powerpoint/2010/main" val="4175782964"/>
                  </p:ext>
                </p:extLst>
              </p:nvPr>
            </p:nvGraphicFramePr>
            <p:xfrm>
              <a:off x="581025" y="2925763"/>
              <a:ext cx="5392738" cy="359430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ontent Placeholder 6">
                <a:extLst>
                  <a:ext uri="{FF2B5EF4-FFF2-40B4-BE49-F238E27FC236}">
                    <a16:creationId xmlns:a16="http://schemas.microsoft.com/office/drawing/2014/main" id="{0398F2B6-183A-8484-8F5F-9C7EC6CE28BF}"/>
                  </a:ext>
                </a:extLst>
              </p:cNvPr>
              <p:cNvPicPr>
                <a:picLocks noGrp="1" noRot="1" noChangeAspect="1" noMove="1" noResize="1" noEditPoints="1" noAdjustHandles="1" noChangeArrowheads="1" noChangeShapeType="1"/>
              </p:cNvPicPr>
              <p:nvPr/>
            </p:nvPicPr>
            <p:blipFill>
              <a:blip r:embed="rId3"/>
              <a:stretch>
                <a:fillRect/>
              </a:stretch>
            </p:blipFill>
            <p:spPr>
              <a:xfrm>
                <a:off x="581025" y="2925763"/>
                <a:ext cx="5392738" cy="359430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619F8172-0E53-C00F-E19B-0E620AB162F1}"/>
                  </a:ext>
                </a:extLst>
              </p:cNvPr>
              <p:cNvGraphicFramePr>
                <a:graphicFrameLocks noGrp="1"/>
              </p:cNvGraphicFramePr>
              <p:nvPr>
                <p:ph sz="quarter" idx="4"/>
                <p:extLst>
                  <p:ext uri="{D42A27DB-BD31-4B8C-83A1-F6EECF244321}">
                    <p14:modId xmlns:p14="http://schemas.microsoft.com/office/powerpoint/2010/main" val="5986221"/>
                  </p:ext>
                </p:extLst>
              </p:nvPr>
            </p:nvGraphicFramePr>
            <p:xfrm>
              <a:off x="6218238" y="2925763"/>
              <a:ext cx="5392737" cy="359430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ontent Placeholder 7">
                <a:extLst>
                  <a:ext uri="{FF2B5EF4-FFF2-40B4-BE49-F238E27FC236}">
                    <a16:creationId xmlns:a16="http://schemas.microsoft.com/office/drawing/2014/main" id="{619F8172-0E53-C00F-E19B-0E620AB162F1}"/>
                  </a:ext>
                </a:extLst>
              </p:cNvPr>
              <p:cNvPicPr>
                <a:picLocks noGrp="1" noRot="1" noChangeAspect="1" noMove="1" noResize="1" noEditPoints="1" noAdjustHandles="1" noChangeArrowheads="1" noChangeShapeType="1"/>
              </p:cNvPicPr>
              <p:nvPr/>
            </p:nvPicPr>
            <p:blipFill>
              <a:blip r:embed="rId5"/>
              <a:stretch>
                <a:fillRect/>
              </a:stretch>
            </p:blipFill>
            <p:spPr>
              <a:xfrm>
                <a:off x="6218238" y="2925763"/>
                <a:ext cx="5392737" cy="3594307"/>
              </a:xfrm>
              <a:prstGeom prst="rect">
                <a:avLst/>
              </a:prstGeom>
            </p:spPr>
          </p:pic>
        </mc:Fallback>
      </mc:AlternateContent>
    </p:spTree>
    <p:extLst>
      <p:ext uri="{BB962C8B-B14F-4D97-AF65-F5344CB8AC3E}">
        <p14:creationId xmlns:p14="http://schemas.microsoft.com/office/powerpoint/2010/main" val="85871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1B-C087-0F94-745A-E1A552122FA6}"/>
              </a:ext>
            </a:extLst>
          </p:cNvPr>
          <p:cNvSpPr>
            <a:spLocks noGrp="1"/>
          </p:cNvSpPr>
          <p:nvPr>
            <p:ph type="title"/>
          </p:nvPr>
        </p:nvSpPr>
        <p:spPr>
          <a:xfrm>
            <a:off x="581192" y="702156"/>
            <a:ext cx="11029616" cy="1013800"/>
          </a:xfrm>
        </p:spPr>
        <p:txBody>
          <a:bodyPr/>
          <a:lstStyle/>
          <a:p>
            <a:r>
              <a:rPr lang="en-US" dirty="0"/>
              <a:t>Qualitative (Categorical) Variables</a:t>
            </a:r>
          </a:p>
        </p:txBody>
      </p:sp>
      <p:sp>
        <p:nvSpPr>
          <p:cNvPr id="5" name="TextBox 4">
            <a:extLst>
              <a:ext uri="{FF2B5EF4-FFF2-40B4-BE49-F238E27FC236}">
                <a16:creationId xmlns:a16="http://schemas.microsoft.com/office/drawing/2014/main" id="{646E981B-6F32-9340-174A-4D3E905FE8E0}"/>
              </a:ext>
            </a:extLst>
          </p:cNvPr>
          <p:cNvSpPr txBox="1"/>
          <p:nvPr/>
        </p:nvSpPr>
        <p:spPr>
          <a:xfrm rot="5400000">
            <a:off x="5925787" y="6103913"/>
            <a:ext cx="543739" cy="523220"/>
          </a:xfrm>
          <a:prstGeom prst="rect">
            <a:avLst/>
          </a:prstGeom>
          <a:noFill/>
        </p:spPr>
        <p:txBody>
          <a:bodyPr wrap="none" rtlCol="0">
            <a:spAutoFit/>
          </a:bodyPr>
          <a:lstStyle/>
          <a:p>
            <a:r>
              <a:rPr lang="en-US" sz="2800" dirty="0"/>
              <a:t>…</a:t>
            </a:r>
          </a:p>
        </p:txBody>
      </p:sp>
      <p:graphicFrame>
        <p:nvGraphicFramePr>
          <p:cNvPr id="8" name="Table 4">
            <a:extLst>
              <a:ext uri="{FF2B5EF4-FFF2-40B4-BE49-F238E27FC236}">
                <a16:creationId xmlns:a16="http://schemas.microsoft.com/office/drawing/2014/main" id="{CACE4B2D-29AE-24F1-EB8F-1AF88A720DEE}"/>
              </a:ext>
            </a:extLst>
          </p:cNvPr>
          <p:cNvGraphicFramePr>
            <a:graphicFrameLocks/>
          </p:cNvGraphicFramePr>
          <p:nvPr/>
        </p:nvGraphicFramePr>
        <p:xfrm>
          <a:off x="581025" y="2323725"/>
          <a:ext cx="11029616" cy="3576320"/>
        </p:xfrm>
        <a:graphic>
          <a:graphicData uri="http://schemas.openxmlformats.org/drawingml/2006/table">
            <a:tbl>
              <a:tblPr firstRow="1" firstCol="1" bandRow="1">
                <a:tableStyleId>{5C22544A-7EE6-4342-B048-85BDC9FD1C3A}</a:tableStyleId>
              </a:tblPr>
              <a:tblGrid>
                <a:gridCol w="1164648">
                  <a:extLst>
                    <a:ext uri="{9D8B030D-6E8A-4147-A177-3AD203B41FA5}">
                      <a16:colId xmlns:a16="http://schemas.microsoft.com/office/drawing/2014/main" val="3564469882"/>
                    </a:ext>
                  </a:extLst>
                </a:gridCol>
                <a:gridCol w="1246909">
                  <a:extLst>
                    <a:ext uri="{9D8B030D-6E8A-4147-A177-3AD203B41FA5}">
                      <a16:colId xmlns:a16="http://schemas.microsoft.com/office/drawing/2014/main" val="2447655034"/>
                    </a:ext>
                  </a:extLst>
                </a:gridCol>
                <a:gridCol w="1037264">
                  <a:extLst>
                    <a:ext uri="{9D8B030D-6E8A-4147-A177-3AD203B41FA5}">
                      <a16:colId xmlns:a16="http://schemas.microsoft.com/office/drawing/2014/main" val="3095001754"/>
                    </a:ext>
                  </a:extLst>
                </a:gridCol>
                <a:gridCol w="1596942">
                  <a:extLst>
                    <a:ext uri="{9D8B030D-6E8A-4147-A177-3AD203B41FA5}">
                      <a16:colId xmlns:a16="http://schemas.microsoft.com/office/drawing/2014/main" val="2673756527"/>
                    </a:ext>
                  </a:extLst>
                </a:gridCol>
                <a:gridCol w="1770176">
                  <a:extLst>
                    <a:ext uri="{9D8B030D-6E8A-4147-A177-3AD203B41FA5}">
                      <a16:colId xmlns:a16="http://schemas.microsoft.com/office/drawing/2014/main" val="288479686"/>
                    </a:ext>
                  </a:extLst>
                </a:gridCol>
                <a:gridCol w="1404559">
                  <a:extLst>
                    <a:ext uri="{9D8B030D-6E8A-4147-A177-3AD203B41FA5}">
                      <a16:colId xmlns:a16="http://schemas.microsoft.com/office/drawing/2014/main" val="4292782133"/>
                    </a:ext>
                  </a:extLst>
                </a:gridCol>
                <a:gridCol w="1404559">
                  <a:extLst>
                    <a:ext uri="{9D8B030D-6E8A-4147-A177-3AD203B41FA5}">
                      <a16:colId xmlns:a16="http://schemas.microsoft.com/office/drawing/2014/main" val="3810588531"/>
                    </a:ext>
                  </a:extLst>
                </a:gridCol>
                <a:gridCol w="1404559">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1/1/2011</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46.7</a:t>
                      </a:r>
                    </a:p>
                  </a:txBody>
                  <a:tcPr anchor="ctr"/>
                </a:tc>
                <a:tc>
                  <a:txBody>
                    <a:bodyPr/>
                    <a:lstStyle/>
                    <a:p>
                      <a:pPr algn="ctr"/>
                      <a:r>
                        <a:rPr lang="en-US" dirty="0"/>
                        <a:t>80.6</a:t>
                      </a:r>
                    </a:p>
                  </a:txBody>
                  <a:tcPr anchor="ctr"/>
                </a:tc>
                <a:tc>
                  <a:txBody>
                    <a:bodyPr/>
                    <a:lstStyle/>
                    <a:p>
                      <a:pPr algn="ctr"/>
                      <a:r>
                        <a:rPr lang="en-US" dirty="0"/>
                        <a:t>331</a:t>
                      </a:r>
                    </a:p>
                  </a:txBody>
                  <a:tcPr anchor="ctr"/>
                </a:tc>
                <a:tc>
                  <a:txBody>
                    <a:bodyPr/>
                    <a:lstStyle/>
                    <a:p>
                      <a:pPr algn="ctr"/>
                      <a:r>
                        <a:rPr lang="en-US" dirty="0"/>
                        <a:t>654</a:t>
                      </a:r>
                    </a:p>
                  </a:txBody>
                  <a:tcPr anchor="ctr"/>
                </a:tc>
                <a:extLst>
                  <a:ext uri="{0D108BD9-81ED-4DB2-BD59-A6C34878D82A}">
                    <a16:rowId xmlns:a16="http://schemas.microsoft.com/office/drawing/2014/main" val="3130159869"/>
                  </a:ext>
                </a:extLst>
              </a:tr>
              <a:tr h="370840">
                <a:tc>
                  <a:txBody>
                    <a:bodyPr/>
                    <a:lstStyle/>
                    <a:p>
                      <a:pPr algn="ctr"/>
                      <a:r>
                        <a:rPr lang="en-US" dirty="0"/>
                        <a:t>1/2/2011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48.4</a:t>
                      </a:r>
                    </a:p>
                  </a:txBody>
                  <a:tcPr anchor="ctr"/>
                </a:tc>
                <a:tc>
                  <a:txBody>
                    <a:bodyPr/>
                    <a:lstStyle/>
                    <a:p>
                      <a:pPr algn="ctr"/>
                      <a:r>
                        <a:rPr lang="en-US" dirty="0"/>
                        <a:t>69.6</a:t>
                      </a:r>
                    </a:p>
                  </a:txBody>
                  <a:tcPr anchor="ctr"/>
                </a:tc>
                <a:tc>
                  <a:txBody>
                    <a:bodyPr/>
                    <a:lstStyle/>
                    <a:p>
                      <a:pPr algn="ctr"/>
                      <a:r>
                        <a:rPr lang="en-US" dirty="0"/>
                        <a:t>131</a:t>
                      </a:r>
                    </a:p>
                  </a:txBody>
                  <a:tcPr anchor="ctr"/>
                </a:tc>
                <a:tc>
                  <a:txBody>
                    <a:bodyPr/>
                    <a:lstStyle/>
                    <a:p>
                      <a:pPr algn="ctr"/>
                      <a:r>
                        <a:rPr lang="en-US" dirty="0"/>
                        <a:t>670</a:t>
                      </a:r>
                    </a:p>
                  </a:txBody>
                  <a:tcPr anchor="ctr"/>
                </a:tc>
                <a:extLst>
                  <a:ext uri="{0D108BD9-81ED-4DB2-BD59-A6C34878D82A}">
                    <a16:rowId xmlns:a16="http://schemas.microsoft.com/office/drawing/2014/main" val="2534830166"/>
                  </a:ext>
                </a:extLst>
              </a:tr>
              <a:tr h="370840">
                <a:tc>
                  <a:txBody>
                    <a:bodyPr/>
                    <a:lstStyle/>
                    <a:p>
                      <a:pPr algn="ctr"/>
                      <a:r>
                        <a:rPr lang="en-US" dirty="0"/>
                        <a:t>1/3/2011</a:t>
                      </a:r>
                    </a:p>
                  </a:txBody>
                  <a:tcPr anchor="ctr"/>
                </a:tc>
                <a:tc>
                  <a:txBody>
                    <a:bodyPr/>
                    <a:lstStyle/>
                    <a:p>
                      <a:pPr algn="ctr"/>
                      <a:r>
                        <a:rPr lang="en-US" dirty="0"/>
                        <a:t>Monday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34.2</a:t>
                      </a:r>
                    </a:p>
                  </a:txBody>
                  <a:tcPr anchor="ctr"/>
                </a:tc>
                <a:tc>
                  <a:txBody>
                    <a:bodyPr/>
                    <a:lstStyle/>
                    <a:p>
                      <a:pPr algn="ctr"/>
                      <a:r>
                        <a:rPr lang="en-US" dirty="0"/>
                        <a:t>43.7</a:t>
                      </a:r>
                    </a:p>
                  </a:txBody>
                  <a:tcPr anchor="ctr"/>
                </a:tc>
                <a:tc>
                  <a:txBody>
                    <a:bodyPr/>
                    <a:lstStyle/>
                    <a:p>
                      <a:pPr algn="ctr"/>
                      <a:r>
                        <a:rPr lang="en-US" dirty="0"/>
                        <a:t>120</a:t>
                      </a:r>
                    </a:p>
                  </a:txBody>
                  <a:tcPr anchor="ctr"/>
                </a:tc>
                <a:tc>
                  <a:txBody>
                    <a:bodyPr/>
                    <a:lstStyle/>
                    <a:p>
                      <a:pPr algn="ctr"/>
                      <a:r>
                        <a:rPr lang="en-US" dirty="0"/>
                        <a:t>1229</a:t>
                      </a:r>
                    </a:p>
                  </a:txBody>
                  <a:tcPr anchor="ctr"/>
                </a:tc>
                <a:extLst>
                  <a:ext uri="{0D108BD9-81ED-4DB2-BD59-A6C34878D82A}">
                    <a16:rowId xmlns:a16="http://schemas.microsoft.com/office/drawing/2014/main" val="962788917"/>
                  </a:ext>
                </a:extLst>
              </a:tr>
              <a:tr h="370840">
                <a:tc>
                  <a:txBody>
                    <a:bodyPr/>
                    <a:lstStyle/>
                    <a:p>
                      <a:pPr algn="ctr"/>
                      <a:r>
                        <a:rPr lang="en-US" dirty="0"/>
                        <a:t>1/4/2011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34.5</a:t>
                      </a:r>
                    </a:p>
                  </a:txBody>
                  <a:tcPr anchor="ctr"/>
                </a:tc>
                <a:tc>
                  <a:txBody>
                    <a:bodyPr/>
                    <a:lstStyle/>
                    <a:p>
                      <a:pPr algn="ctr"/>
                      <a:r>
                        <a:rPr lang="en-US" dirty="0"/>
                        <a:t>59.0</a:t>
                      </a:r>
                    </a:p>
                  </a:txBody>
                  <a:tcPr anchor="ctr"/>
                </a:tc>
                <a:tc>
                  <a:txBody>
                    <a:bodyPr/>
                    <a:lstStyle/>
                    <a:p>
                      <a:pPr algn="ctr"/>
                      <a:r>
                        <a:rPr lang="en-US" dirty="0"/>
                        <a:t>108</a:t>
                      </a:r>
                    </a:p>
                  </a:txBody>
                  <a:tcPr anchor="ctr"/>
                </a:tc>
                <a:tc>
                  <a:txBody>
                    <a:bodyPr/>
                    <a:lstStyle/>
                    <a:p>
                      <a:pPr algn="ctr"/>
                      <a:r>
                        <a:rPr lang="en-US" dirty="0"/>
                        <a:t>1454</a:t>
                      </a:r>
                    </a:p>
                  </a:txBody>
                  <a:tcPr anchor="ctr"/>
                </a:tc>
                <a:extLst>
                  <a:ext uri="{0D108BD9-81ED-4DB2-BD59-A6C34878D82A}">
                    <a16:rowId xmlns:a16="http://schemas.microsoft.com/office/drawing/2014/main" val="3697958777"/>
                  </a:ext>
                </a:extLst>
              </a:tr>
              <a:tr h="370840">
                <a:tc>
                  <a:txBody>
                    <a:bodyPr/>
                    <a:lstStyle/>
                    <a:p>
                      <a:pPr algn="ctr"/>
                      <a:r>
                        <a:rPr lang="en-US" dirty="0"/>
                        <a:t>1/5/2011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36.8</a:t>
                      </a:r>
                    </a:p>
                  </a:txBody>
                  <a:tcPr anchor="ctr"/>
                </a:tc>
                <a:tc>
                  <a:txBody>
                    <a:bodyPr/>
                    <a:lstStyle/>
                    <a:p>
                      <a:pPr algn="ctr"/>
                      <a:r>
                        <a:rPr lang="en-US" dirty="0"/>
                        <a:t>43.7</a:t>
                      </a:r>
                    </a:p>
                  </a:txBody>
                  <a:tcPr anchor="ctr"/>
                </a:tc>
                <a:tc>
                  <a:txBody>
                    <a:bodyPr/>
                    <a:lstStyle/>
                    <a:p>
                      <a:pPr algn="ctr"/>
                      <a:r>
                        <a:rPr lang="en-US" dirty="0"/>
                        <a:t>82</a:t>
                      </a:r>
                    </a:p>
                  </a:txBody>
                  <a:tcPr anchor="ctr"/>
                </a:tc>
                <a:tc>
                  <a:txBody>
                    <a:bodyPr/>
                    <a:lstStyle/>
                    <a:p>
                      <a:pPr algn="ctr"/>
                      <a:r>
                        <a:rPr lang="en-US" dirty="0"/>
                        <a:t>1518</a:t>
                      </a:r>
                    </a:p>
                  </a:txBody>
                  <a:tcPr anchor="ctr"/>
                </a:tc>
                <a:extLst>
                  <a:ext uri="{0D108BD9-81ED-4DB2-BD59-A6C34878D82A}">
                    <a16:rowId xmlns:a16="http://schemas.microsoft.com/office/drawing/2014/main" val="439924623"/>
                  </a:ext>
                </a:extLst>
              </a:tr>
            </a:tbl>
          </a:graphicData>
        </a:graphic>
      </p:graphicFrame>
      <p:sp>
        <p:nvSpPr>
          <p:cNvPr id="3" name="Rectangle 2">
            <a:extLst>
              <a:ext uri="{FF2B5EF4-FFF2-40B4-BE49-F238E27FC236}">
                <a16:creationId xmlns:a16="http://schemas.microsoft.com/office/drawing/2014/main" id="{EE90EBAB-89BC-9404-CF80-63E42F64B6F5}"/>
              </a:ext>
            </a:extLst>
          </p:cNvPr>
          <p:cNvSpPr/>
          <p:nvPr/>
        </p:nvSpPr>
        <p:spPr>
          <a:xfrm>
            <a:off x="475013" y="2232561"/>
            <a:ext cx="5248893" cy="3861092"/>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785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Measures of Center / Typical</a:t>
            </a:r>
          </a:p>
        </p:txBody>
      </p:sp>
      <p:sp>
        <p:nvSpPr>
          <p:cNvPr id="4" name="Text Placeholder 3">
            <a:extLst>
              <a:ext uri="{FF2B5EF4-FFF2-40B4-BE49-F238E27FC236}">
                <a16:creationId xmlns:a16="http://schemas.microsoft.com/office/drawing/2014/main" id="{9AEE1781-7294-C9A0-4B7F-E447EA59AD35}"/>
              </a:ext>
            </a:extLst>
          </p:cNvPr>
          <p:cNvSpPr>
            <a:spLocks noGrp="1"/>
          </p:cNvSpPr>
          <p:nvPr>
            <p:ph type="body" idx="1"/>
          </p:nvPr>
        </p:nvSpPr>
        <p:spPr/>
        <p:txBody>
          <a:bodyPr/>
          <a:lstStyle/>
          <a:p>
            <a:r>
              <a:rPr lang="en-US" dirty="0"/>
              <a:t>Registered Users</a:t>
            </a:r>
          </a:p>
        </p:txBody>
      </p:sp>
      <p:sp>
        <p:nvSpPr>
          <p:cNvPr id="2" name="Content Placeholder 1">
            <a:extLst>
              <a:ext uri="{FF2B5EF4-FFF2-40B4-BE49-F238E27FC236}">
                <a16:creationId xmlns:a16="http://schemas.microsoft.com/office/drawing/2014/main" id="{48F262F4-1E94-B45D-0489-ED0B232BE6B0}"/>
              </a:ext>
            </a:extLst>
          </p:cNvPr>
          <p:cNvSpPr>
            <a:spLocks noGrp="1"/>
          </p:cNvSpPr>
          <p:nvPr>
            <p:ph sz="half" idx="2"/>
          </p:nvPr>
        </p:nvSpPr>
        <p:spPr/>
        <p:txBody>
          <a:bodyPr/>
          <a:lstStyle/>
          <a:p>
            <a:r>
              <a:rPr lang="en-US" dirty="0"/>
              <a:t>Mean = 3,656.2 users per day</a:t>
            </a:r>
          </a:p>
          <a:p>
            <a:r>
              <a:rPr lang="en-US" dirty="0"/>
              <a:t>Median = 3,662 users per day</a:t>
            </a:r>
          </a:p>
        </p:txBody>
      </p:sp>
      <p:sp>
        <p:nvSpPr>
          <p:cNvPr id="5" name="Text Placeholder 4">
            <a:extLst>
              <a:ext uri="{FF2B5EF4-FFF2-40B4-BE49-F238E27FC236}">
                <a16:creationId xmlns:a16="http://schemas.microsoft.com/office/drawing/2014/main" id="{B08807D7-6EEB-D3D3-61BC-60E09697EBE2}"/>
              </a:ext>
            </a:extLst>
          </p:cNvPr>
          <p:cNvSpPr>
            <a:spLocks noGrp="1"/>
          </p:cNvSpPr>
          <p:nvPr>
            <p:ph type="body" sz="quarter" idx="3"/>
          </p:nvPr>
        </p:nvSpPr>
        <p:spPr/>
        <p:txBody>
          <a:bodyPr/>
          <a:lstStyle/>
          <a:p>
            <a:r>
              <a:rPr lang="en-US" dirty="0"/>
              <a:t>Casual Users</a:t>
            </a:r>
          </a:p>
        </p:txBody>
      </p:sp>
      <p:sp>
        <p:nvSpPr>
          <p:cNvPr id="6" name="Content Placeholder 5">
            <a:extLst>
              <a:ext uri="{FF2B5EF4-FFF2-40B4-BE49-F238E27FC236}">
                <a16:creationId xmlns:a16="http://schemas.microsoft.com/office/drawing/2014/main" id="{D3375D46-D88F-0AE8-134D-5FB79B7E74AB}"/>
              </a:ext>
            </a:extLst>
          </p:cNvPr>
          <p:cNvSpPr>
            <a:spLocks noGrp="1"/>
          </p:cNvSpPr>
          <p:nvPr>
            <p:ph sz="quarter" idx="4"/>
          </p:nvPr>
        </p:nvSpPr>
        <p:spPr/>
        <p:txBody>
          <a:bodyPr/>
          <a:lstStyle/>
          <a:p>
            <a:r>
              <a:rPr lang="en-US" dirty="0"/>
              <a:t>Mean = 848 users per day</a:t>
            </a:r>
          </a:p>
          <a:p>
            <a:r>
              <a:rPr lang="en-US" dirty="0"/>
              <a:t>Median = 713 users per day</a:t>
            </a:r>
          </a:p>
        </p:txBody>
      </p:sp>
    </p:spTree>
    <p:extLst>
      <p:ext uri="{BB962C8B-B14F-4D97-AF65-F5344CB8AC3E}">
        <p14:creationId xmlns:p14="http://schemas.microsoft.com/office/powerpoint/2010/main" val="2319046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Measures of Variability</a:t>
            </a:r>
          </a:p>
        </p:txBody>
      </p:sp>
      <p:sp>
        <p:nvSpPr>
          <p:cNvPr id="4" name="Text Placeholder 3">
            <a:extLst>
              <a:ext uri="{FF2B5EF4-FFF2-40B4-BE49-F238E27FC236}">
                <a16:creationId xmlns:a16="http://schemas.microsoft.com/office/drawing/2014/main" id="{9AEE1781-7294-C9A0-4B7F-E447EA59AD35}"/>
              </a:ext>
            </a:extLst>
          </p:cNvPr>
          <p:cNvSpPr>
            <a:spLocks noGrp="1"/>
          </p:cNvSpPr>
          <p:nvPr>
            <p:ph type="body" idx="1"/>
          </p:nvPr>
        </p:nvSpPr>
        <p:spPr/>
        <p:txBody>
          <a:bodyPr/>
          <a:lstStyle/>
          <a:p>
            <a:r>
              <a:rPr lang="en-US" dirty="0"/>
              <a:t>Registered Users</a:t>
            </a:r>
          </a:p>
        </p:txBody>
      </p:sp>
      <p:sp>
        <p:nvSpPr>
          <p:cNvPr id="2" name="Content Placeholder 1">
            <a:extLst>
              <a:ext uri="{FF2B5EF4-FFF2-40B4-BE49-F238E27FC236}">
                <a16:creationId xmlns:a16="http://schemas.microsoft.com/office/drawing/2014/main" id="{48F262F4-1E94-B45D-0489-ED0B232BE6B0}"/>
              </a:ext>
            </a:extLst>
          </p:cNvPr>
          <p:cNvSpPr>
            <a:spLocks noGrp="1"/>
          </p:cNvSpPr>
          <p:nvPr>
            <p:ph sz="half" idx="2"/>
          </p:nvPr>
        </p:nvSpPr>
        <p:spPr/>
        <p:txBody>
          <a:bodyPr/>
          <a:lstStyle/>
          <a:p>
            <a:r>
              <a:rPr lang="en-US" dirty="0"/>
              <a:t>Range = 6,946 – 20 </a:t>
            </a:r>
            <a:br>
              <a:rPr lang="en-US" dirty="0"/>
            </a:br>
            <a:r>
              <a:rPr lang="en-US" dirty="0"/>
              <a:t>          = 6,926 users per day</a:t>
            </a:r>
          </a:p>
          <a:p>
            <a:r>
              <a:rPr lang="en-US" dirty="0"/>
              <a:t>Standard Deviation = 686.6 users per day</a:t>
            </a:r>
          </a:p>
          <a:p>
            <a:r>
              <a:rPr lang="en-US" dirty="0"/>
              <a:t>IQR = 4,783.3 – 2,488.5</a:t>
            </a:r>
            <a:br>
              <a:rPr lang="en-US" dirty="0"/>
            </a:br>
            <a:r>
              <a:rPr lang="en-US" dirty="0"/>
              <a:t>       = 2,294.8 users per day</a:t>
            </a:r>
          </a:p>
        </p:txBody>
      </p:sp>
      <p:sp>
        <p:nvSpPr>
          <p:cNvPr id="5" name="Text Placeholder 4">
            <a:extLst>
              <a:ext uri="{FF2B5EF4-FFF2-40B4-BE49-F238E27FC236}">
                <a16:creationId xmlns:a16="http://schemas.microsoft.com/office/drawing/2014/main" id="{B08807D7-6EEB-D3D3-61BC-60E09697EBE2}"/>
              </a:ext>
            </a:extLst>
          </p:cNvPr>
          <p:cNvSpPr>
            <a:spLocks noGrp="1"/>
          </p:cNvSpPr>
          <p:nvPr>
            <p:ph type="body" sz="quarter" idx="3"/>
          </p:nvPr>
        </p:nvSpPr>
        <p:spPr/>
        <p:txBody>
          <a:bodyPr/>
          <a:lstStyle/>
          <a:p>
            <a:r>
              <a:rPr lang="en-US" dirty="0"/>
              <a:t>Casual Users</a:t>
            </a:r>
          </a:p>
        </p:txBody>
      </p:sp>
      <p:sp>
        <p:nvSpPr>
          <p:cNvPr id="6" name="Content Placeholder 5">
            <a:extLst>
              <a:ext uri="{FF2B5EF4-FFF2-40B4-BE49-F238E27FC236}">
                <a16:creationId xmlns:a16="http://schemas.microsoft.com/office/drawing/2014/main" id="{D3375D46-D88F-0AE8-134D-5FB79B7E74AB}"/>
              </a:ext>
            </a:extLst>
          </p:cNvPr>
          <p:cNvSpPr>
            <a:spLocks noGrp="1"/>
          </p:cNvSpPr>
          <p:nvPr>
            <p:ph sz="quarter" idx="4"/>
          </p:nvPr>
        </p:nvSpPr>
        <p:spPr/>
        <p:txBody>
          <a:bodyPr/>
          <a:lstStyle/>
          <a:p>
            <a:r>
              <a:rPr lang="en-US" dirty="0"/>
              <a:t>Range = 3,410 – 2 </a:t>
            </a:r>
            <a:br>
              <a:rPr lang="en-US" dirty="0"/>
            </a:br>
            <a:r>
              <a:rPr lang="en-US" dirty="0"/>
              <a:t>          = 3,408 users per day</a:t>
            </a:r>
          </a:p>
          <a:p>
            <a:r>
              <a:rPr lang="en-US" dirty="0"/>
              <a:t>Standard Deviation = 1,560.3 users per day</a:t>
            </a:r>
          </a:p>
          <a:p>
            <a:r>
              <a:rPr lang="en-US" dirty="0"/>
              <a:t>IQR = 1,096.5 – 315.3</a:t>
            </a:r>
            <a:br>
              <a:rPr lang="en-US" dirty="0"/>
            </a:br>
            <a:r>
              <a:rPr lang="en-US" dirty="0"/>
              <a:t>       = 781.2 users per day</a:t>
            </a:r>
          </a:p>
          <a:p>
            <a:endParaRPr lang="en-US" dirty="0"/>
          </a:p>
        </p:txBody>
      </p:sp>
    </p:spTree>
    <p:extLst>
      <p:ext uri="{BB962C8B-B14F-4D97-AF65-F5344CB8AC3E}">
        <p14:creationId xmlns:p14="http://schemas.microsoft.com/office/powerpoint/2010/main" val="4160954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89D1F-F4A7-8DBC-59A0-C30ADAFFBDA7}"/>
              </a:ext>
            </a:extLst>
          </p:cNvPr>
          <p:cNvSpPr>
            <a:spLocks noGrp="1"/>
          </p:cNvSpPr>
          <p:nvPr>
            <p:ph idx="1"/>
          </p:nvPr>
        </p:nvSpPr>
        <p:spPr>
          <a:xfrm>
            <a:off x="581192" y="2180496"/>
            <a:ext cx="11029615" cy="4419087"/>
          </a:xfrm>
        </p:spPr>
        <p:txBody>
          <a:bodyPr>
            <a:normAutofit/>
          </a:bodyPr>
          <a:lstStyle/>
          <a:p>
            <a:r>
              <a:rPr lang="en-US" dirty="0">
                <a:solidFill>
                  <a:schemeClr val="tx2">
                    <a:lumMod val="40000"/>
                    <a:lumOff val="60000"/>
                  </a:schemeClr>
                </a:solidFill>
              </a:rPr>
              <a:t>Describe the key statistical measures of registered and casual users.</a:t>
            </a:r>
          </a:p>
          <a:p>
            <a:r>
              <a:rPr lang="en-US" dirty="0"/>
              <a:t>Identify any extreme observations in the counts of registered and casual users. </a:t>
            </a:r>
          </a:p>
          <a:p>
            <a:pPr lvl="1"/>
            <a:r>
              <a:rPr lang="en-US" dirty="0"/>
              <a:t>Do they tend to appear on certain days? </a:t>
            </a:r>
          </a:p>
          <a:p>
            <a:pPr lvl="1"/>
            <a:r>
              <a:rPr lang="en-US" dirty="0"/>
              <a:t>Certain seasons?</a:t>
            </a:r>
          </a:p>
          <a:p>
            <a:r>
              <a:rPr lang="en-US" dirty="0">
                <a:solidFill>
                  <a:schemeClr val="tx2">
                    <a:lumMod val="40000"/>
                    <a:lumOff val="60000"/>
                  </a:schemeClr>
                </a:solidFill>
              </a:rPr>
              <a:t>Describe any changes in registered users from 2011 to 2012. </a:t>
            </a:r>
          </a:p>
          <a:p>
            <a:pPr lvl="1"/>
            <a:r>
              <a:rPr lang="en-US" dirty="0">
                <a:solidFill>
                  <a:schemeClr val="tx2">
                    <a:lumMod val="40000"/>
                    <a:lumOff val="60000"/>
                  </a:schemeClr>
                </a:solidFill>
              </a:rPr>
              <a:t>Do you see any improvements? </a:t>
            </a:r>
          </a:p>
          <a:p>
            <a:pPr lvl="1"/>
            <a:r>
              <a:rPr lang="en-US" dirty="0">
                <a:solidFill>
                  <a:schemeClr val="tx2">
                    <a:lumMod val="40000"/>
                    <a:lumOff val="60000"/>
                  </a:schemeClr>
                </a:solidFill>
              </a:rPr>
              <a:t>Are these improvements evident across all months? </a:t>
            </a:r>
          </a:p>
          <a:p>
            <a:pPr lvl="1"/>
            <a:r>
              <a:rPr lang="en-US" dirty="0">
                <a:solidFill>
                  <a:schemeClr val="tx2">
                    <a:lumMod val="40000"/>
                    <a:lumOff val="60000"/>
                  </a:schemeClr>
                </a:solidFill>
              </a:rPr>
              <a:t>Are there any months that stand out, in terms of over- or under- performance?</a:t>
            </a:r>
          </a:p>
          <a:p>
            <a:endParaRPr lang="en-US" dirty="0"/>
          </a:p>
        </p:txBody>
      </p:sp>
      <p:sp>
        <p:nvSpPr>
          <p:cNvPr id="3" name="Title 2">
            <a:extLst>
              <a:ext uri="{FF2B5EF4-FFF2-40B4-BE49-F238E27FC236}">
                <a16:creationId xmlns:a16="http://schemas.microsoft.com/office/drawing/2014/main" id="{E638C40A-0ADD-5A14-F809-C0F9437C6D24}"/>
              </a:ext>
            </a:extLst>
          </p:cNvPr>
          <p:cNvSpPr>
            <a:spLocks noGrp="1"/>
          </p:cNvSpPr>
          <p:nvPr>
            <p:ph type="title"/>
          </p:nvPr>
        </p:nvSpPr>
        <p:spPr/>
        <p:txBody>
          <a:bodyPr/>
          <a:lstStyle/>
          <a:p>
            <a:r>
              <a:rPr lang="en-US" dirty="0"/>
              <a:t>Key Goals of Analysis – Part 1</a:t>
            </a:r>
          </a:p>
        </p:txBody>
      </p:sp>
    </p:spTree>
    <p:extLst>
      <p:ext uri="{BB962C8B-B14F-4D97-AF65-F5344CB8AC3E}">
        <p14:creationId xmlns:p14="http://schemas.microsoft.com/office/powerpoint/2010/main" val="1460071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Registered vs. Casual Users</a:t>
            </a:r>
          </a:p>
        </p:txBody>
      </p:sp>
      <p:sp>
        <p:nvSpPr>
          <p:cNvPr id="4" name="Text Placeholder 3">
            <a:extLst>
              <a:ext uri="{FF2B5EF4-FFF2-40B4-BE49-F238E27FC236}">
                <a16:creationId xmlns:a16="http://schemas.microsoft.com/office/drawing/2014/main" id="{9AEE1781-7294-C9A0-4B7F-E447EA59AD35}"/>
              </a:ext>
            </a:extLst>
          </p:cNvPr>
          <p:cNvSpPr>
            <a:spLocks noGrp="1"/>
          </p:cNvSpPr>
          <p:nvPr>
            <p:ph type="body" idx="1"/>
          </p:nvPr>
        </p:nvSpPr>
        <p:spPr/>
        <p:txBody>
          <a:bodyPr/>
          <a:lstStyle/>
          <a:p>
            <a:r>
              <a:rPr lang="en-US" dirty="0"/>
              <a:t>Registered Users</a:t>
            </a:r>
          </a:p>
        </p:txBody>
      </p:sp>
      <p:sp>
        <p:nvSpPr>
          <p:cNvPr id="5" name="Text Placeholder 4">
            <a:extLst>
              <a:ext uri="{FF2B5EF4-FFF2-40B4-BE49-F238E27FC236}">
                <a16:creationId xmlns:a16="http://schemas.microsoft.com/office/drawing/2014/main" id="{B08807D7-6EEB-D3D3-61BC-60E09697EBE2}"/>
              </a:ext>
            </a:extLst>
          </p:cNvPr>
          <p:cNvSpPr>
            <a:spLocks noGrp="1"/>
          </p:cNvSpPr>
          <p:nvPr>
            <p:ph type="body" sz="quarter" idx="3"/>
          </p:nvPr>
        </p:nvSpPr>
        <p:spPr/>
        <p:txBody>
          <a:bodyPr/>
          <a:lstStyle/>
          <a:p>
            <a:r>
              <a:rPr lang="en-US" dirty="0"/>
              <a:t>Casual Users</a:t>
            </a:r>
          </a:p>
        </p:txBody>
      </p:sp>
      <mc:AlternateContent xmlns:mc="http://schemas.openxmlformats.org/markup-compatibility/2006" xmlns:cx1="http://schemas.microsoft.com/office/drawing/2015/9/8/chartex">
        <mc:Choice Requires="cx1">
          <p:graphicFrame>
            <p:nvGraphicFramePr>
              <p:cNvPr id="7" name="Content Placeholder 6">
                <a:extLst>
                  <a:ext uri="{FF2B5EF4-FFF2-40B4-BE49-F238E27FC236}">
                    <a16:creationId xmlns:a16="http://schemas.microsoft.com/office/drawing/2014/main" id="{0398F2B6-183A-8484-8F5F-9C7EC6CE28BF}"/>
                  </a:ext>
                </a:extLst>
              </p:cNvPr>
              <p:cNvGraphicFramePr>
                <a:graphicFrameLocks noGrp="1"/>
              </p:cNvGraphicFramePr>
              <p:nvPr>
                <p:ph sz="half" idx="2"/>
              </p:nvPr>
            </p:nvGraphicFramePr>
            <p:xfrm>
              <a:off x="581025" y="2925763"/>
              <a:ext cx="5392738" cy="359430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ontent Placeholder 6">
                <a:extLst>
                  <a:ext uri="{FF2B5EF4-FFF2-40B4-BE49-F238E27FC236}">
                    <a16:creationId xmlns:a16="http://schemas.microsoft.com/office/drawing/2014/main" id="{0398F2B6-183A-8484-8F5F-9C7EC6CE28BF}"/>
                  </a:ext>
                </a:extLst>
              </p:cNvPr>
              <p:cNvPicPr>
                <a:picLocks noGrp="1" noRot="1" noChangeAspect="1" noMove="1" noResize="1" noEditPoints="1" noAdjustHandles="1" noChangeArrowheads="1" noChangeShapeType="1"/>
              </p:cNvPicPr>
              <p:nvPr/>
            </p:nvPicPr>
            <p:blipFill>
              <a:blip r:embed="rId3"/>
              <a:stretch>
                <a:fillRect/>
              </a:stretch>
            </p:blipFill>
            <p:spPr>
              <a:xfrm>
                <a:off x="581025" y="2925763"/>
                <a:ext cx="5392738" cy="359430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619F8172-0E53-C00F-E19B-0E620AB162F1}"/>
                  </a:ext>
                </a:extLst>
              </p:cNvPr>
              <p:cNvGraphicFramePr>
                <a:graphicFrameLocks noGrp="1"/>
              </p:cNvGraphicFramePr>
              <p:nvPr>
                <p:ph sz="quarter" idx="4"/>
              </p:nvPr>
            </p:nvGraphicFramePr>
            <p:xfrm>
              <a:off x="6218238" y="2925763"/>
              <a:ext cx="5392737" cy="359430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ontent Placeholder 7">
                <a:extLst>
                  <a:ext uri="{FF2B5EF4-FFF2-40B4-BE49-F238E27FC236}">
                    <a16:creationId xmlns:a16="http://schemas.microsoft.com/office/drawing/2014/main" id="{619F8172-0E53-C00F-E19B-0E620AB162F1}"/>
                  </a:ext>
                </a:extLst>
              </p:cNvPr>
              <p:cNvPicPr>
                <a:picLocks noGrp="1" noRot="1" noChangeAspect="1" noMove="1" noResize="1" noEditPoints="1" noAdjustHandles="1" noChangeArrowheads="1" noChangeShapeType="1"/>
              </p:cNvPicPr>
              <p:nvPr/>
            </p:nvPicPr>
            <p:blipFill>
              <a:blip r:embed="rId5"/>
              <a:stretch>
                <a:fillRect/>
              </a:stretch>
            </p:blipFill>
            <p:spPr>
              <a:xfrm>
                <a:off x="6218238" y="2925763"/>
                <a:ext cx="5392737" cy="3594307"/>
              </a:xfrm>
              <a:prstGeom prst="rect">
                <a:avLst/>
              </a:prstGeom>
            </p:spPr>
          </p:pic>
        </mc:Fallback>
      </mc:AlternateContent>
      <p:sp>
        <p:nvSpPr>
          <p:cNvPr id="2" name="Rounded Rectangle 1">
            <a:extLst>
              <a:ext uri="{FF2B5EF4-FFF2-40B4-BE49-F238E27FC236}">
                <a16:creationId xmlns:a16="http://schemas.microsoft.com/office/drawing/2014/main" id="{1498E64E-E65F-148E-8D62-63519DDE86FC}"/>
              </a:ext>
            </a:extLst>
          </p:cNvPr>
          <p:cNvSpPr/>
          <p:nvPr/>
        </p:nvSpPr>
        <p:spPr>
          <a:xfrm>
            <a:off x="3667539" y="3309730"/>
            <a:ext cx="626165" cy="387627"/>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AD5FD7B-3CA9-F978-04AC-B2E799D41E8E}"/>
              </a:ext>
            </a:extLst>
          </p:cNvPr>
          <p:cNvSpPr/>
          <p:nvPr/>
        </p:nvSpPr>
        <p:spPr>
          <a:xfrm>
            <a:off x="3571461" y="6128342"/>
            <a:ext cx="626165" cy="387627"/>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93BACA9-3025-6F25-001F-A6DEBBA5FCEB}"/>
              </a:ext>
            </a:extLst>
          </p:cNvPr>
          <p:cNvSpPr/>
          <p:nvPr/>
        </p:nvSpPr>
        <p:spPr>
          <a:xfrm>
            <a:off x="8914606" y="4788389"/>
            <a:ext cx="626165" cy="387627"/>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E6F1066-3E8B-8C41-AEE8-EA388195617F}"/>
              </a:ext>
            </a:extLst>
          </p:cNvPr>
          <p:cNvSpPr/>
          <p:nvPr/>
        </p:nvSpPr>
        <p:spPr>
          <a:xfrm>
            <a:off x="9227688" y="6128342"/>
            <a:ext cx="502721" cy="387627"/>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Registered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327768525"/>
              </p:ext>
            </p:extLst>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9/26/2012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71.3</a:t>
                      </a:r>
                    </a:p>
                  </a:txBody>
                  <a:tcPr anchor="ctr"/>
                </a:tc>
                <a:tc>
                  <a:txBody>
                    <a:bodyPr/>
                    <a:lstStyle/>
                    <a:p>
                      <a:pPr algn="ctr"/>
                      <a:r>
                        <a:rPr lang="en-US" dirty="0"/>
                        <a:t>63.1</a:t>
                      </a:r>
                    </a:p>
                  </a:txBody>
                  <a:tcPr anchor="ctr"/>
                </a:tc>
                <a:tc>
                  <a:txBody>
                    <a:bodyPr/>
                    <a:lstStyle/>
                    <a:p>
                      <a:pPr algn="ctr"/>
                      <a:r>
                        <a:rPr lang="en-US" dirty="0"/>
                        <a:t>6,946</a:t>
                      </a:r>
                    </a:p>
                  </a:txBody>
                  <a:tcPr anchor="ctr"/>
                </a:tc>
                <a:extLst>
                  <a:ext uri="{0D108BD9-81ED-4DB2-BD59-A6C34878D82A}">
                    <a16:rowId xmlns:a16="http://schemas.microsoft.com/office/drawing/2014/main" val="3130159869"/>
                  </a:ext>
                </a:extLst>
              </a:tr>
              <a:tr h="370840">
                <a:tc>
                  <a:txBody>
                    <a:bodyPr/>
                    <a:lstStyle/>
                    <a:p>
                      <a:pPr algn="ctr"/>
                      <a:r>
                        <a:rPr lang="en-US" dirty="0"/>
                        <a:t>9/21/2012</a:t>
                      </a:r>
                    </a:p>
                  </a:txBody>
                  <a:tcPr anchor="ctr"/>
                </a:tc>
                <a:tc>
                  <a:txBody>
                    <a:bodyPr/>
                    <a:lstStyle/>
                    <a:p>
                      <a:pPr algn="ctr"/>
                      <a:r>
                        <a:rPr lang="en-US" dirty="0"/>
                        <a:t>Friday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68.3</a:t>
                      </a:r>
                    </a:p>
                  </a:txBody>
                  <a:tcPr anchor="ctr"/>
                </a:tc>
                <a:tc>
                  <a:txBody>
                    <a:bodyPr/>
                    <a:lstStyle/>
                    <a:p>
                      <a:pPr algn="ctr"/>
                      <a:r>
                        <a:rPr lang="en-US" dirty="0"/>
                        <a:t>66.9</a:t>
                      </a:r>
                    </a:p>
                  </a:txBody>
                  <a:tcPr anchor="ctr"/>
                </a:tc>
                <a:tc>
                  <a:txBody>
                    <a:bodyPr/>
                    <a:lstStyle/>
                    <a:p>
                      <a:pPr algn="ctr"/>
                      <a:r>
                        <a:rPr lang="en-US" dirty="0"/>
                        <a:t>6,917</a:t>
                      </a:r>
                    </a:p>
                  </a:txBody>
                  <a:tcPr anchor="ctr"/>
                </a:tc>
                <a:extLst>
                  <a:ext uri="{0D108BD9-81ED-4DB2-BD59-A6C34878D82A}">
                    <a16:rowId xmlns:a16="http://schemas.microsoft.com/office/drawing/2014/main" val="2534830166"/>
                  </a:ext>
                </a:extLst>
              </a:tr>
              <a:tr h="370840">
                <a:tc>
                  <a:txBody>
                    <a:bodyPr/>
                    <a:lstStyle/>
                    <a:p>
                      <a:pPr algn="ctr"/>
                      <a:r>
                        <a:rPr lang="en-US" dirty="0"/>
                        <a:t>10/10/2012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61.1</a:t>
                      </a:r>
                    </a:p>
                  </a:txBody>
                  <a:tcPr anchor="ctr"/>
                </a:tc>
                <a:tc>
                  <a:txBody>
                    <a:bodyPr/>
                    <a:lstStyle/>
                    <a:p>
                      <a:pPr algn="ctr"/>
                      <a:r>
                        <a:rPr lang="en-US" dirty="0"/>
                        <a:t>63.1</a:t>
                      </a:r>
                    </a:p>
                  </a:txBody>
                  <a:tcPr anchor="ctr"/>
                </a:tc>
                <a:tc>
                  <a:txBody>
                    <a:bodyPr/>
                    <a:lstStyle/>
                    <a:p>
                      <a:pPr algn="ctr"/>
                      <a:r>
                        <a:rPr lang="en-US" dirty="0"/>
                        <a:t>6,911</a:t>
                      </a:r>
                    </a:p>
                  </a:txBody>
                  <a:tcPr anchor="ctr"/>
                </a:tc>
                <a:extLst>
                  <a:ext uri="{0D108BD9-81ED-4DB2-BD59-A6C34878D82A}">
                    <a16:rowId xmlns:a16="http://schemas.microsoft.com/office/drawing/2014/main" val="962788917"/>
                  </a:ext>
                </a:extLst>
              </a:tr>
              <a:tr h="370840">
                <a:tc>
                  <a:txBody>
                    <a:bodyPr/>
                    <a:lstStyle/>
                    <a:p>
                      <a:pPr algn="ctr"/>
                      <a:r>
                        <a:rPr lang="en-US" dirty="0"/>
                        <a:t>10/24/2012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67.3</a:t>
                      </a:r>
                    </a:p>
                  </a:txBody>
                  <a:tcPr anchor="ctr"/>
                </a:tc>
                <a:tc>
                  <a:txBody>
                    <a:bodyPr/>
                    <a:lstStyle/>
                    <a:p>
                      <a:pPr algn="ctr"/>
                      <a:r>
                        <a:rPr lang="en-US" dirty="0"/>
                        <a:t>63.6</a:t>
                      </a:r>
                    </a:p>
                  </a:txBody>
                  <a:tcPr anchor="ctr"/>
                </a:tc>
                <a:tc>
                  <a:txBody>
                    <a:bodyPr/>
                    <a:lstStyle/>
                    <a:p>
                      <a:pPr algn="ctr"/>
                      <a:r>
                        <a:rPr lang="en-US" dirty="0"/>
                        <a:t>6,898</a:t>
                      </a:r>
                    </a:p>
                  </a:txBody>
                  <a:tcPr anchor="ctr"/>
                </a:tc>
                <a:extLst>
                  <a:ext uri="{0D108BD9-81ED-4DB2-BD59-A6C34878D82A}">
                    <a16:rowId xmlns:a16="http://schemas.microsoft.com/office/drawing/2014/main" val="3697958777"/>
                  </a:ext>
                </a:extLst>
              </a:tr>
              <a:tr h="370840">
                <a:tc>
                  <a:txBody>
                    <a:bodyPr/>
                    <a:lstStyle/>
                    <a:p>
                      <a:pPr algn="ctr"/>
                      <a:r>
                        <a:rPr lang="en-US" dirty="0"/>
                        <a:t>10/3/2012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Misty</a:t>
                      </a:r>
                    </a:p>
                  </a:txBody>
                  <a:tcPr anchor="ctr"/>
                </a:tc>
                <a:tc>
                  <a:txBody>
                    <a:bodyPr/>
                    <a:lstStyle/>
                    <a:p>
                      <a:pPr algn="ctr"/>
                      <a:r>
                        <a:rPr lang="en-US" dirty="0"/>
                        <a:t>73.2</a:t>
                      </a:r>
                    </a:p>
                  </a:txBody>
                  <a:tcPr anchor="ctr"/>
                </a:tc>
                <a:tc>
                  <a:txBody>
                    <a:bodyPr/>
                    <a:lstStyle/>
                    <a:p>
                      <a:pPr algn="ctr"/>
                      <a:r>
                        <a:rPr lang="en-US" dirty="0"/>
                        <a:t>79.4</a:t>
                      </a:r>
                    </a:p>
                  </a:txBody>
                  <a:tcPr anchor="ctr"/>
                </a:tc>
                <a:tc>
                  <a:txBody>
                    <a:bodyPr/>
                    <a:lstStyle/>
                    <a:p>
                      <a:pPr algn="ctr"/>
                      <a:r>
                        <a:rPr lang="en-US" dirty="0"/>
                        <a:t>6,844</a:t>
                      </a:r>
                    </a:p>
                  </a:txBody>
                  <a:tcPr anchor="ctr"/>
                </a:tc>
                <a:extLst>
                  <a:ext uri="{0D108BD9-81ED-4DB2-BD59-A6C34878D82A}">
                    <a16:rowId xmlns:a16="http://schemas.microsoft.com/office/drawing/2014/main" val="439924623"/>
                  </a:ext>
                </a:extLst>
              </a:tr>
            </a:tbl>
          </a:graphicData>
        </a:graphic>
      </p:graphicFrame>
    </p:spTree>
    <p:extLst>
      <p:ext uri="{BB962C8B-B14F-4D97-AF65-F5344CB8AC3E}">
        <p14:creationId xmlns:p14="http://schemas.microsoft.com/office/powerpoint/2010/main" val="3672146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Registered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2672574551"/>
              </p:ext>
            </p:extLst>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9/26/2012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71.3</a:t>
                      </a:r>
                    </a:p>
                  </a:txBody>
                  <a:tcPr anchor="ctr"/>
                </a:tc>
                <a:tc>
                  <a:txBody>
                    <a:bodyPr/>
                    <a:lstStyle/>
                    <a:p>
                      <a:pPr algn="ctr"/>
                      <a:r>
                        <a:rPr lang="en-US" dirty="0"/>
                        <a:t>63.1</a:t>
                      </a:r>
                    </a:p>
                  </a:txBody>
                  <a:tcPr anchor="ctr"/>
                </a:tc>
                <a:tc>
                  <a:txBody>
                    <a:bodyPr/>
                    <a:lstStyle/>
                    <a:p>
                      <a:pPr algn="ctr"/>
                      <a:r>
                        <a:rPr lang="en-US" dirty="0"/>
                        <a:t>6,946</a:t>
                      </a:r>
                    </a:p>
                  </a:txBody>
                  <a:tcPr anchor="ctr"/>
                </a:tc>
                <a:extLst>
                  <a:ext uri="{0D108BD9-81ED-4DB2-BD59-A6C34878D82A}">
                    <a16:rowId xmlns:a16="http://schemas.microsoft.com/office/drawing/2014/main" val="3130159869"/>
                  </a:ext>
                </a:extLst>
              </a:tr>
              <a:tr h="370840">
                <a:tc>
                  <a:txBody>
                    <a:bodyPr/>
                    <a:lstStyle/>
                    <a:p>
                      <a:pPr algn="ctr"/>
                      <a:r>
                        <a:rPr lang="en-US" dirty="0"/>
                        <a:t>9/21/2012</a:t>
                      </a:r>
                    </a:p>
                  </a:txBody>
                  <a:tcPr anchor="ctr"/>
                </a:tc>
                <a:tc>
                  <a:txBody>
                    <a:bodyPr/>
                    <a:lstStyle/>
                    <a:p>
                      <a:pPr algn="ctr"/>
                      <a:r>
                        <a:rPr lang="en-US" dirty="0"/>
                        <a:t>Friday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68.3</a:t>
                      </a:r>
                    </a:p>
                  </a:txBody>
                  <a:tcPr anchor="ctr"/>
                </a:tc>
                <a:tc>
                  <a:txBody>
                    <a:bodyPr/>
                    <a:lstStyle/>
                    <a:p>
                      <a:pPr algn="ctr"/>
                      <a:r>
                        <a:rPr lang="en-US" dirty="0"/>
                        <a:t>66.9</a:t>
                      </a:r>
                    </a:p>
                  </a:txBody>
                  <a:tcPr anchor="ctr"/>
                </a:tc>
                <a:tc>
                  <a:txBody>
                    <a:bodyPr/>
                    <a:lstStyle/>
                    <a:p>
                      <a:pPr algn="ctr"/>
                      <a:r>
                        <a:rPr lang="en-US" dirty="0"/>
                        <a:t>6,917</a:t>
                      </a:r>
                    </a:p>
                  </a:txBody>
                  <a:tcPr anchor="ctr"/>
                </a:tc>
                <a:extLst>
                  <a:ext uri="{0D108BD9-81ED-4DB2-BD59-A6C34878D82A}">
                    <a16:rowId xmlns:a16="http://schemas.microsoft.com/office/drawing/2014/main" val="2534830166"/>
                  </a:ext>
                </a:extLst>
              </a:tr>
              <a:tr h="370840">
                <a:tc>
                  <a:txBody>
                    <a:bodyPr/>
                    <a:lstStyle/>
                    <a:p>
                      <a:pPr algn="ctr"/>
                      <a:r>
                        <a:rPr lang="en-US" dirty="0"/>
                        <a:t>10/10/2012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61.1</a:t>
                      </a:r>
                    </a:p>
                  </a:txBody>
                  <a:tcPr anchor="ctr"/>
                </a:tc>
                <a:tc>
                  <a:txBody>
                    <a:bodyPr/>
                    <a:lstStyle/>
                    <a:p>
                      <a:pPr algn="ctr"/>
                      <a:r>
                        <a:rPr lang="en-US" dirty="0"/>
                        <a:t>63.1</a:t>
                      </a:r>
                    </a:p>
                  </a:txBody>
                  <a:tcPr anchor="ctr"/>
                </a:tc>
                <a:tc>
                  <a:txBody>
                    <a:bodyPr/>
                    <a:lstStyle/>
                    <a:p>
                      <a:pPr algn="ctr"/>
                      <a:r>
                        <a:rPr lang="en-US" dirty="0"/>
                        <a:t>6,911</a:t>
                      </a:r>
                    </a:p>
                  </a:txBody>
                  <a:tcPr anchor="ctr"/>
                </a:tc>
                <a:extLst>
                  <a:ext uri="{0D108BD9-81ED-4DB2-BD59-A6C34878D82A}">
                    <a16:rowId xmlns:a16="http://schemas.microsoft.com/office/drawing/2014/main" val="962788917"/>
                  </a:ext>
                </a:extLst>
              </a:tr>
              <a:tr h="370840">
                <a:tc>
                  <a:txBody>
                    <a:bodyPr/>
                    <a:lstStyle/>
                    <a:p>
                      <a:pPr algn="ctr"/>
                      <a:r>
                        <a:rPr lang="en-US" dirty="0"/>
                        <a:t>10/24/2012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67.3</a:t>
                      </a:r>
                    </a:p>
                  </a:txBody>
                  <a:tcPr anchor="ctr"/>
                </a:tc>
                <a:tc>
                  <a:txBody>
                    <a:bodyPr/>
                    <a:lstStyle/>
                    <a:p>
                      <a:pPr algn="ctr"/>
                      <a:r>
                        <a:rPr lang="en-US" dirty="0"/>
                        <a:t>63.6</a:t>
                      </a:r>
                    </a:p>
                  </a:txBody>
                  <a:tcPr anchor="ctr"/>
                </a:tc>
                <a:tc>
                  <a:txBody>
                    <a:bodyPr/>
                    <a:lstStyle/>
                    <a:p>
                      <a:pPr algn="ctr"/>
                      <a:r>
                        <a:rPr lang="en-US" dirty="0"/>
                        <a:t>6,898</a:t>
                      </a:r>
                    </a:p>
                  </a:txBody>
                  <a:tcPr anchor="ctr"/>
                </a:tc>
                <a:extLst>
                  <a:ext uri="{0D108BD9-81ED-4DB2-BD59-A6C34878D82A}">
                    <a16:rowId xmlns:a16="http://schemas.microsoft.com/office/drawing/2014/main" val="3697958777"/>
                  </a:ext>
                </a:extLst>
              </a:tr>
              <a:tr h="370840">
                <a:tc>
                  <a:txBody>
                    <a:bodyPr/>
                    <a:lstStyle/>
                    <a:p>
                      <a:pPr algn="ctr"/>
                      <a:r>
                        <a:rPr lang="en-US" dirty="0"/>
                        <a:t>10/3/2012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Misty</a:t>
                      </a:r>
                    </a:p>
                  </a:txBody>
                  <a:tcPr anchor="ctr"/>
                </a:tc>
                <a:tc>
                  <a:txBody>
                    <a:bodyPr/>
                    <a:lstStyle/>
                    <a:p>
                      <a:pPr algn="ctr"/>
                      <a:r>
                        <a:rPr lang="en-US" dirty="0"/>
                        <a:t>73.2</a:t>
                      </a:r>
                    </a:p>
                  </a:txBody>
                  <a:tcPr anchor="ctr"/>
                </a:tc>
                <a:tc>
                  <a:txBody>
                    <a:bodyPr/>
                    <a:lstStyle/>
                    <a:p>
                      <a:pPr algn="ctr"/>
                      <a:r>
                        <a:rPr lang="en-US" dirty="0"/>
                        <a:t>79.4</a:t>
                      </a:r>
                    </a:p>
                  </a:txBody>
                  <a:tcPr anchor="ctr"/>
                </a:tc>
                <a:tc>
                  <a:txBody>
                    <a:bodyPr/>
                    <a:lstStyle/>
                    <a:p>
                      <a:pPr algn="ctr"/>
                      <a:r>
                        <a:rPr lang="en-US" dirty="0"/>
                        <a:t>6,844</a:t>
                      </a:r>
                    </a:p>
                  </a:txBody>
                  <a:tcPr anchor="ctr"/>
                </a:tc>
                <a:extLst>
                  <a:ext uri="{0D108BD9-81ED-4DB2-BD59-A6C34878D82A}">
                    <a16:rowId xmlns:a16="http://schemas.microsoft.com/office/drawing/2014/main" val="439924623"/>
                  </a:ext>
                </a:extLst>
              </a:tr>
            </a:tbl>
          </a:graphicData>
        </a:graphic>
      </p:graphicFrame>
      <p:sp>
        <p:nvSpPr>
          <p:cNvPr id="2" name="Rectangle 1">
            <a:extLst>
              <a:ext uri="{FF2B5EF4-FFF2-40B4-BE49-F238E27FC236}">
                <a16:creationId xmlns:a16="http://schemas.microsoft.com/office/drawing/2014/main" id="{6F8583F4-5A7D-D1F8-00B5-98194F6E02DB}"/>
              </a:ext>
            </a:extLst>
          </p:cNvPr>
          <p:cNvSpPr/>
          <p:nvPr/>
        </p:nvSpPr>
        <p:spPr>
          <a:xfrm>
            <a:off x="2055335" y="2323724"/>
            <a:ext cx="1532691"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818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Registered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3632896775"/>
              </p:ext>
            </p:extLst>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9/26/2012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71.3</a:t>
                      </a:r>
                    </a:p>
                  </a:txBody>
                  <a:tcPr anchor="ctr"/>
                </a:tc>
                <a:tc>
                  <a:txBody>
                    <a:bodyPr/>
                    <a:lstStyle/>
                    <a:p>
                      <a:pPr algn="ctr"/>
                      <a:r>
                        <a:rPr lang="en-US" dirty="0"/>
                        <a:t>63.1</a:t>
                      </a:r>
                    </a:p>
                  </a:txBody>
                  <a:tcPr anchor="ctr"/>
                </a:tc>
                <a:tc>
                  <a:txBody>
                    <a:bodyPr/>
                    <a:lstStyle/>
                    <a:p>
                      <a:pPr algn="ctr"/>
                      <a:r>
                        <a:rPr lang="en-US" dirty="0"/>
                        <a:t>6,946</a:t>
                      </a:r>
                    </a:p>
                  </a:txBody>
                  <a:tcPr anchor="ctr"/>
                </a:tc>
                <a:extLst>
                  <a:ext uri="{0D108BD9-81ED-4DB2-BD59-A6C34878D82A}">
                    <a16:rowId xmlns:a16="http://schemas.microsoft.com/office/drawing/2014/main" val="3130159869"/>
                  </a:ext>
                </a:extLst>
              </a:tr>
              <a:tr h="370840">
                <a:tc>
                  <a:txBody>
                    <a:bodyPr/>
                    <a:lstStyle/>
                    <a:p>
                      <a:pPr algn="ctr"/>
                      <a:r>
                        <a:rPr lang="en-US" dirty="0"/>
                        <a:t>9/21/2012</a:t>
                      </a:r>
                    </a:p>
                  </a:txBody>
                  <a:tcPr anchor="ctr"/>
                </a:tc>
                <a:tc>
                  <a:txBody>
                    <a:bodyPr/>
                    <a:lstStyle/>
                    <a:p>
                      <a:pPr algn="ctr"/>
                      <a:r>
                        <a:rPr lang="en-US" dirty="0"/>
                        <a:t>Friday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68.3</a:t>
                      </a:r>
                    </a:p>
                  </a:txBody>
                  <a:tcPr anchor="ctr"/>
                </a:tc>
                <a:tc>
                  <a:txBody>
                    <a:bodyPr/>
                    <a:lstStyle/>
                    <a:p>
                      <a:pPr algn="ctr"/>
                      <a:r>
                        <a:rPr lang="en-US" dirty="0"/>
                        <a:t>66.9</a:t>
                      </a:r>
                    </a:p>
                  </a:txBody>
                  <a:tcPr anchor="ctr"/>
                </a:tc>
                <a:tc>
                  <a:txBody>
                    <a:bodyPr/>
                    <a:lstStyle/>
                    <a:p>
                      <a:pPr algn="ctr"/>
                      <a:r>
                        <a:rPr lang="en-US" dirty="0"/>
                        <a:t>6,917</a:t>
                      </a:r>
                    </a:p>
                  </a:txBody>
                  <a:tcPr anchor="ctr"/>
                </a:tc>
                <a:extLst>
                  <a:ext uri="{0D108BD9-81ED-4DB2-BD59-A6C34878D82A}">
                    <a16:rowId xmlns:a16="http://schemas.microsoft.com/office/drawing/2014/main" val="2534830166"/>
                  </a:ext>
                </a:extLst>
              </a:tr>
              <a:tr h="370840">
                <a:tc>
                  <a:txBody>
                    <a:bodyPr/>
                    <a:lstStyle/>
                    <a:p>
                      <a:pPr algn="ctr"/>
                      <a:r>
                        <a:rPr lang="en-US" dirty="0"/>
                        <a:t>10/10/2012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61.1</a:t>
                      </a:r>
                    </a:p>
                  </a:txBody>
                  <a:tcPr anchor="ctr"/>
                </a:tc>
                <a:tc>
                  <a:txBody>
                    <a:bodyPr/>
                    <a:lstStyle/>
                    <a:p>
                      <a:pPr algn="ctr"/>
                      <a:r>
                        <a:rPr lang="en-US" dirty="0"/>
                        <a:t>63.1</a:t>
                      </a:r>
                    </a:p>
                  </a:txBody>
                  <a:tcPr anchor="ctr"/>
                </a:tc>
                <a:tc>
                  <a:txBody>
                    <a:bodyPr/>
                    <a:lstStyle/>
                    <a:p>
                      <a:pPr algn="ctr"/>
                      <a:r>
                        <a:rPr lang="en-US" dirty="0"/>
                        <a:t>6,911</a:t>
                      </a:r>
                    </a:p>
                  </a:txBody>
                  <a:tcPr anchor="ctr"/>
                </a:tc>
                <a:extLst>
                  <a:ext uri="{0D108BD9-81ED-4DB2-BD59-A6C34878D82A}">
                    <a16:rowId xmlns:a16="http://schemas.microsoft.com/office/drawing/2014/main" val="962788917"/>
                  </a:ext>
                </a:extLst>
              </a:tr>
              <a:tr h="370840">
                <a:tc>
                  <a:txBody>
                    <a:bodyPr/>
                    <a:lstStyle/>
                    <a:p>
                      <a:pPr algn="ctr"/>
                      <a:r>
                        <a:rPr lang="en-US" dirty="0"/>
                        <a:t>10/24/2012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67.3</a:t>
                      </a:r>
                    </a:p>
                  </a:txBody>
                  <a:tcPr anchor="ctr"/>
                </a:tc>
                <a:tc>
                  <a:txBody>
                    <a:bodyPr/>
                    <a:lstStyle/>
                    <a:p>
                      <a:pPr algn="ctr"/>
                      <a:r>
                        <a:rPr lang="en-US" dirty="0"/>
                        <a:t>63.6</a:t>
                      </a:r>
                    </a:p>
                  </a:txBody>
                  <a:tcPr anchor="ctr"/>
                </a:tc>
                <a:tc>
                  <a:txBody>
                    <a:bodyPr/>
                    <a:lstStyle/>
                    <a:p>
                      <a:pPr algn="ctr"/>
                      <a:r>
                        <a:rPr lang="en-US" dirty="0"/>
                        <a:t>6,898</a:t>
                      </a:r>
                    </a:p>
                  </a:txBody>
                  <a:tcPr anchor="ctr"/>
                </a:tc>
                <a:extLst>
                  <a:ext uri="{0D108BD9-81ED-4DB2-BD59-A6C34878D82A}">
                    <a16:rowId xmlns:a16="http://schemas.microsoft.com/office/drawing/2014/main" val="3697958777"/>
                  </a:ext>
                </a:extLst>
              </a:tr>
              <a:tr h="370840">
                <a:tc>
                  <a:txBody>
                    <a:bodyPr/>
                    <a:lstStyle/>
                    <a:p>
                      <a:pPr algn="ctr"/>
                      <a:r>
                        <a:rPr lang="en-US" dirty="0"/>
                        <a:t>10/3/2012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Misty</a:t>
                      </a:r>
                    </a:p>
                  </a:txBody>
                  <a:tcPr anchor="ctr"/>
                </a:tc>
                <a:tc>
                  <a:txBody>
                    <a:bodyPr/>
                    <a:lstStyle/>
                    <a:p>
                      <a:pPr algn="ctr"/>
                      <a:r>
                        <a:rPr lang="en-US" dirty="0"/>
                        <a:t>73.2</a:t>
                      </a:r>
                    </a:p>
                  </a:txBody>
                  <a:tcPr anchor="ctr"/>
                </a:tc>
                <a:tc>
                  <a:txBody>
                    <a:bodyPr/>
                    <a:lstStyle/>
                    <a:p>
                      <a:pPr algn="ctr"/>
                      <a:r>
                        <a:rPr lang="en-US" dirty="0"/>
                        <a:t>79.4</a:t>
                      </a:r>
                    </a:p>
                  </a:txBody>
                  <a:tcPr anchor="ctr"/>
                </a:tc>
                <a:tc>
                  <a:txBody>
                    <a:bodyPr/>
                    <a:lstStyle/>
                    <a:p>
                      <a:pPr algn="ctr"/>
                      <a:r>
                        <a:rPr lang="en-US" dirty="0"/>
                        <a:t>6,844</a:t>
                      </a:r>
                    </a:p>
                  </a:txBody>
                  <a:tcPr anchor="ctr"/>
                </a:tc>
                <a:extLst>
                  <a:ext uri="{0D108BD9-81ED-4DB2-BD59-A6C34878D82A}">
                    <a16:rowId xmlns:a16="http://schemas.microsoft.com/office/drawing/2014/main" val="439924623"/>
                  </a:ext>
                </a:extLst>
              </a:tr>
            </a:tbl>
          </a:graphicData>
        </a:graphic>
      </p:graphicFrame>
      <p:sp>
        <p:nvSpPr>
          <p:cNvPr id="2" name="Rectangle 1">
            <a:extLst>
              <a:ext uri="{FF2B5EF4-FFF2-40B4-BE49-F238E27FC236}">
                <a16:creationId xmlns:a16="http://schemas.microsoft.com/office/drawing/2014/main" id="{6F8583F4-5A7D-D1F8-00B5-98194F6E02DB}"/>
              </a:ext>
            </a:extLst>
          </p:cNvPr>
          <p:cNvSpPr/>
          <p:nvPr/>
        </p:nvSpPr>
        <p:spPr>
          <a:xfrm>
            <a:off x="3526326" y="2323724"/>
            <a:ext cx="1264335"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886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Registered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835037482"/>
              </p:ext>
            </p:extLst>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9/26/2012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71.3</a:t>
                      </a:r>
                    </a:p>
                  </a:txBody>
                  <a:tcPr anchor="ctr"/>
                </a:tc>
                <a:tc>
                  <a:txBody>
                    <a:bodyPr/>
                    <a:lstStyle/>
                    <a:p>
                      <a:pPr algn="ctr"/>
                      <a:r>
                        <a:rPr lang="en-US" dirty="0"/>
                        <a:t>63.1</a:t>
                      </a:r>
                    </a:p>
                  </a:txBody>
                  <a:tcPr anchor="ctr"/>
                </a:tc>
                <a:tc>
                  <a:txBody>
                    <a:bodyPr/>
                    <a:lstStyle/>
                    <a:p>
                      <a:pPr algn="ctr"/>
                      <a:r>
                        <a:rPr lang="en-US" dirty="0"/>
                        <a:t>6,946</a:t>
                      </a:r>
                    </a:p>
                  </a:txBody>
                  <a:tcPr anchor="ctr"/>
                </a:tc>
                <a:extLst>
                  <a:ext uri="{0D108BD9-81ED-4DB2-BD59-A6C34878D82A}">
                    <a16:rowId xmlns:a16="http://schemas.microsoft.com/office/drawing/2014/main" val="3130159869"/>
                  </a:ext>
                </a:extLst>
              </a:tr>
              <a:tr h="370840">
                <a:tc>
                  <a:txBody>
                    <a:bodyPr/>
                    <a:lstStyle/>
                    <a:p>
                      <a:pPr algn="ctr"/>
                      <a:r>
                        <a:rPr lang="en-US" dirty="0"/>
                        <a:t>9/21/2012</a:t>
                      </a:r>
                    </a:p>
                  </a:txBody>
                  <a:tcPr anchor="ctr"/>
                </a:tc>
                <a:tc>
                  <a:txBody>
                    <a:bodyPr/>
                    <a:lstStyle/>
                    <a:p>
                      <a:pPr algn="ctr"/>
                      <a:r>
                        <a:rPr lang="en-US" dirty="0"/>
                        <a:t>Friday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68.3</a:t>
                      </a:r>
                    </a:p>
                  </a:txBody>
                  <a:tcPr anchor="ctr"/>
                </a:tc>
                <a:tc>
                  <a:txBody>
                    <a:bodyPr/>
                    <a:lstStyle/>
                    <a:p>
                      <a:pPr algn="ctr"/>
                      <a:r>
                        <a:rPr lang="en-US" dirty="0"/>
                        <a:t>66.9</a:t>
                      </a:r>
                    </a:p>
                  </a:txBody>
                  <a:tcPr anchor="ctr"/>
                </a:tc>
                <a:tc>
                  <a:txBody>
                    <a:bodyPr/>
                    <a:lstStyle/>
                    <a:p>
                      <a:pPr algn="ctr"/>
                      <a:r>
                        <a:rPr lang="en-US" dirty="0"/>
                        <a:t>6,917</a:t>
                      </a:r>
                    </a:p>
                  </a:txBody>
                  <a:tcPr anchor="ctr"/>
                </a:tc>
                <a:extLst>
                  <a:ext uri="{0D108BD9-81ED-4DB2-BD59-A6C34878D82A}">
                    <a16:rowId xmlns:a16="http://schemas.microsoft.com/office/drawing/2014/main" val="2534830166"/>
                  </a:ext>
                </a:extLst>
              </a:tr>
              <a:tr h="370840">
                <a:tc>
                  <a:txBody>
                    <a:bodyPr/>
                    <a:lstStyle/>
                    <a:p>
                      <a:pPr algn="ctr"/>
                      <a:r>
                        <a:rPr lang="en-US" dirty="0"/>
                        <a:t>10/10/2012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61.1</a:t>
                      </a:r>
                    </a:p>
                  </a:txBody>
                  <a:tcPr anchor="ctr"/>
                </a:tc>
                <a:tc>
                  <a:txBody>
                    <a:bodyPr/>
                    <a:lstStyle/>
                    <a:p>
                      <a:pPr algn="ctr"/>
                      <a:r>
                        <a:rPr lang="en-US" dirty="0"/>
                        <a:t>63.1</a:t>
                      </a:r>
                    </a:p>
                  </a:txBody>
                  <a:tcPr anchor="ctr"/>
                </a:tc>
                <a:tc>
                  <a:txBody>
                    <a:bodyPr/>
                    <a:lstStyle/>
                    <a:p>
                      <a:pPr algn="ctr"/>
                      <a:r>
                        <a:rPr lang="en-US" dirty="0"/>
                        <a:t>6,911</a:t>
                      </a:r>
                    </a:p>
                  </a:txBody>
                  <a:tcPr anchor="ctr"/>
                </a:tc>
                <a:extLst>
                  <a:ext uri="{0D108BD9-81ED-4DB2-BD59-A6C34878D82A}">
                    <a16:rowId xmlns:a16="http://schemas.microsoft.com/office/drawing/2014/main" val="962788917"/>
                  </a:ext>
                </a:extLst>
              </a:tr>
              <a:tr h="370840">
                <a:tc>
                  <a:txBody>
                    <a:bodyPr/>
                    <a:lstStyle/>
                    <a:p>
                      <a:pPr algn="ctr"/>
                      <a:r>
                        <a:rPr lang="en-US" dirty="0"/>
                        <a:t>10/24/2012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67.3</a:t>
                      </a:r>
                    </a:p>
                  </a:txBody>
                  <a:tcPr anchor="ctr"/>
                </a:tc>
                <a:tc>
                  <a:txBody>
                    <a:bodyPr/>
                    <a:lstStyle/>
                    <a:p>
                      <a:pPr algn="ctr"/>
                      <a:r>
                        <a:rPr lang="en-US" dirty="0"/>
                        <a:t>63.6</a:t>
                      </a:r>
                    </a:p>
                  </a:txBody>
                  <a:tcPr anchor="ctr"/>
                </a:tc>
                <a:tc>
                  <a:txBody>
                    <a:bodyPr/>
                    <a:lstStyle/>
                    <a:p>
                      <a:pPr algn="ctr"/>
                      <a:r>
                        <a:rPr lang="en-US" dirty="0"/>
                        <a:t>6,898</a:t>
                      </a:r>
                    </a:p>
                  </a:txBody>
                  <a:tcPr anchor="ctr"/>
                </a:tc>
                <a:extLst>
                  <a:ext uri="{0D108BD9-81ED-4DB2-BD59-A6C34878D82A}">
                    <a16:rowId xmlns:a16="http://schemas.microsoft.com/office/drawing/2014/main" val="3697958777"/>
                  </a:ext>
                </a:extLst>
              </a:tr>
              <a:tr h="370840">
                <a:tc>
                  <a:txBody>
                    <a:bodyPr/>
                    <a:lstStyle/>
                    <a:p>
                      <a:pPr algn="ctr"/>
                      <a:r>
                        <a:rPr lang="en-US" dirty="0"/>
                        <a:t>10/3/2012</a:t>
                      </a:r>
                    </a:p>
                  </a:txBody>
                  <a:tcPr anchor="ctr"/>
                </a:tc>
                <a:tc>
                  <a:txBody>
                    <a:bodyPr/>
                    <a:lstStyle/>
                    <a:p>
                      <a:pPr algn="ctr"/>
                      <a:r>
                        <a:rPr lang="en-US" dirty="0"/>
                        <a:t>Wednesday</a:t>
                      </a:r>
                    </a:p>
                  </a:txBody>
                  <a:tcPr anchor="ctr"/>
                </a:tc>
                <a:tc>
                  <a:txBody>
                    <a:bodyPr/>
                    <a:lstStyle/>
                    <a:p>
                      <a:pPr algn="ctr"/>
                      <a:r>
                        <a:rPr lang="en-US" dirty="0"/>
                        <a:t>Fall</a:t>
                      </a:r>
                    </a:p>
                  </a:txBody>
                  <a:tcPr anchor="ctr"/>
                </a:tc>
                <a:tc>
                  <a:txBody>
                    <a:bodyPr/>
                    <a:lstStyle/>
                    <a:p>
                      <a:pPr algn="ctr"/>
                      <a:r>
                        <a:rPr lang="en-US" dirty="0"/>
                        <a:t>Misty</a:t>
                      </a:r>
                    </a:p>
                  </a:txBody>
                  <a:tcPr anchor="ctr"/>
                </a:tc>
                <a:tc>
                  <a:txBody>
                    <a:bodyPr/>
                    <a:lstStyle/>
                    <a:p>
                      <a:pPr algn="ctr"/>
                      <a:r>
                        <a:rPr lang="en-US" dirty="0"/>
                        <a:t>73.2</a:t>
                      </a:r>
                    </a:p>
                  </a:txBody>
                  <a:tcPr anchor="ctr"/>
                </a:tc>
                <a:tc>
                  <a:txBody>
                    <a:bodyPr/>
                    <a:lstStyle/>
                    <a:p>
                      <a:pPr algn="ctr"/>
                      <a:r>
                        <a:rPr lang="en-US" dirty="0"/>
                        <a:t>79.4</a:t>
                      </a:r>
                    </a:p>
                  </a:txBody>
                  <a:tcPr anchor="ctr"/>
                </a:tc>
                <a:tc>
                  <a:txBody>
                    <a:bodyPr/>
                    <a:lstStyle/>
                    <a:p>
                      <a:pPr algn="ctr"/>
                      <a:r>
                        <a:rPr lang="en-US" dirty="0"/>
                        <a:t>6,844</a:t>
                      </a:r>
                    </a:p>
                  </a:txBody>
                  <a:tcPr anchor="ctr"/>
                </a:tc>
                <a:extLst>
                  <a:ext uri="{0D108BD9-81ED-4DB2-BD59-A6C34878D82A}">
                    <a16:rowId xmlns:a16="http://schemas.microsoft.com/office/drawing/2014/main" val="439924623"/>
                  </a:ext>
                </a:extLst>
              </a:tr>
            </a:tbl>
          </a:graphicData>
        </a:graphic>
      </p:graphicFrame>
      <p:sp>
        <p:nvSpPr>
          <p:cNvPr id="2" name="Rectangle 1">
            <a:extLst>
              <a:ext uri="{FF2B5EF4-FFF2-40B4-BE49-F238E27FC236}">
                <a16:creationId xmlns:a16="http://schemas.microsoft.com/office/drawing/2014/main" id="{6F8583F4-5A7D-D1F8-00B5-98194F6E02DB}"/>
              </a:ext>
            </a:extLst>
          </p:cNvPr>
          <p:cNvSpPr/>
          <p:nvPr/>
        </p:nvSpPr>
        <p:spPr>
          <a:xfrm>
            <a:off x="4735505" y="2323725"/>
            <a:ext cx="5279743"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567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Casual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1122154851"/>
              </p:ext>
            </p:extLst>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extLst>
                  <a:ext uri="{0D108BD9-81ED-4DB2-BD59-A6C34878D82A}">
                    <a16:rowId xmlns:a16="http://schemas.microsoft.com/office/drawing/2014/main" val="582605342"/>
                  </a:ext>
                </a:extLst>
              </a:tr>
              <a:tr h="370840">
                <a:tc>
                  <a:txBody>
                    <a:bodyPr/>
                    <a:lstStyle/>
                    <a:p>
                      <a:pPr algn="ctr"/>
                      <a:r>
                        <a:rPr lang="en-US" dirty="0"/>
                        <a:t>5/19/2012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68.4</a:t>
                      </a:r>
                    </a:p>
                  </a:txBody>
                  <a:tcPr anchor="ctr"/>
                </a:tc>
                <a:tc>
                  <a:txBody>
                    <a:bodyPr/>
                    <a:lstStyle/>
                    <a:p>
                      <a:pPr algn="ctr"/>
                      <a:r>
                        <a:rPr lang="en-US" dirty="0"/>
                        <a:t>45.6</a:t>
                      </a:r>
                    </a:p>
                  </a:txBody>
                  <a:tcPr anchor="ctr"/>
                </a:tc>
                <a:tc>
                  <a:txBody>
                    <a:bodyPr/>
                    <a:lstStyle/>
                    <a:p>
                      <a:pPr algn="ctr"/>
                      <a:r>
                        <a:rPr lang="en-US" dirty="0"/>
                        <a:t>3,410</a:t>
                      </a:r>
                    </a:p>
                  </a:txBody>
                  <a:tcPr anchor="ctr"/>
                </a:tc>
                <a:extLst>
                  <a:ext uri="{0D108BD9-81ED-4DB2-BD59-A6C34878D82A}">
                    <a16:rowId xmlns:a16="http://schemas.microsoft.com/office/drawing/2014/main" val="3130159869"/>
                  </a:ext>
                </a:extLst>
              </a:tr>
              <a:tr h="370840">
                <a:tc>
                  <a:txBody>
                    <a:bodyPr/>
                    <a:lstStyle/>
                    <a:p>
                      <a:pPr algn="ctr"/>
                      <a:r>
                        <a:rPr lang="en-US" dirty="0"/>
                        <a:t>5/27/2012</a:t>
                      </a:r>
                    </a:p>
                  </a:txBody>
                  <a:tcPr anchor="ctr"/>
                </a:tc>
                <a:tc>
                  <a:txBody>
                    <a:bodyPr/>
                    <a:lstStyle/>
                    <a:p>
                      <a:pPr algn="ctr"/>
                      <a:r>
                        <a:rPr lang="en-US" dirty="0"/>
                        <a:t>Sunday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76.0</a:t>
                      </a:r>
                    </a:p>
                  </a:txBody>
                  <a:tcPr anchor="ctr"/>
                </a:tc>
                <a:tc>
                  <a:txBody>
                    <a:bodyPr/>
                    <a:lstStyle/>
                    <a:p>
                      <a:pPr algn="ctr"/>
                      <a:r>
                        <a:rPr lang="en-US" dirty="0"/>
                        <a:t>69.7</a:t>
                      </a:r>
                    </a:p>
                  </a:txBody>
                  <a:tcPr anchor="ctr"/>
                </a:tc>
                <a:tc>
                  <a:txBody>
                    <a:bodyPr/>
                    <a:lstStyle/>
                    <a:p>
                      <a:pPr algn="ctr"/>
                      <a:r>
                        <a:rPr lang="en-US" dirty="0"/>
                        <a:t>3,283</a:t>
                      </a:r>
                    </a:p>
                  </a:txBody>
                  <a:tcPr anchor="ctr"/>
                </a:tc>
                <a:extLst>
                  <a:ext uri="{0D108BD9-81ED-4DB2-BD59-A6C34878D82A}">
                    <a16:rowId xmlns:a16="http://schemas.microsoft.com/office/drawing/2014/main" val="2534830166"/>
                  </a:ext>
                </a:extLst>
              </a:tr>
              <a:tr h="370840">
                <a:tc>
                  <a:txBody>
                    <a:bodyPr/>
                    <a:lstStyle/>
                    <a:p>
                      <a:pPr algn="ctr"/>
                      <a:r>
                        <a:rPr lang="en-US" dirty="0"/>
                        <a:t>4/7/2012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54.6</a:t>
                      </a:r>
                    </a:p>
                  </a:txBody>
                  <a:tcPr anchor="ctr"/>
                </a:tc>
                <a:tc>
                  <a:txBody>
                    <a:bodyPr/>
                    <a:lstStyle/>
                    <a:p>
                      <a:pPr algn="ctr"/>
                      <a:r>
                        <a:rPr lang="en-US" dirty="0"/>
                        <a:t>25.4</a:t>
                      </a:r>
                    </a:p>
                  </a:txBody>
                  <a:tcPr anchor="ctr"/>
                </a:tc>
                <a:tc>
                  <a:txBody>
                    <a:bodyPr/>
                    <a:lstStyle/>
                    <a:p>
                      <a:pPr algn="ctr"/>
                      <a:r>
                        <a:rPr lang="en-US" dirty="0"/>
                        <a:t>3,252</a:t>
                      </a:r>
                    </a:p>
                  </a:txBody>
                  <a:tcPr anchor="ctr"/>
                </a:tc>
                <a:extLst>
                  <a:ext uri="{0D108BD9-81ED-4DB2-BD59-A6C34878D82A}">
                    <a16:rowId xmlns:a16="http://schemas.microsoft.com/office/drawing/2014/main" val="962788917"/>
                  </a:ext>
                </a:extLst>
              </a:tr>
              <a:tr h="370840">
                <a:tc>
                  <a:txBody>
                    <a:bodyPr/>
                    <a:lstStyle/>
                    <a:p>
                      <a:pPr algn="ctr"/>
                      <a:r>
                        <a:rPr lang="en-US" dirty="0"/>
                        <a:t>9/15/2012</a:t>
                      </a:r>
                    </a:p>
                  </a:txBody>
                  <a:tcPr anchor="ctr"/>
                </a:tc>
                <a:tc>
                  <a:txBody>
                    <a:bodyPr/>
                    <a:lstStyle/>
                    <a:p>
                      <a:pPr algn="ctr"/>
                      <a:r>
                        <a:rPr lang="en-US" dirty="0"/>
                        <a:t>Saturday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69.1</a:t>
                      </a:r>
                    </a:p>
                  </a:txBody>
                  <a:tcPr anchor="ctr"/>
                </a:tc>
                <a:tc>
                  <a:txBody>
                    <a:bodyPr/>
                    <a:lstStyle/>
                    <a:p>
                      <a:pPr algn="ctr"/>
                      <a:r>
                        <a:rPr lang="en-US" dirty="0"/>
                        <a:t>50.1</a:t>
                      </a:r>
                    </a:p>
                  </a:txBody>
                  <a:tcPr anchor="ctr"/>
                </a:tc>
                <a:tc>
                  <a:txBody>
                    <a:bodyPr/>
                    <a:lstStyle/>
                    <a:p>
                      <a:pPr algn="ctr"/>
                      <a:r>
                        <a:rPr lang="en-US" dirty="0"/>
                        <a:t>3,160</a:t>
                      </a:r>
                    </a:p>
                  </a:txBody>
                  <a:tcPr anchor="ctr"/>
                </a:tc>
                <a:extLst>
                  <a:ext uri="{0D108BD9-81ED-4DB2-BD59-A6C34878D82A}">
                    <a16:rowId xmlns:a16="http://schemas.microsoft.com/office/drawing/2014/main" val="3697958777"/>
                  </a:ext>
                </a:extLst>
              </a:tr>
              <a:tr h="370840">
                <a:tc>
                  <a:txBody>
                    <a:bodyPr/>
                    <a:lstStyle/>
                    <a:p>
                      <a:pPr algn="ctr"/>
                      <a:r>
                        <a:rPr lang="en-US" dirty="0"/>
                        <a:t>3/17/2012</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61.1</a:t>
                      </a:r>
                    </a:p>
                  </a:txBody>
                  <a:tcPr anchor="ctr"/>
                </a:tc>
                <a:tc>
                  <a:txBody>
                    <a:bodyPr/>
                    <a:lstStyle/>
                    <a:p>
                      <a:pPr algn="ctr"/>
                      <a:r>
                        <a:rPr lang="en-US" dirty="0"/>
                        <a:t>75.6</a:t>
                      </a:r>
                    </a:p>
                  </a:txBody>
                  <a:tcPr anchor="ctr"/>
                </a:tc>
                <a:tc>
                  <a:txBody>
                    <a:bodyPr/>
                    <a:lstStyle/>
                    <a:p>
                      <a:pPr algn="ctr"/>
                      <a:r>
                        <a:rPr lang="en-US" dirty="0"/>
                        <a:t>3,155</a:t>
                      </a:r>
                    </a:p>
                  </a:txBody>
                  <a:tcPr anchor="ctr"/>
                </a:tc>
                <a:extLst>
                  <a:ext uri="{0D108BD9-81ED-4DB2-BD59-A6C34878D82A}">
                    <a16:rowId xmlns:a16="http://schemas.microsoft.com/office/drawing/2014/main" val="439924623"/>
                  </a:ext>
                </a:extLst>
              </a:tr>
            </a:tbl>
          </a:graphicData>
        </a:graphic>
      </p:graphicFrame>
    </p:spTree>
    <p:extLst>
      <p:ext uri="{BB962C8B-B14F-4D97-AF65-F5344CB8AC3E}">
        <p14:creationId xmlns:p14="http://schemas.microsoft.com/office/powerpoint/2010/main" val="3687762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Casual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extLst>
                  <a:ext uri="{0D108BD9-81ED-4DB2-BD59-A6C34878D82A}">
                    <a16:rowId xmlns:a16="http://schemas.microsoft.com/office/drawing/2014/main" val="582605342"/>
                  </a:ext>
                </a:extLst>
              </a:tr>
              <a:tr h="370840">
                <a:tc>
                  <a:txBody>
                    <a:bodyPr/>
                    <a:lstStyle/>
                    <a:p>
                      <a:pPr algn="ctr"/>
                      <a:r>
                        <a:rPr lang="en-US" dirty="0"/>
                        <a:t>5/19/2012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68.4</a:t>
                      </a:r>
                    </a:p>
                  </a:txBody>
                  <a:tcPr anchor="ctr"/>
                </a:tc>
                <a:tc>
                  <a:txBody>
                    <a:bodyPr/>
                    <a:lstStyle/>
                    <a:p>
                      <a:pPr algn="ctr"/>
                      <a:r>
                        <a:rPr lang="en-US" dirty="0"/>
                        <a:t>45.6</a:t>
                      </a:r>
                    </a:p>
                  </a:txBody>
                  <a:tcPr anchor="ctr"/>
                </a:tc>
                <a:tc>
                  <a:txBody>
                    <a:bodyPr/>
                    <a:lstStyle/>
                    <a:p>
                      <a:pPr algn="ctr"/>
                      <a:r>
                        <a:rPr lang="en-US" dirty="0"/>
                        <a:t>3,410</a:t>
                      </a:r>
                    </a:p>
                  </a:txBody>
                  <a:tcPr anchor="ctr"/>
                </a:tc>
                <a:extLst>
                  <a:ext uri="{0D108BD9-81ED-4DB2-BD59-A6C34878D82A}">
                    <a16:rowId xmlns:a16="http://schemas.microsoft.com/office/drawing/2014/main" val="3130159869"/>
                  </a:ext>
                </a:extLst>
              </a:tr>
              <a:tr h="370840">
                <a:tc>
                  <a:txBody>
                    <a:bodyPr/>
                    <a:lstStyle/>
                    <a:p>
                      <a:pPr algn="ctr"/>
                      <a:r>
                        <a:rPr lang="en-US" dirty="0"/>
                        <a:t>5/27/2012</a:t>
                      </a:r>
                    </a:p>
                  </a:txBody>
                  <a:tcPr anchor="ctr"/>
                </a:tc>
                <a:tc>
                  <a:txBody>
                    <a:bodyPr/>
                    <a:lstStyle/>
                    <a:p>
                      <a:pPr algn="ctr"/>
                      <a:r>
                        <a:rPr lang="en-US" dirty="0"/>
                        <a:t>Sunday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76.0</a:t>
                      </a:r>
                    </a:p>
                  </a:txBody>
                  <a:tcPr anchor="ctr"/>
                </a:tc>
                <a:tc>
                  <a:txBody>
                    <a:bodyPr/>
                    <a:lstStyle/>
                    <a:p>
                      <a:pPr algn="ctr"/>
                      <a:r>
                        <a:rPr lang="en-US" dirty="0"/>
                        <a:t>69.7</a:t>
                      </a:r>
                    </a:p>
                  </a:txBody>
                  <a:tcPr anchor="ctr"/>
                </a:tc>
                <a:tc>
                  <a:txBody>
                    <a:bodyPr/>
                    <a:lstStyle/>
                    <a:p>
                      <a:pPr algn="ctr"/>
                      <a:r>
                        <a:rPr lang="en-US" dirty="0"/>
                        <a:t>3,283</a:t>
                      </a:r>
                    </a:p>
                  </a:txBody>
                  <a:tcPr anchor="ctr"/>
                </a:tc>
                <a:extLst>
                  <a:ext uri="{0D108BD9-81ED-4DB2-BD59-A6C34878D82A}">
                    <a16:rowId xmlns:a16="http://schemas.microsoft.com/office/drawing/2014/main" val="2534830166"/>
                  </a:ext>
                </a:extLst>
              </a:tr>
              <a:tr h="370840">
                <a:tc>
                  <a:txBody>
                    <a:bodyPr/>
                    <a:lstStyle/>
                    <a:p>
                      <a:pPr algn="ctr"/>
                      <a:r>
                        <a:rPr lang="en-US" dirty="0"/>
                        <a:t>4/7/2012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54.6</a:t>
                      </a:r>
                    </a:p>
                  </a:txBody>
                  <a:tcPr anchor="ctr"/>
                </a:tc>
                <a:tc>
                  <a:txBody>
                    <a:bodyPr/>
                    <a:lstStyle/>
                    <a:p>
                      <a:pPr algn="ctr"/>
                      <a:r>
                        <a:rPr lang="en-US" dirty="0"/>
                        <a:t>25.4</a:t>
                      </a:r>
                    </a:p>
                  </a:txBody>
                  <a:tcPr anchor="ctr"/>
                </a:tc>
                <a:tc>
                  <a:txBody>
                    <a:bodyPr/>
                    <a:lstStyle/>
                    <a:p>
                      <a:pPr algn="ctr"/>
                      <a:r>
                        <a:rPr lang="en-US" dirty="0"/>
                        <a:t>3,252</a:t>
                      </a:r>
                    </a:p>
                  </a:txBody>
                  <a:tcPr anchor="ctr"/>
                </a:tc>
                <a:extLst>
                  <a:ext uri="{0D108BD9-81ED-4DB2-BD59-A6C34878D82A}">
                    <a16:rowId xmlns:a16="http://schemas.microsoft.com/office/drawing/2014/main" val="962788917"/>
                  </a:ext>
                </a:extLst>
              </a:tr>
              <a:tr h="370840">
                <a:tc>
                  <a:txBody>
                    <a:bodyPr/>
                    <a:lstStyle/>
                    <a:p>
                      <a:pPr algn="ctr"/>
                      <a:r>
                        <a:rPr lang="en-US" dirty="0"/>
                        <a:t>9/15/2012</a:t>
                      </a:r>
                    </a:p>
                  </a:txBody>
                  <a:tcPr anchor="ctr"/>
                </a:tc>
                <a:tc>
                  <a:txBody>
                    <a:bodyPr/>
                    <a:lstStyle/>
                    <a:p>
                      <a:pPr algn="ctr"/>
                      <a:r>
                        <a:rPr lang="en-US" dirty="0"/>
                        <a:t>Saturday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69.1</a:t>
                      </a:r>
                    </a:p>
                  </a:txBody>
                  <a:tcPr anchor="ctr"/>
                </a:tc>
                <a:tc>
                  <a:txBody>
                    <a:bodyPr/>
                    <a:lstStyle/>
                    <a:p>
                      <a:pPr algn="ctr"/>
                      <a:r>
                        <a:rPr lang="en-US" dirty="0"/>
                        <a:t>50.1</a:t>
                      </a:r>
                    </a:p>
                  </a:txBody>
                  <a:tcPr anchor="ctr"/>
                </a:tc>
                <a:tc>
                  <a:txBody>
                    <a:bodyPr/>
                    <a:lstStyle/>
                    <a:p>
                      <a:pPr algn="ctr"/>
                      <a:r>
                        <a:rPr lang="en-US" dirty="0"/>
                        <a:t>3,160</a:t>
                      </a:r>
                    </a:p>
                  </a:txBody>
                  <a:tcPr anchor="ctr"/>
                </a:tc>
                <a:extLst>
                  <a:ext uri="{0D108BD9-81ED-4DB2-BD59-A6C34878D82A}">
                    <a16:rowId xmlns:a16="http://schemas.microsoft.com/office/drawing/2014/main" val="3697958777"/>
                  </a:ext>
                </a:extLst>
              </a:tr>
              <a:tr h="370840">
                <a:tc>
                  <a:txBody>
                    <a:bodyPr/>
                    <a:lstStyle/>
                    <a:p>
                      <a:pPr algn="ctr"/>
                      <a:r>
                        <a:rPr lang="en-US" dirty="0"/>
                        <a:t>3/17/2012</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61.1</a:t>
                      </a:r>
                    </a:p>
                  </a:txBody>
                  <a:tcPr anchor="ctr"/>
                </a:tc>
                <a:tc>
                  <a:txBody>
                    <a:bodyPr/>
                    <a:lstStyle/>
                    <a:p>
                      <a:pPr algn="ctr"/>
                      <a:r>
                        <a:rPr lang="en-US" dirty="0"/>
                        <a:t>75.6</a:t>
                      </a:r>
                    </a:p>
                  </a:txBody>
                  <a:tcPr anchor="ctr"/>
                </a:tc>
                <a:tc>
                  <a:txBody>
                    <a:bodyPr/>
                    <a:lstStyle/>
                    <a:p>
                      <a:pPr algn="ctr"/>
                      <a:r>
                        <a:rPr lang="en-US" dirty="0"/>
                        <a:t>3,155</a:t>
                      </a:r>
                    </a:p>
                  </a:txBody>
                  <a:tcPr anchor="ctr"/>
                </a:tc>
                <a:extLst>
                  <a:ext uri="{0D108BD9-81ED-4DB2-BD59-A6C34878D82A}">
                    <a16:rowId xmlns:a16="http://schemas.microsoft.com/office/drawing/2014/main" val="439924623"/>
                  </a:ext>
                </a:extLst>
              </a:tr>
            </a:tbl>
          </a:graphicData>
        </a:graphic>
      </p:graphicFrame>
      <p:sp>
        <p:nvSpPr>
          <p:cNvPr id="2" name="Rectangle 1">
            <a:extLst>
              <a:ext uri="{FF2B5EF4-FFF2-40B4-BE49-F238E27FC236}">
                <a16:creationId xmlns:a16="http://schemas.microsoft.com/office/drawing/2014/main" id="{D2D06525-5674-1DB9-F5A1-63DDDAFB63D7}"/>
              </a:ext>
            </a:extLst>
          </p:cNvPr>
          <p:cNvSpPr/>
          <p:nvPr/>
        </p:nvSpPr>
        <p:spPr>
          <a:xfrm>
            <a:off x="2055335" y="2323724"/>
            <a:ext cx="1532691"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90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1B-C087-0F94-745A-E1A552122FA6}"/>
              </a:ext>
            </a:extLst>
          </p:cNvPr>
          <p:cNvSpPr>
            <a:spLocks noGrp="1"/>
          </p:cNvSpPr>
          <p:nvPr>
            <p:ph type="title"/>
          </p:nvPr>
        </p:nvSpPr>
        <p:spPr>
          <a:xfrm>
            <a:off x="581192" y="702156"/>
            <a:ext cx="11029616" cy="1013800"/>
          </a:xfrm>
        </p:spPr>
        <p:txBody>
          <a:bodyPr/>
          <a:lstStyle/>
          <a:p>
            <a:r>
              <a:rPr lang="en-US" dirty="0"/>
              <a:t>Quantitative (Numerical) Variables</a:t>
            </a:r>
          </a:p>
        </p:txBody>
      </p:sp>
      <p:sp>
        <p:nvSpPr>
          <p:cNvPr id="5" name="TextBox 4">
            <a:extLst>
              <a:ext uri="{FF2B5EF4-FFF2-40B4-BE49-F238E27FC236}">
                <a16:creationId xmlns:a16="http://schemas.microsoft.com/office/drawing/2014/main" id="{646E981B-6F32-9340-174A-4D3E905FE8E0}"/>
              </a:ext>
            </a:extLst>
          </p:cNvPr>
          <p:cNvSpPr txBox="1"/>
          <p:nvPr/>
        </p:nvSpPr>
        <p:spPr>
          <a:xfrm rot="5400000">
            <a:off x="5925787" y="6103913"/>
            <a:ext cx="543739" cy="523220"/>
          </a:xfrm>
          <a:prstGeom prst="rect">
            <a:avLst/>
          </a:prstGeom>
          <a:noFill/>
        </p:spPr>
        <p:txBody>
          <a:bodyPr wrap="none" rtlCol="0">
            <a:spAutoFit/>
          </a:bodyPr>
          <a:lstStyle/>
          <a:p>
            <a:r>
              <a:rPr lang="en-US" sz="2800" dirty="0"/>
              <a:t>…</a:t>
            </a:r>
          </a:p>
        </p:txBody>
      </p:sp>
      <p:graphicFrame>
        <p:nvGraphicFramePr>
          <p:cNvPr id="8" name="Table 4">
            <a:extLst>
              <a:ext uri="{FF2B5EF4-FFF2-40B4-BE49-F238E27FC236}">
                <a16:creationId xmlns:a16="http://schemas.microsoft.com/office/drawing/2014/main" id="{CACE4B2D-29AE-24F1-EB8F-1AF88A720DEE}"/>
              </a:ext>
            </a:extLst>
          </p:cNvPr>
          <p:cNvGraphicFramePr>
            <a:graphicFrameLocks/>
          </p:cNvGraphicFramePr>
          <p:nvPr/>
        </p:nvGraphicFramePr>
        <p:xfrm>
          <a:off x="581025" y="2323725"/>
          <a:ext cx="11029616" cy="3576320"/>
        </p:xfrm>
        <a:graphic>
          <a:graphicData uri="http://schemas.openxmlformats.org/drawingml/2006/table">
            <a:tbl>
              <a:tblPr firstRow="1" firstCol="1" bandRow="1">
                <a:tableStyleId>{5C22544A-7EE6-4342-B048-85BDC9FD1C3A}</a:tableStyleId>
              </a:tblPr>
              <a:tblGrid>
                <a:gridCol w="1164648">
                  <a:extLst>
                    <a:ext uri="{9D8B030D-6E8A-4147-A177-3AD203B41FA5}">
                      <a16:colId xmlns:a16="http://schemas.microsoft.com/office/drawing/2014/main" val="3564469882"/>
                    </a:ext>
                  </a:extLst>
                </a:gridCol>
                <a:gridCol w="1246909">
                  <a:extLst>
                    <a:ext uri="{9D8B030D-6E8A-4147-A177-3AD203B41FA5}">
                      <a16:colId xmlns:a16="http://schemas.microsoft.com/office/drawing/2014/main" val="2447655034"/>
                    </a:ext>
                  </a:extLst>
                </a:gridCol>
                <a:gridCol w="1037264">
                  <a:extLst>
                    <a:ext uri="{9D8B030D-6E8A-4147-A177-3AD203B41FA5}">
                      <a16:colId xmlns:a16="http://schemas.microsoft.com/office/drawing/2014/main" val="3095001754"/>
                    </a:ext>
                  </a:extLst>
                </a:gridCol>
                <a:gridCol w="1596942">
                  <a:extLst>
                    <a:ext uri="{9D8B030D-6E8A-4147-A177-3AD203B41FA5}">
                      <a16:colId xmlns:a16="http://schemas.microsoft.com/office/drawing/2014/main" val="2673756527"/>
                    </a:ext>
                  </a:extLst>
                </a:gridCol>
                <a:gridCol w="1770176">
                  <a:extLst>
                    <a:ext uri="{9D8B030D-6E8A-4147-A177-3AD203B41FA5}">
                      <a16:colId xmlns:a16="http://schemas.microsoft.com/office/drawing/2014/main" val="288479686"/>
                    </a:ext>
                  </a:extLst>
                </a:gridCol>
                <a:gridCol w="1404559">
                  <a:extLst>
                    <a:ext uri="{9D8B030D-6E8A-4147-A177-3AD203B41FA5}">
                      <a16:colId xmlns:a16="http://schemas.microsoft.com/office/drawing/2014/main" val="4292782133"/>
                    </a:ext>
                  </a:extLst>
                </a:gridCol>
                <a:gridCol w="1404559">
                  <a:extLst>
                    <a:ext uri="{9D8B030D-6E8A-4147-A177-3AD203B41FA5}">
                      <a16:colId xmlns:a16="http://schemas.microsoft.com/office/drawing/2014/main" val="3810588531"/>
                    </a:ext>
                  </a:extLst>
                </a:gridCol>
                <a:gridCol w="1404559">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1/1/2011</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46.7</a:t>
                      </a:r>
                    </a:p>
                  </a:txBody>
                  <a:tcPr anchor="ctr"/>
                </a:tc>
                <a:tc>
                  <a:txBody>
                    <a:bodyPr/>
                    <a:lstStyle/>
                    <a:p>
                      <a:pPr algn="ctr"/>
                      <a:r>
                        <a:rPr lang="en-US" dirty="0"/>
                        <a:t>80.6</a:t>
                      </a:r>
                    </a:p>
                  </a:txBody>
                  <a:tcPr anchor="ctr"/>
                </a:tc>
                <a:tc>
                  <a:txBody>
                    <a:bodyPr/>
                    <a:lstStyle/>
                    <a:p>
                      <a:pPr algn="ctr"/>
                      <a:r>
                        <a:rPr lang="en-US" dirty="0"/>
                        <a:t>331</a:t>
                      </a:r>
                    </a:p>
                  </a:txBody>
                  <a:tcPr anchor="ctr"/>
                </a:tc>
                <a:tc>
                  <a:txBody>
                    <a:bodyPr/>
                    <a:lstStyle/>
                    <a:p>
                      <a:pPr algn="ctr"/>
                      <a:r>
                        <a:rPr lang="en-US" dirty="0"/>
                        <a:t>654</a:t>
                      </a:r>
                    </a:p>
                  </a:txBody>
                  <a:tcPr anchor="ctr"/>
                </a:tc>
                <a:extLst>
                  <a:ext uri="{0D108BD9-81ED-4DB2-BD59-A6C34878D82A}">
                    <a16:rowId xmlns:a16="http://schemas.microsoft.com/office/drawing/2014/main" val="3130159869"/>
                  </a:ext>
                </a:extLst>
              </a:tr>
              <a:tr h="370840">
                <a:tc>
                  <a:txBody>
                    <a:bodyPr/>
                    <a:lstStyle/>
                    <a:p>
                      <a:pPr algn="ctr"/>
                      <a:r>
                        <a:rPr lang="en-US" dirty="0"/>
                        <a:t>1/2/2011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48.4</a:t>
                      </a:r>
                    </a:p>
                  </a:txBody>
                  <a:tcPr anchor="ctr"/>
                </a:tc>
                <a:tc>
                  <a:txBody>
                    <a:bodyPr/>
                    <a:lstStyle/>
                    <a:p>
                      <a:pPr algn="ctr"/>
                      <a:r>
                        <a:rPr lang="en-US" dirty="0"/>
                        <a:t>69.6</a:t>
                      </a:r>
                    </a:p>
                  </a:txBody>
                  <a:tcPr anchor="ctr"/>
                </a:tc>
                <a:tc>
                  <a:txBody>
                    <a:bodyPr/>
                    <a:lstStyle/>
                    <a:p>
                      <a:pPr algn="ctr"/>
                      <a:r>
                        <a:rPr lang="en-US" dirty="0"/>
                        <a:t>131</a:t>
                      </a:r>
                    </a:p>
                  </a:txBody>
                  <a:tcPr anchor="ctr"/>
                </a:tc>
                <a:tc>
                  <a:txBody>
                    <a:bodyPr/>
                    <a:lstStyle/>
                    <a:p>
                      <a:pPr algn="ctr"/>
                      <a:r>
                        <a:rPr lang="en-US" dirty="0"/>
                        <a:t>670</a:t>
                      </a:r>
                    </a:p>
                  </a:txBody>
                  <a:tcPr anchor="ctr"/>
                </a:tc>
                <a:extLst>
                  <a:ext uri="{0D108BD9-81ED-4DB2-BD59-A6C34878D82A}">
                    <a16:rowId xmlns:a16="http://schemas.microsoft.com/office/drawing/2014/main" val="2534830166"/>
                  </a:ext>
                </a:extLst>
              </a:tr>
              <a:tr h="370840">
                <a:tc>
                  <a:txBody>
                    <a:bodyPr/>
                    <a:lstStyle/>
                    <a:p>
                      <a:pPr algn="ctr"/>
                      <a:r>
                        <a:rPr lang="en-US" dirty="0"/>
                        <a:t>1/3/2011</a:t>
                      </a:r>
                    </a:p>
                  </a:txBody>
                  <a:tcPr anchor="ctr"/>
                </a:tc>
                <a:tc>
                  <a:txBody>
                    <a:bodyPr/>
                    <a:lstStyle/>
                    <a:p>
                      <a:pPr algn="ctr"/>
                      <a:r>
                        <a:rPr lang="en-US" dirty="0"/>
                        <a:t>Monday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34.2</a:t>
                      </a:r>
                    </a:p>
                  </a:txBody>
                  <a:tcPr anchor="ctr"/>
                </a:tc>
                <a:tc>
                  <a:txBody>
                    <a:bodyPr/>
                    <a:lstStyle/>
                    <a:p>
                      <a:pPr algn="ctr"/>
                      <a:r>
                        <a:rPr lang="en-US" dirty="0"/>
                        <a:t>43.7</a:t>
                      </a:r>
                    </a:p>
                  </a:txBody>
                  <a:tcPr anchor="ctr"/>
                </a:tc>
                <a:tc>
                  <a:txBody>
                    <a:bodyPr/>
                    <a:lstStyle/>
                    <a:p>
                      <a:pPr algn="ctr"/>
                      <a:r>
                        <a:rPr lang="en-US" dirty="0"/>
                        <a:t>120</a:t>
                      </a:r>
                    </a:p>
                  </a:txBody>
                  <a:tcPr anchor="ctr"/>
                </a:tc>
                <a:tc>
                  <a:txBody>
                    <a:bodyPr/>
                    <a:lstStyle/>
                    <a:p>
                      <a:pPr algn="ctr"/>
                      <a:r>
                        <a:rPr lang="en-US" dirty="0"/>
                        <a:t>1229</a:t>
                      </a:r>
                    </a:p>
                  </a:txBody>
                  <a:tcPr anchor="ctr"/>
                </a:tc>
                <a:extLst>
                  <a:ext uri="{0D108BD9-81ED-4DB2-BD59-A6C34878D82A}">
                    <a16:rowId xmlns:a16="http://schemas.microsoft.com/office/drawing/2014/main" val="962788917"/>
                  </a:ext>
                </a:extLst>
              </a:tr>
              <a:tr h="370840">
                <a:tc>
                  <a:txBody>
                    <a:bodyPr/>
                    <a:lstStyle/>
                    <a:p>
                      <a:pPr algn="ctr"/>
                      <a:r>
                        <a:rPr lang="en-US" dirty="0"/>
                        <a:t>1/4/2011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34.5</a:t>
                      </a:r>
                    </a:p>
                  </a:txBody>
                  <a:tcPr anchor="ctr"/>
                </a:tc>
                <a:tc>
                  <a:txBody>
                    <a:bodyPr/>
                    <a:lstStyle/>
                    <a:p>
                      <a:pPr algn="ctr"/>
                      <a:r>
                        <a:rPr lang="en-US" dirty="0"/>
                        <a:t>59.0</a:t>
                      </a:r>
                    </a:p>
                  </a:txBody>
                  <a:tcPr anchor="ctr"/>
                </a:tc>
                <a:tc>
                  <a:txBody>
                    <a:bodyPr/>
                    <a:lstStyle/>
                    <a:p>
                      <a:pPr algn="ctr"/>
                      <a:r>
                        <a:rPr lang="en-US" dirty="0"/>
                        <a:t>108</a:t>
                      </a:r>
                    </a:p>
                  </a:txBody>
                  <a:tcPr anchor="ctr"/>
                </a:tc>
                <a:tc>
                  <a:txBody>
                    <a:bodyPr/>
                    <a:lstStyle/>
                    <a:p>
                      <a:pPr algn="ctr"/>
                      <a:r>
                        <a:rPr lang="en-US" dirty="0"/>
                        <a:t>1454</a:t>
                      </a:r>
                    </a:p>
                  </a:txBody>
                  <a:tcPr anchor="ctr"/>
                </a:tc>
                <a:extLst>
                  <a:ext uri="{0D108BD9-81ED-4DB2-BD59-A6C34878D82A}">
                    <a16:rowId xmlns:a16="http://schemas.microsoft.com/office/drawing/2014/main" val="3697958777"/>
                  </a:ext>
                </a:extLst>
              </a:tr>
              <a:tr h="370840">
                <a:tc>
                  <a:txBody>
                    <a:bodyPr/>
                    <a:lstStyle/>
                    <a:p>
                      <a:pPr algn="ctr"/>
                      <a:r>
                        <a:rPr lang="en-US" dirty="0"/>
                        <a:t>1/5/2011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36.8</a:t>
                      </a:r>
                    </a:p>
                  </a:txBody>
                  <a:tcPr anchor="ctr"/>
                </a:tc>
                <a:tc>
                  <a:txBody>
                    <a:bodyPr/>
                    <a:lstStyle/>
                    <a:p>
                      <a:pPr algn="ctr"/>
                      <a:r>
                        <a:rPr lang="en-US" dirty="0"/>
                        <a:t>43.7</a:t>
                      </a:r>
                    </a:p>
                  </a:txBody>
                  <a:tcPr anchor="ctr"/>
                </a:tc>
                <a:tc>
                  <a:txBody>
                    <a:bodyPr/>
                    <a:lstStyle/>
                    <a:p>
                      <a:pPr algn="ctr"/>
                      <a:r>
                        <a:rPr lang="en-US" dirty="0"/>
                        <a:t>82</a:t>
                      </a:r>
                    </a:p>
                  </a:txBody>
                  <a:tcPr anchor="ctr"/>
                </a:tc>
                <a:tc>
                  <a:txBody>
                    <a:bodyPr/>
                    <a:lstStyle/>
                    <a:p>
                      <a:pPr algn="ctr"/>
                      <a:r>
                        <a:rPr lang="en-US" dirty="0"/>
                        <a:t>1518</a:t>
                      </a:r>
                    </a:p>
                  </a:txBody>
                  <a:tcPr anchor="ctr"/>
                </a:tc>
                <a:extLst>
                  <a:ext uri="{0D108BD9-81ED-4DB2-BD59-A6C34878D82A}">
                    <a16:rowId xmlns:a16="http://schemas.microsoft.com/office/drawing/2014/main" val="439924623"/>
                  </a:ext>
                </a:extLst>
              </a:tr>
            </a:tbl>
          </a:graphicData>
        </a:graphic>
      </p:graphicFrame>
      <p:sp>
        <p:nvSpPr>
          <p:cNvPr id="3" name="Rectangle 2">
            <a:extLst>
              <a:ext uri="{FF2B5EF4-FFF2-40B4-BE49-F238E27FC236}">
                <a16:creationId xmlns:a16="http://schemas.microsoft.com/office/drawing/2014/main" id="{EE90EBAB-89BC-9404-CF80-63E42F64B6F5}"/>
              </a:ext>
            </a:extLst>
          </p:cNvPr>
          <p:cNvSpPr/>
          <p:nvPr/>
        </p:nvSpPr>
        <p:spPr>
          <a:xfrm>
            <a:off x="5533895" y="2232561"/>
            <a:ext cx="6187050" cy="3861092"/>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64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Casual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extLst>
                  <a:ext uri="{0D108BD9-81ED-4DB2-BD59-A6C34878D82A}">
                    <a16:rowId xmlns:a16="http://schemas.microsoft.com/office/drawing/2014/main" val="582605342"/>
                  </a:ext>
                </a:extLst>
              </a:tr>
              <a:tr h="370840">
                <a:tc>
                  <a:txBody>
                    <a:bodyPr/>
                    <a:lstStyle/>
                    <a:p>
                      <a:pPr algn="ctr"/>
                      <a:r>
                        <a:rPr lang="en-US" dirty="0"/>
                        <a:t>5/19/2012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68.4</a:t>
                      </a:r>
                    </a:p>
                  </a:txBody>
                  <a:tcPr anchor="ctr"/>
                </a:tc>
                <a:tc>
                  <a:txBody>
                    <a:bodyPr/>
                    <a:lstStyle/>
                    <a:p>
                      <a:pPr algn="ctr"/>
                      <a:r>
                        <a:rPr lang="en-US" dirty="0"/>
                        <a:t>45.6</a:t>
                      </a:r>
                    </a:p>
                  </a:txBody>
                  <a:tcPr anchor="ctr"/>
                </a:tc>
                <a:tc>
                  <a:txBody>
                    <a:bodyPr/>
                    <a:lstStyle/>
                    <a:p>
                      <a:pPr algn="ctr"/>
                      <a:r>
                        <a:rPr lang="en-US" dirty="0"/>
                        <a:t>3,410</a:t>
                      </a:r>
                    </a:p>
                  </a:txBody>
                  <a:tcPr anchor="ctr"/>
                </a:tc>
                <a:extLst>
                  <a:ext uri="{0D108BD9-81ED-4DB2-BD59-A6C34878D82A}">
                    <a16:rowId xmlns:a16="http://schemas.microsoft.com/office/drawing/2014/main" val="3130159869"/>
                  </a:ext>
                </a:extLst>
              </a:tr>
              <a:tr h="370840">
                <a:tc>
                  <a:txBody>
                    <a:bodyPr/>
                    <a:lstStyle/>
                    <a:p>
                      <a:pPr algn="ctr"/>
                      <a:r>
                        <a:rPr lang="en-US" dirty="0"/>
                        <a:t>5/27/2012</a:t>
                      </a:r>
                    </a:p>
                  </a:txBody>
                  <a:tcPr anchor="ctr"/>
                </a:tc>
                <a:tc>
                  <a:txBody>
                    <a:bodyPr/>
                    <a:lstStyle/>
                    <a:p>
                      <a:pPr algn="ctr"/>
                      <a:r>
                        <a:rPr lang="en-US" dirty="0"/>
                        <a:t>Sunday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76.0</a:t>
                      </a:r>
                    </a:p>
                  </a:txBody>
                  <a:tcPr anchor="ctr"/>
                </a:tc>
                <a:tc>
                  <a:txBody>
                    <a:bodyPr/>
                    <a:lstStyle/>
                    <a:p>
                      <a:pPr algn="ctr"/>
                      <a:r>
                        <a:rPr lang="en-US" dirty="0"/>
                        <a:t>69.7</a:t>
                      </a:r>
                    </a:p>
                  </a:txBody>
                  <a:tcPr anchor="ctr"/>
                </a:tc>
                <a:tc>
                  <a:txBody>
                    <a:bodyPr/>
                    <a:lstStyle/>
                    <a:p>
                      <a:pPr algn="ctr"/>
                      <a:r>
                        <a:rPr lang="en-US" dirty="0"/>
                        <a:t>3,283</a:t>
                      </a:r>
                    </a:p>
                  </a:txBody>
                  <a:tcPr anchor="ctr"/>
                </a:tc>
                <a:extLst>
                  <a:ext uri="{0D108BD9-81ED-4DB2-BD59-A6C34878D82A}">
                    <a16:rowId xmlns:a16="http://schemas.microsoft.com/office/drawing/2014/main" val="2534830166"/>
                  </a:ext>
                </a:extLst>
              </a:tr>
              <a:tr h="370840">
                <a:tc>
                  <a:txBody>
                    <a:bodyPr/>
                    <a:lstStyle/>
                    <a:p>
                      <a:pPr algn="ctr"/>
                      <a:r>
                        <a:rPr lang="en-US" dirty="0"/>
                        <a:t>4/7/2012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54.6</a:t>
                      </a:r>
                    </a:p>
                  </a:txBody>
                  <a:tcPr anchor="ctr"/>
                </a:tc>
                <a:tc>
                  <a:txBody>
                    <a:bodyPr/>
                    <a:lstStyle/>
                    <a:p>
                      <a:pPr algn="ctr"/>
                      <a:r>
                        <a:rPr lang="en-US" dirty="0"/>
                        <a:t>25.4</a:t>
                      </a:r>
                    </a:p>
                  </a:txBody>
                  <a:tcPr anchor="ctr"/>
                </a:tc>
                <a:tc>
                  <a:txBody>
                    <a:bodyPr/>
                    <a:lstStyle/>
                    <a:p>
                      <a:pPr algn="ctr"/>
                      <a:r>
                        <a:rPr lang="en-US" dirty="0"/>
                        <a:t>3,252</a:t>
                      </a:r>
                    </a:p>
                  </a:txBody>
                  <a:tcPr anchor="ctr"/>
                </a:tc>
                <a:extLst>
                  <a:ext uri="{0D108BD9-81ED-4DB2-BD59-A6C34878D82A}">
                    <a16:rowId xmlns:a16="http://schemas.microsoft.com/office/drawing/2014/main" val="962788917"/>
                  </a:ext>
                </a:extLst>
              </a:tr>
              <a:tr h="370840">
                <a:tc>
                  <a:txBody>
                    <a:bodyPr/>
                    <a:lstStyle/>
                    <a:p>
                      <a:pPr algn="ctr"/>
                      <a:r>
                        <a:rPr lang="en-US" dirty="0"/>
                        <a:t>9/15/2012</a:t>
                      </a:r>
                    </a:p>
                  </a:txBody>
                  <a:tcPr anchor="ctr"/>
                </a:tc>
                <a:tc>
                  <a:txBody>
                    <a:bodyPr/>
                    <a:lstStyle/>
                    <a:p>
                      <a:pPr algn="ctr"/>
                      <a:r>
                        <a:rPr lang="en-US" dirty="0"/>
                        <a:t>Saturday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69.1</a:t>
                      </a:r>
                    </a:p>
                  </a:txBody>
                  <a:tcPr anchor="ctr"/>
                </a:tc>
                <a:tc>
                  <a:txBody>
                    <a:bodyPr/>
                    <a:lstStyle/>
                    <a:p>
                      <a:pPr algn="ctr"/>
                      <a:r>
                        <a:rPr lang="en-US" dirty="0"/>
                        <a:t>50.1</a:t>
                      </a:r>
                    </a:p>
                  </a:txBody>
                  <a:tcPr anchor="ctr"/>
                </a:tc>
                <a:tc>
                  <a:txBody>
                    <a:bodyPr/>
                    <a:lstStyle/>
                    <a:p>
                      <a:pPr algn="ctr"/>
                      <a:r>
                        <a:rPr lang="en-US" dirty="0"/>
                        <a:t>3,160</a:t>
                      </a:r>
                    </a:p>
                  </a:txBody>
                  <a:tcPr anchor="ctr"/>
                </a:tc>
                <a:extLst>
                  <a:ext uri="{0D108BD9-81ED-4DB2-BD59-A6C34878D82A}">
                    <a16:rowId xmlns:a16="http://schemas.microsoft.com/office/drawing/2014/main" val="3697958777"/>
                  </a:ext>
                </a:extLst>
              </a:tr>
              <a:tr h="370840">
                <a:tc>
                  <a:txBody>
                    <a:bodyPr/>
                    <a:lstStyle/>
                    <a:p>
                      <a:pPr algn="ctr"/>
                      <a:r>
                        <a:rPr lang="en-US" dirty="0"/>
                        <a:t>3/17/2012</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61.1</a:t>
                      </a:r>
                    </a:p>
                  </a:txBody>
                  <a:tcPr anchor="ctr"/>
                </a:tc>
                <a:tc>
                  <a:txBody>
                    <a:bodyPr/>
                    <a:lstStyle/>
                    <a:p>
                      <a:pPr algn="ctr"/>
                      <a:r>
                        <a:rPr lang="en-US" dirty="0"/>
                        <a:t>75.6</a:t>
                      </a:r>
                    </a:p>
                  </a:txBody>
                  <a:tcPr anchor="ctr"/>
                </a:tc>
                <a:tc>
                  <a:txBody>
                    <a:bodyPr/>
                    <a:lstStyle/>
                    <a:p>
                      <a:pPr algn="ctr"/>
                      <a:r>
                        <a:rPr lang="en-US" dirty="0"/>
                        <a:t>3,155</a:t>
                      </a:r>
                    </a:p>
                  </a:txBody>
                  <a:tcPr anchor="ctr"/>
                </a:tc>
                <a:extLst>
                  <a:ext uri="{0D108BD9-81ED-4DB2-BD59-A6C34878D82A}">
                    <a16:rowId xmlns:a16="http://schemas.microsoft.com/office/drawing/2014/main" val="439924623"/>
                  </a:ext>
                </a:extLst>
              </a:tr>
            </a:tbl>
          </a:graphicData>
        </a:graphic>
      </p:graphicFrame>
      <p:sp>
        <p:nvSpPr>
          <p:cNvPr id="2" name="Rectangle 1">
            <a:extLst>
              <a:ext uri="{FF2B5EF4-FFF2-40B4-BE49-F238E27FC236}">
                <a16:creationId xmlns:a16="http://schemas.microsoft.com/office/drawing/2014/main" id="{E99D77FC-4924-C0AA-ABC5-2B9A14A5246B}"/>
              </a:ext>
            </a:extLst>
          </p:cNvPr>
          <p:cNvSpPr/>
          <p:nvPr/>
        </p:nvSpPr>
        <p:spPr>
          <a:xfrm>
            <a:off x="3526326" y="2323724"/>
            <a:ext cx="1264335"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419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Highest Casual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nvGraphicFramePr>
        <p:xfrm>
          <a:off x="581025" y="2323725"/>
          <a:ext cx="11024484" cy="357124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extLst>
                  <a:ext uri="{0D108BD9-81ED-4DB2-BD59-A6C34878D82A}">
                    <a16:rowId xmlns:a16="http://schemas.microsoft.com/office/drawing/2014/main" val="582605342"/>
                  </a:ext>
                </a:extLst>
              </a:tr>
              <a:tr h="370840">
                <a:tc>
                  <a:txBody>
                    <a:bodyPr/>
                    <a:lstStyle/>
                    <a:p>
                      <a:pPr algn="ctr"/>
                      <a:r>
                        <a:rPr lang="en-US" dirty="0"/>
                        <a:t>5/19/2012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68.4</a:t>
                      </a:r>
                    </a:p>
                  </a:txBody>
                  <a:tcPr anchor="ctr"/>
                </a:tc>
                <a:tc>
                  <a:txBody>
                    <a:bodyPr/>
                    <a:lstStyle/>
                    <a:p>
                      <a:pPr algn="ctr"/>
                      <a:r>
                        <a:rPr lang="en-US" dirty="0"/>
                        <a:t>45.6</a:t>
                      </a:r>
                    </a:p>
                  </a:txBody>
                  <a:tcPr anchor="ctr"/>
                </a:tc>
                <a:tc>
                  <a:txBody>
                    <a:bodyPr/>
                    <a:lstStyle/>
                    <a:p>
                      <a:pPr algn="ctr"/>
                      <a:r>
                        <a:rPr lang="en-US" dirty="0"/>
                        <a:t>3,410</a:t>
                      </a:r>
                    </a:p>
                  </a:txBody>
                  <a:tcPr anchor="ctr"/>
                </a:tc>
                <a:extLst>
                  <a:ext uri="{0D108BD9-81ED-4DB2-BD59-A6C34878D82A}">
                    <a16:rowId xmlns:a16="http://schemas.microsoft.com/office/drawing/2014/main" val="3130159869"/>
                  </a:ext>
                </a:extLst>
              </a:tr>
              <a:tr h="370840">
                <a:tc>
                  <a:txBody>
                    <a:bodyPr/>
                    <a:lstStyle/>
                    <a:p>
                      <a:pPr algn="ctr"/>
                      <a:r>
                        <a:rPr lang="en-US" dirty="0"/>
                        <a:t>5/27/2012</a:t>
                      </a:r>
                    </a:p>
                  </a:txBody>
                  <a:tcPr anchor="ctr"/>
                </a:tc>
                <a:tc>
                  <a:txBody>
                    <a:bodyPr/>
                    <a:lstStyle/>
                    <a:p>
                      <a:pPr algn="ctr"/>
                      <a:r>
                        <a:rPr lang="en-US" dirty="0"/>
                        <a:t>Sunday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76.0</a:t>
                      </a:r>
                    </a:p>
                  </a:txBody>
                  <a:tcPr anchor="ctr"/>
                </a:tc>
                <a:tc>
                  <a:txBody>
                    <a:bodyPr/>
                    <a:lstStyle/>
                    <a:p>
                      <a:pPr algn="ctr"/>
                      <a:r>
                        <a:rPr lang="en-US" dirty="0"/>
                        <a:t>69.7</a:t>
                      </a:r>
                    </a:p>
                  </a:txBody>
                  <a:tcPr anchor="ctr"/>
                </a:tc>
                <a:tc>
                  <a:txBody>
                    <a:bodyPr/>
                    <a:lstStyle/>
                    <a:p>
                      <a:pPr algn="ctr"/>
                      <a:r>
                        <a:rPr lang="en-US" dirty="0"/>
                        <a:t>3,283</a:t>
                      </a:r>
                    </a:p>
                  </a:txBody>
                  <a:tcPr anchor="ctr"/>
                </a:tc>
                <a:extLst>
                  <a:ext uri="{0D108BD9-81ED-4DB2-BD59-A6C34878D82A}">
                    <a16:rowId xmlns:a16="http://schemas.microsoft.com/office/drawing/2014/main" val="2534830166"/>
                  </a:ext>
                </a:extLst>
              </a:tr>
              <a:tr h="370840">
                <a:tc>
                  <a:txBody>
                    <a:bodyPr/>
                    <a:lstStyle/>
                    <a:p>
                      <a:pPr algn="ctr"/>
                      <a:r>
                        <a:rPr lang="en-US" dirty="0"/>
                        <a:t>4/7/2012</a:t>
                      </a:r>
                    </a:p>
                  </a:txBody>
                  <a:tcPr anchor="ctr"/>
                </a:tc>
                <a:tc>
                  <a:txBody>
                    <a:bodyPr/>
                    <a:lstStyle/>
                    <a:p>
                      <a:pPr algn="ctr"/>
                      <a:r>
                        <a:rPr lang="en-US" dirty="0"/>
                        <a:t>Saturday</a:t>
                      </a:r>
                    </a:p>
                  </a:txBody>
                  <a:tcPr anchor="ctr"/>
                </a:tc>
                <a:tc>
                  <a:txBody>
                    <a:bodyPr/>
                    <a:lstStyle/>
                    <a:p>
                      <a:pPr algn="ctr"/>
                      <a:r>
                        <a:rPr lang="en-US" dirty="0"/>
                        <a:t>Spring</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54.6</a:t>
                      </a:r>
                    </a:p>
                  </a:txBody>
                  <a:tcPr anchor="ctr"/>
                </a:tc>
                <a:tc>
                  <a:txBody>
                    <a:bodyPr/>
                    <a:lstStyle/>
                    <a:p>
                      <a:pPr algn="ctr"/>
                      <a:r>
                        <a:rPr lang="en-US" dirty="0"/>
                        <a:t>25.4</a:t>
                      </a:r>
                    </a:p>
                  </a:txBody>
                  <a:tcPr anchor="ctr"/>
                </a:tc>
                <a:tc>
                  <a:txBody>
                    <a:bodyPr/>
                    <a:lstStyle/>
                    <a:p>
                      <a:pPr algn="ctr"/>
                      <a:r>
                        <a:rPr lang="en-US" dirty="0"/>
                        <a:t>3,252</a:t>
                      </a:r>
                    </a:p>
                  </a:txBody>
                  <a:tcPr anchor="ctr"/>
                </a:tc>
                <a:extLst>
                  <a:ext uri="{0D108BD9-81ED-4DB2-BD59-A6C34878D82A}">
                    <a16:rowId xmlns:a16="http://schemas.microsoft.com/office/drawing/2014/main" val="962788917"/>
                  </a:ext>
                </a:extLst>
              </a:tr>
              <a:tr h="370840">
                <a:tc>
                  <a:txBody>
                    <a:bodyPr/>
                    <a:lstStyle/>
                    <a:p>
                      <a:pPr algn="ctr"/>
                      <a:r>
                        <a:rPr lang="en-US" dirty="0"/>
                        <a:t>9/15/2012</a:t>
                      </a:r>
                    </a:p>
                  </a:txBody>
                  <a:tcPr anchor="ctr"/>
                </a:tc>
                <a:tc>
                  <a:txBody>
                    <a:bodyPr/>
                    <a:lstStyle/>
                    <a:p>
                      <a:pPr algn="ctr"/>
                      <a:r>
                        <a:rPr lang="en-US" dirty="0"/>
                        <a:t>Saturday</a:t>
                      </a:r>
                    </a:p>
                  </a:txBody>
                  <a:tcPr anchor="ctr"/>
                </a:tc>
                <a:tc>
                  <a:txBody>
                    <a:bodyPr/>
                    <a:lstStyle/>
                    <a:p>
                      <a:pPr algn="ctr"/>
                      <a:r>
                        <a:rPr lang="en-US" dirty="0"/>
                        <a:t>Summer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69.1</a:t>
                      </a:r>
                    </a:p>
                  </a:txBody>
                  <a:tcPr anchor="ctr"/>
                </a:tc>
                <a:tc>
                  <a:txBody>
                    <a:bodyPr/>
                    <a:lstStyle/>
                    <a:p>
                      <a:pPr algn="ctr"/>
                      <a:r>
                        <a:rPr lang="en-US" dirty="0"/>
                        <a:t>50.1</a:t>
                      </a:r>
                    </a:p>
                  </a:txBody>
                  <a:tcPr anchor="ctr"/>
                </a:tc>
                <a:tc>
                  <a:txBody>
                    <a:bodyPr/>
                    <a:lstStyle/>
                    <a:p>
                      <a:pPr algn="ctr"/>
                      <a:r>
                        <a:rPr lang="en-US" dirty="0"/>
                        <a:t>3,160</a:t>
                      </a:r>
                    </a:p>
                  </a:txBody>
                  <a:tcPr anchor="ctr"/>
                </a:tc>
                <a:extLst>
                  <a:ext uri="{0D108BD9-81ED-4DB2-BD59-A6C34878D82A}">
                    <a16:rowId xmlns:a16="http://schemas.microsoft.com/office/drawing/2014/main" val="3697958777"/>
                  </a:ext>
                </a:extLst>
              </a:tr>
              <a:tr h="370840">
                <a:tc>
                  <a:txBody>
                    <a:bodyPr/>
                    <a:lstStyle/>
                    <a:p>
                      <a:pPr algn="ctr"/>
                      <a:r>
                        <a:rPr lang="en-US" dirty="0"/>
                        <a:t>3/17/2012</a:t>
                      </a:r>
                    </a:p>
                  </a:txBody>
                  <a:tcPr anchor="ctr"/>
                </a:tc>
                <a:tc>
                  <a:txBody>
                    <a:bodyPr/>
                    <a:lstStyle/>
                    <a:p>
                      <a:pPr algn="ctr"/>
                      <a:r>
                        <a:rPr lang="en-US" dirty="0"/>
                        <a:t>Saturday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61.1</a:t>
                      </a:r>
                    </a:p>
                  </a:txBody>
                  <a:tcPr anchor="ctr"/>
                </a:tc>
                <a:tc>
                  <a:txBody>
                    <a:bodyPr/>
                    <a:lstStyle/>
                    <a:p>
                      <a:pPr algn="ctr"/>
                      <a:r>
                        <a:rPr lang="en-US" dirty="0"/>
                        <a:t>75.6</a:t>
                      </a:r>
                    </a:p>
                  </a:txBody>
                  <a:tcPr anchor="ctr"/>
                </a:tc>
                <a:tc>
                  <a:txBody>
                    <a:bodyPr/>
                    <a:lstStyle/>
                    <a:p>
                      <a:pPr algn="ctr"/>
                      <a:r>
                        <a:rPr lang="en-US" dirty="0"/>
                        <a:t>3,155</a:t>
                      </a:r>
                    </a:p>
                  </a:txBody>
                  <a:tcPr anchor="ctr"/>
                </a:tc>
                <a:extLst>
                  <a:ext uri="{0D108BD9-81ED-4DB2-BD59-A6C34878D82A}">
                    <a16:rowId xmlns:a16="http://schemas.microsoft.com/office/drawing/2014/main" val="439924623"/>
                  </a:ext>
                </a:extLst>
              </a:tr>
            </a:tbl>
          </a:graphicData>
        </a:graphic>
      </p:graphicFrame>
      <p:sp>
        <p:nvSpPr>
          <p:cNvPr id="2" name="Rectangle 1">
            <a:extLst>
              <a:ext uri="{FF2B5EF4-FFF2-40B4-BE49-F238E27FC236}">
                <a16:creationId xmlns:a16="http://schemas.microsoft.com/office/drawing/2014/main" id="{39F51ABF-E6E9-804C-E9B8-B713F9F5C25B}"/>
              </a:ext>
            </a:extLst>
          </p:cNvPr>
          <p:cNvSpPr/>
          <p:nvPr/>
        </p:nvSpPr>
        <p:spPr>
          <a:xfrm>
            <a:off x="4735505" y="2323725"/>
            <a:ext cx="5279743"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981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Lowest Registered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1538940118"/>
              </p:ext>
            </p:extLst>
          </p:nvPr>
        </p:nvGraphicFramePr>
        <p:xfrm>
          <a:off x="581025" y="2323725"/>
          <a:ext cx="11024484" cy="303276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Registered Users</a:t>
                      </a:r>
                    </a:p>
                  </a:txBody>
                  <a:tcPr anchor="ctr"/>
                </a:tc>
                <a:extLst>
                  <a:ext uri="{0D108BD9-81ED-4DB2-BD59-A6C34878D82A}">
                    <a16:rowId xmlns:a16="http://schemas.microsoft.com/office/drawing/2014/main" val="582605342"/>
                  </a:ext>
                </a:extLst>
              </a:tr>
              <a:tr h="370840">
                <a:tc>
                  <a:txBody>
                    <a:bodyPr/>
                    <a:lstStyle/>
                    <a:p>
                      <a:pPr algn="ctr"/>
                      <a:r>
                        <a:rPr lang="en-US" dirty="0"/>
                        <a:t>10/29/2012</a:t>
                      </a:r>
                    </a:p>
                  </a:txBody>
                  <a:tcPr anchor="ctr"/>
                </a:tc>
                <a:tc>
                  <a:txBody>
                    <a:bodyPr/>
                    <a:lstStyle/>
                    <a:p>
                      <a:pPr algn="ctr"/>
                      <a:r>
                        <a:rPr lang="en-US" dirty="0"/>
                        <a:t>Monday</a:t>
                      </a:r>
                    </a:p>
                  </a:txBody>
                  <a:tcPr anchor="ctr"/>
                </a:tc>
                <a:tc>
                  <a:txBody>
                    <a:bodyPr/>
                    <a:lstStyle/>
                    <a:p>
                      <a:pPr algn="ctr"/>
                      <a:r>
                        <a:rPr lang="en-US" dirty="0"/>
                        <a:t>Fall</a:t>
                      </a:r>
                    </a:p>
                  </a:txBody>
                  <a:tcPr anchor="ctr"/>
                </a:tc>
                <a:tc>
                  <a:txBody>
                    <a:bodyPr/>
                    <a:lstStyle/>
                    <a:p>
                      <a:pPr algn="ctr"/>
                      <a:r>
                        <a:rPr lang="en-US" dirty="0"/>
                        <a:t>Rain or Snow</a:t>
                      </a:r>
                    </a:p>
                  </a:txBody>
                  <a:tcPr anchor="ctr"/>
                </a:tc>
                <a:tc>
                  <a:txBody>
                    <a:bodyPr/>
                    <a:lstStyle/>
                    <a:p>
                      <a:pPr algn="ctr"/>
                      <a:r>
                        <a:rPr lang="en-US" dirty="0"/>
                        <a:t>54.8</a:t>
                      </a:r>
                    </a:p>
                  </a:txBody>
                  <a:tcPr anchor="ctr"/>
                </a:tc>
                <a:tc>
                  <a:txBody>
                    <a:bodyPr/>
                    <a:lstStyle/>
                    <a:p>
                      <a:pPr algn="ctr"/>
                      <a:r>
                        <a:rPr lang="en-US" dirty="0"/>
                        <a:t>88.0</a:t>
                      </a:r>
                    </a:p>
                  </a:txBody>
                  <a:tcPr anchor="ctr"/>
                </a:tc>
                <a:tc>
                  <a:txBody>
                    <a:bodyPr/>
                    <a:lstStyle/>
                    <a:p>
                      <a:pPr algn="ctr"/>
                      <a:r>
                        <a:rPr lang="en-US" dirty="0"/>
                        <a:t>20</a:t>
                      </a:r>
                    </a:p>
                  </a:txBody>
                  <a:tcPr anchor="ctr"/>
                </a:tc>
                <a:extLst>
                  <a:ext uri="{0D108BD9-81ED-4DB2-BD59-A6C34878D82A}">
                    <a16:rowId xmlns:a16="http://schemas.microsoft.com/office/drawing/2014/main" val="3130159869"/>
                  </a:ext>
                </a:extLst>
              </a:tr>
              <a:tr h="370840">
                <a:tc>
                  <a:txBody>
                    <a:bodyPr/>
                    <a:lstStyle/>
                    <a:p>
                      <a:pPr algn="ctr"/>
                      <a:r>
                        <a:rPr lang="en-US" dirty="0"/>
                        <a:t>1/27/2011</a:t>
                      </a:r>
                    </a:p>
                  </a:txBody>
                  <a:tcPr anchor="ctr"/>
                </a:tc>
                <a:tc>
                  <a:txBody>
                    <a:bodyPr/>
                    <a:lstStyle/>
                    <a:p>
                      <a:pPr algn="ctr"/>
                      <a:r>
                        <a:rPr lang="en-US" dirty="0"/>
                        <a:t>Thursday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34.1</a:t>
                      </a:r>
                    </a:p>
                  </a:txBody>
                  <a:tcPr anchor="ctr"/>
                </a:tc>
                <a:tc>
                  <a:txBody>
                    <a:bodyPr/>
                    <a:lstStyle/>
                    <a:p>
                      <a:pPr algn="ctr"/>
                      <a:r>
                        <a:rPr lang="en-US" dirty="0"/>
                        <a:t>68.8</a:t>
                      </a:r>
                    </a:p>
                  </a:txBody>
                  <a:tcPr anchor="ctr"/>
                </a:tc>
                <a:tc>
                  <a:txBody>
                    <a:bodyPr/>
                    <a:lstStyle/>
                    <a:p>
                      <a:pPr algn="ctr"/>
                      <a:r>
                        <a:rPr lang="en-US" dirty="0"/>
                        <a:t>416</a:t>
                      </a:r>
                    </a:p>
                  </a:txBody>
                  <a:tcPr anchor="ctr"/>
                </a:tc>
                <a:extLst>
                  <a:ext uri="{0D108BD9-81ED-4DB2-BD59-A6C34878D82A}">
                    <a16:rowId xmlns:a16="http://schemas.microsoft.com/office/drawing/2014/main" val="2534830166"/>
                  </a:ext>
                </a:extLst>
              </a:tr>
              <a:tr h="370840">
                <a:tc>
                  <a:txBody>
                    <a:bodyPr/>
                    <a:lstStyle/>
                    <a:p>
                      <a:pPr algn="ctr"/>
                      <a:r>
                        <a:rPr lang="en-US" dirty="0"/>
                        <a:t>12/26/2012</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Rain or Snow</a:t>
                      </a:r>
                    </a:p>
                  </a:txBody>
                  <a:tcPr anchor="ctr"/>
                </a:tc>
                <a:tc>
                  <a:txBody>
                    <a:bodyPr/>
                    <a:lstStyle/>
                    <a:p>
                      <a:pPr algn="ctr"/>
                      <a:r>
                        <a:rPr lang="en-US" dirty="0"/>
                        <a:t>38.2</a:t>
                      </a:r>
                    </a:p>
                  </a:txBody>
                  <a:tcPr anchor="ctr"/>
                </a:tc>
                <a:tc>
                  <a:txBody>
                    <a:bodyPr/>
                    <a:lstStyle/>
                    <a:p>
                      <a:pPr algn="ctr"/>
                      <a:r>
                        <a:rPr lang="en-US" dirty="0"/>
                        <a:t>82.3</a:t>
                      </a:r>
                    </a:p>
                  </a:txBody>
                  <a:tcPr anchor="ctr"/>
                </a:tc>
                <a:tc>
                  <a:txBody>
                    <a:bodyPr/>
                    <a:lstStyle/>
                    <a:p>
                      <a:pPr algn="ctr"/>
                      <a:r>
                        <a:rPr lang="en-US" dirty="0"/>
                        <a:t>432</a:t>
                      </a:r>
                    </a:p>
                  </a:txBody>
                  <a:tcPr anchor="ctr"/>
                </a:tc>
                <a:extLst>
                  <a:ext uri="{0D108BD9-81ED-4DB2-BD59-A6C34878D82A}">
                    <a16:rowId xmlns:a16="http://schemas.microsoft.com/office/drawing/2014/main" val="962788917"/>
                  </a:ext>
                </a:extLst>
              </a:tr>
              <a:tr h="370840">
                <a:tc>
                  <a:txBody>
                    <a:bodyPr/>
                    <a:lstStyle/>
                    <a:p>
                      <a:pPr algn="ctr"/>
                      <a:r>
                        <a:rPr lang="en-US" dirty="0"/>
                        <a:t>12/25/2011</a:t>
                      </a:r>
                    </a:p>
                  </a:txBody>
                  <a:tcPr anchor="ctr"/>
                </a:tc>
                <a:tc>
                  <a:txBody>
                    <a:bodyPr/>
                    <a:lstStyle/>
                    <a:p>
                      <a:pPr algn="ctr"/>
                      <a:r>
                        <a:rPr lang="en-US" dirty="0"/>
                        <a:t>Sunday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40.8</a:t>
                      </a:r>
                    </a:p>
                  </a:txBody>
                  <a:tcPr anchor="ctr"/>
                </a:tc>
                <a:tc>
                  <a:txBody>
                    <a:bodyPr/>
                    <a:lstStyle/>
                    <a:p>
                      <a:pPr algn="ctr"/>
                      <a:r>
                        <a:rPr lang="en-US" dirty="0"/>
                        <a:t>68.1</a:t>
                      </a:r>
                    </a:p>
                  </a:txBody>
                  <a:tcPr anchor="ctr"/>
                </a:tc>
                <a:tc>
                  <a:txBody>
                    <a:bodyPr/>
                    <a:lstStyle/>
                    <a:p>
                      <a:pPr algn="ctr"/>
                      <a:r>
                        <a:rPr lang="en-US" dirty="0"/>
                        <a:t>451</a:t>
                      </a:r>
                    </a:p>
                  </a:txBody>
                  <a:tcPr anchor="ctr"/>
                </a:tc>
                <a:extLst>
                  <a:ext uri="{0D108BD9-81ED-4DB2-BD59-A6C34878D82A}">
                    <a16:rowId xmlns:a16="http://schemas.microsoft.com/office/drawing/2014/main" val="3697958777"/>
                  </a:ext>
                </a:extLst>
              </a:tr>
              <a:tr h="370840">
                <a:tc>
                  <a:txBody>
                    <a:bodyPr/>
                    <a:lstStyle/>
                    <a:p>
                      <a:pPr algn="ctr"/>
                      <a:r>
                        <a:rPr lang="en-US" dirty="0"/>
                        <a:t>1/26/2011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Rain or Snow</a:t>
                      </a:r>
                    </a:p>
                  </a:txBody>
                  <a:tcPr anchor="ctr"/>
                </a:tc>
                <a:tc>
                  <a:txBody>
                    <a:bodyPr/>
                    <a:lstStyle/>
                    <a:p>
                      <a:pPr algn="ctr"/>
                      <a:r>
                        <a:rPr lang="en-US" dirty="0"/>
                        <a:t>36.0</a:t>
                      </a:r>
                    </a:p>
                  </a:txBody>
                  <a:tcPr anchor="ctr"/>
                </a:tc>
                <a:tc>
                  <a:txBody>
                    <a:bodyPr/>
                    <a:lstStyle/>
                    <a:p>
                      <a:pPr algn="ctr"/>
                      <a:r>
                        <a:rPr lang="en-US" dirty="0"/>
                        <a:t>86.3</a:t>
                      </a:r>
                    </a:p>
                  </a:txBody>
                  <a:tcPr anchor="ctr"/>
                </a:tc>
                <a:tc>
                  <a:txBody>
                    <a:bodyPr/>
                    <a:lstStyle/>
                    <a:p>
                      <a:pPr algn="ctr"/>
                      <a:r>
                        <a:rPr lang="en-US" dirty="0"/>
                        <a:t>472</a:t>
                      </a:r>
                    </a:p>
                  </a:txBody>
                  <a:tcPr anchor="ctr"/>
                </a:tc>
                <a:extLst>
                  <a:ext uri="{0D108BD9-81ED-4DB2-BD59-A6C34878D82A}">
                    <a16:rowId xmlns:a16="http://schemas.microsoft.com/office/drawing/2014/main" val="439924623"/>
                  </a:ext>
                </a:extLst>
              </a:tr>
            </a:tbl>
          </a:graphicData>
        </a:graphic>
      </p:graphicFrame>
    </p:spTree>
    <p:extLst>
      <p:ext uri="{BB962C8B-B14F-4D97-AF65-F5344CB8AC3E}">
        <p14:creationId xmlns:p14="http://schemas.microsoft.com/office/powerpoint/2010/main" val="2805840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09FE-676A-1B19-3C91-2647FEA2283B}"/>
              </a:ext>
            </a:extLst>
          </p:cNvPr>
          <p:cNvSpPr>
            <a:spLocks noGrp="1"/>
          </p:cNvSpPr>
          <p:nvPr>
            <p:ph type="title"/>
          </p:nvPr>
        </p:nvSpPr>
        <p:spPr/>
        <p:txBody>
          <a:bodyPr/>
          <a:lstStyle/>
          <a:p>
            <a:r>
              <a:rPr lang="en-US" dirty="0"/>
              <a:t>5 Lowest Casual User Days</a:t>
            </a:r>
          </a:p>
        </p:txBody>
      </p:sp>
      <p:graphicFrame>
        <p:nvGraphicFramePr>
          <p:cNvPr id="7" name="Table 4">
            <a:extLst>
              <a:ext uri="{FF2B5EF4-FFF2-40B4-BE49-F238E27FC236}">
                <a16:creationId xmlns:a16="http://schemas.microsoft.com/office/drawing/2014/main" id="{9CA83B92-72DB-1689-900C-E72B0809B447}"/>
              </a:ext>
            </a:extLst>
          </p:cNvPr>
          <p:cNvGraphicFramePr>
            <a:graphicFrameLocks/>
          </p:cNvGraphicFramePr>
          <p:nvPr>
            <p:extLst>
              <p:ext uri="{D42A27DB-BD31-4B8C-83A1-F6EECF244321}">
                <p14:modId xmlns:p14="http://schemas.microsoft.com/office/powerpoint/2010/main" val="2288493792"/>
              </p:ext>
            </p:extLst>
          </p:nvPr>
        </p:nvGraphicFramePr>
        <p:xfrm>
          <a:off x="581025" y="2323725"/>
          <a:ext cx="11024484" cy="3032760"/>
        </p:xfrm>
        <a:graphic>
          <a:graphicData uri="http://schemas.openxmlformats.org/drawingml/2006/table">
            <a:tbl>
              <a:tblPr firstRow="1" firstCol="1" bandRow="1">
                <a:tableStyleId>{5C22544A-7EE6-4342-B048-85BDC9FD1C3A}</a:tableStyleId>
              </a:tblPr>
              <a:tblGrid>
                <a:gridCol w="1520268">
                  <a:extLst>
                    <a:ext uri="{9D8B030D-6E8A-4147-A177-3AD203B41FA5}">
                      <a16:colId xmlns:a16="http://schemas.microsoft.com/office/drawing/2014/main" val="3564469882"/>
                    </a:ext>
                  </a:extLst>
                </a:gridCol>
                <a:gridCol w="1479949">
                  <a:extLst>
                    <a:ext uri="{9D8B030D-6E8A-4147-A177-3AD203B41FA5}">
                      <a16:colId xmlns:a16="http://schemas.microsoft.com/office/drawing/2014/main" val="2447655034"/>
                    </a:ext>
                  </a:extLst>
                </a:gridCol>
                <a:gridCol w="1161190">
                  <a:extLst>
                    <a:ext uri="{9D8B030D-6E8A-4147-A177-3AD203B41FA5}">
                      <a16:colId xmlns:a16="http://schemas.microsoft.com/office/drawing/2014/main" val="3095001754"/>
                    </a:ext>
                  </a:extLst>
                </a:gridCol>
                <a:gridCol w="1764555">
                  <a:extLst>
                    <a:ext uri="{9D8B030D-6E8A-4147-A177-3AD203B41FA5}">
                      <a16:colId xmlns:a16="http://schemas.microsoft.com/office/drawing/2014/main" val="2673756527"/>
                    </a:ext>
                  </a:extLst>
                </a:gridCol>
                <a:gridCol w="1880974">
                  <a:extLst>
                    <a:ext uri="{9D8B030D-6E8A-4147-A177-3AD203B41FA5}">
                      <a16:colId xmlns:a16="http://schemas.microsoft.com/office/drawing/2014/main" val="288479686"/>
                    </a:ext>
                  </a:extLst>
                </a:gridCol>
                <a:gridCol w="1608774">
                  <a:extLst>
                    <a:ext uri="{9D8B030D-6E8A-4147-A177-3AD203B41FA5}">
                      <a16:colId xmlns:a16="http://schemas.microsoft.com/office/drawing/2014/main" val="4292782133"/>
                    </a:ext>
                  </a:extLst>
                </a:gridCol>
                <a:gridCol w="1608774">
                  <a:extLst>
                    <a:ext uri="{9D8B030D-6E8A-4147-A177-3AD203B41FA5}">
                      <a16:colId xmlns:a16="http://schemas.microsoft.com/office/drawing/2014/main" val="3613017567"/>
                    </a:ext>
                  </a:extLst>
                </a:gridCol>
              </a:tblGrid>
              <a:tr h="370840">
                <a:tc>
                  <a:txBody>
                    <a:bodyPr/>
                    <a:lstStyle/>
                    <a:p>
                      <a:pPr algn="ctr"/>
                      <a:r>
                        <a:rPr lang="en-US" dirty="0"/>
                        <a:t>Date</a:t>
                      </a:r>
                    </a:p>
                  </a:txBody>
                  <a:tcPr anchor="ctr"/>
                </a:tc>
                <a:tc>
                  <a:txBody>
                    <a:bodyPr/>
                    <a:lstStyle/>
                    <a:p>
                      <a:pPr algn="ctr"/>
                      <a:r>
                        <a:rPr lang="en-US" dirty="0"/>
                        <a:t>Weekday</a:t>
                      </a:r>
                    </a:p>
                  </a:txBody>
                  <a:tcPr anchor="ctr"/>
                </a:tc>
                <a:tc>
                  <a:txBody>
                    <a:bodyPr/>
                    <a:lstStyle/>
                    <a:p>
                      <a:pPr algn="ctr"/>
                      <a:r>
                        <a:rPr lang="en-US" dirty="0"/>
                        <a:t>Season</a:t>
                      </a:r>
                    </a:p>
                  </a:txBody>
                  <a:tcPr anchor="ctr"/>
                </a:tc>
                <a:tc>
                  <a:txBody>
                    <a:bodyPr/>
                    <a:lstStyle/>
                    <a:p>
                      <a:pPr algn="ctr"/>
                      <a:r>
                        <a:rPr lang="en-US" dirty="0"/>
                        <a:t>Weather Type</a:t>
                      </a:r>
                    </a:p>
                  </a:txBody>
                  <a:tcPr anchor="ctr"/>
                </a:tc>
                <a:tc>
                  <a:txBody>
                    <a:bodyPr/>
                    <a:lstStyle/>
                    <a:p>
                      <a:pPr algn="ctr"/>
                      <a:r>
                        <a:rPr lang="en-US" dirty="0"/>
                        <a:t>Temperature</a:t>
                      </a:r>
                    </a:p>
                    <a:p>
                      <a:pPr algn="ctr"/>
                      <a:r>
                        <a:rPr lang="en-US" dirty="0"/>
                        <a:t>(°F)</a:t>
                      </a:r>
                    </a:p>
                  </a:txBody>
                  <a:tcPr anchor="ctr"/>
                </a:tc>
                <a:tc>
                  <a:txBody>
                    <a:bodyPr/>
                    <a:lstStyle/>
                    <a:p>
                      <a:pPr algn="ctr"/>
                      <a:r>
                        <a:rPr lang="en-US" dirty="0"/>
                        <a:t>Humidity </a:t>
                      </a:r>
                    </a:p>
                    <a:p>
                      <a:pPr algn="ctr"/>
                      <a:r>
                        <a:rPr lang="en-US" dirty="0"/>
                        <a:t>(%)</a:t>
                      </a:r>
                    </a:p>
                  </a:txBody>
                  <a:tcPr anchor="ctr"/>
                </a:tc>
                <a:tc>
                  <a:txBody>
                    <a:bodyPr/>
                    <a:lstStyle/>
                    <a:p>
                      <a:pPr algn="ctr"/>
                      <a:r>
                        <a:rPr lang="en-US" dirty="0"/>
                        <a:t># Casual Users</a:t>
                      </a:r>
                    </a:p>
                  </a:txBody>
                  <a:tcPr anchor="ctr"/>
                </a:tc>
                <a:extLst>
                  <a:ext uri="{0D108BD9-81ED-4DB2-BD59-A6C34878D82A}">
                    <a16:rowId xmlns:a16="http://schemas.microsoft.com/office/drawing/2014/main" val="582605342"/>
                  </a:ext>
                </a:extLst>
              </a:tr>
              <a:tr h="370840">
                <a:tc>
                  <a:txBody>
                    <a:bodyPr/>
                    <a:lstStyle/>
                    <a:p>
                      <a:pPr algn="ctr"/>
                      <a:r>
                        <a:rPr lang="en-US" dirty="0"/>
                        <a:t>10/29/2012</a:t>
                      </a:r>
                    </a:p>
                  </a:txBody>
                  <a:tcPr anchor="ctr"/>
                </a:tc>
                <a:tc>
                  <a:txBody>
                    <a:bodyPr/>
                    <a:lstStyle/>
                    <a:p>
                      <a:pPr algn="ctr"/>
                      <a:r>
                        <a:rPr lang="en-US" dirty="0"/>
                        <a:t>Monday</a:t>
                      </a:r>
                    </a:p>
                  </a:txBody>
                  <a:tcPr anchor="ctr"/>
                </a:tc>
                <a:tc>
                  <a:txBody>
                    <a:bodyPr/>
                    <a:lstStyle/>
                    <a:p>
                      <a:pPr algn="ctr"/>
                      <a:r>
                        <a:rPr lang="en-US" dirty="0"/>
                        <a:t>Fall</a:t>
                      </a:r>
                    </a:p>
                  </a:txBody>
                  <a:tcPr anchor="ctr"/>
                </a:tc>
                <a:tc>
                  <a:txBody>
                    <a:bodyPr/>
                    <a:lstStyle/>
                    <a:p>
                      <a:pPr algn="ctr"/>
                      <a:r>
                        <a:rPr lang="en-US" dirty="0"/>
                        <a:t>Rain or Snow</a:t>
                      </a:r>
                    </a:p>
                  </a:txBody>
                  <a:tcPr anchor="ctr"/>
                </a:tc>
                <a:tc>
                  <a:txBody>
                    <a:bodyPr/>
                    <a:lstStyle/>
                    <a:p>
                      <a:pPr algn="ctr"/>
                      <a:r>
                        <a:rPr lang="en-US" dirty="0"/>
                        <a:t>54.8</a:t>
                      </a:r>
                    </a:p>
                  </a:txBody>
                  <a:tcPr anchor="ctr"/>
                </a:tc>
                <a:tc>
                  <a:txBody>
                    <a:bodyPr/>
                    <a:lstStyle/>
                    <a:p>
                      <a:pPr algn="ctr"/>
                      <a:r>
                        <a:rPr lang="en-US" dirty="0"/>
                        <a:t>88</a:t>
                      </a:r>
                    </a:p>
                  </a:txBody>
                  <a:tcPr anchor="ctr"/>
                </a:tc>
                <a:tc>
                  <a:txBody>
                    <a:bodyPr/>
                    <a:lstStyle/>
                    <a:p>
                      <a:pPr algn="ctr"/>
                      <a:r>
                        <a:rPr lang="en-US" dirty="0"/>
                        <a:t>2</a:t>
                      </a:r>
                    </a:p>
                  </a:txBody>
                  <a:tcPr anchor="ctr"/>
                </a:tc>
                <a:extLst>
                  <a:ext uri="{0D108BD9-81ED-4DB2-BD59-A6C34878D82A}">
                    <a16:rowId xmlns:a16="http://schemas.microsoft.com/office/drawing/2014/main" val="3130159869"/>
                  </a:ext>
                </a:extLst>
              </a:tr>
              <a:tr h="370840">
                <a:tc>
                  <a:txBody>
                    <a:bodyPr/>
                    <a:lstStyle/>
                    <a:p>
                      <a:pPr algn="ctr"/>
                      <a:r>
                        <a:rPr lang="en-US" dirty="0"/>
                        <a:t>12/26/2012</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Rain or Snow</a:t>
                      </a:r>
                    </a:p>
                  </a:txBody>
                  <a:tcPr anchor="ctr"/>
                </a:tc>
                <a:tc>
                  <a:txBody>
                    <a:bodyPr/>
                    <a:lstStyle/>
                    <a:p>
                      <a:pPr algn="ctr"/>
                      <a:r>
                        <a:rPr lang="en-US" dirty="0"/>
                        <a:t>38.2</a:t>
                      </a:r>
                    </a:p>
                  </a:txBody>
                  <a:tcPr anchor="ctr"/>
                </a:tc>
                <a:tc>
                  <a:txBody>
                    <a:bodyPr/>
                    <a:lstStyle/>
                    <a:p>
                      <a:pPr algn="ctr"/>
                      <a:r>
                        <a:rPr lang="en-US" dirty="0"/>
                        <a:t>82.3</a:t>
                      </a:r>
                    </a:p>
                  </a:txBody>
                  <a:tcPr anchor="ctr"/>
                </a:tc>
                <a:tc>
                  <a:txBody>
                    <a:bodyPr/>
                    <a:lstStyle/>
                    <a:p>
                      <a:pPr algn="ctr"/>
                      <a:r>
                        <a:rPr lang="en-US" dirty="0"/>
                        <a:t>9</a:t>
                      </a:r>
                    </a:p>
                  </a:txBody>
                  <a:tcPr anchor="ctr"/>
                </a:tc>
                <a:extLst>
                  <a:ext uri="{0D108BD9-81ED-4DB2-BD59-A6C34878D82A}">
                    <a16:rowId xmlns:a16="http://schemas.microsoft.com/office/drawing/2014/main" val="2534830166"/>
                  </a:ext>
                </a:extLst>
              </a:tr>
              <a:tr h="370840">
                <a:tc>
                  <a:txBody>
                    <a:bodyPr/>
                    <a:lstStyle/>
                    <a:p>
                      <a:pPr algn="ctr"/>
                      <a:r>
                        <a:rPr lang="en-US" dirty="0"/>
                        <a:t>1/18/2011</a:t>
                      </a:r>
                    </a:p>
                  </a:txBody>
                  <a:tcPr anchor="ctr"/>
                </a:tc>
                <a:tc>
                  <a:txBody>
                    <a:bodyPr/>
                    <a:lstStyle/>
                    <a:p>
                      <a:pPr algn="ctr"/>
                      <a:r>
                        <a:rPr lang="en-US" dirty="0"/>
                        <a:t>Tuesday</a:t>
                      </a:r>
                    </a:p>
                  </a:txBody>
                  <a:tcPr anchor="ctr"/>
                </a:tc>
                <a:tc>
                  <a:txBody>
                    <a:bodyPr/>
                    <a:lstStyle/>
                    <a:p>
                      <a:pPr algn="ctr"/>
                      <a:r>
                        <a:rPr lang="en-US" dirty="0"/>
                        <a:t>Winter</a:t>
                      </a:r>
                    </a:p>
                  </a:txBody>
                  <a:tcPr anchor="ctr"/>
                </a:tc>
                <a:tc>
                  <a:txBody>
                    <a:bodyPr/>
                    <a:lstStyle/>
                    <a:p>
                      <a:pPr algn="ctr"/>
                      <a:r>
                        <a:rPr lang="en-US" dirty="0"/>
                        <a:t>Misty</a:t>
                      </a:r>
                    </a:p>
                  </a:txBody>
                  <a:tcPr anchor="ctr"/>
                </a:tc>
                <a:tc>
                  <a:txBody>
                    <a:bodyPr/>
                    <a:lstStyle/>
                    <a:p>
                      <a:pPr algn="ctr"/>
                      <a:r>
                        <a:rPr lang="en-US" dirty="0"/>
                        <a:t>35.9</a:t>
                      </a:r>
                    </a:p>
                  </a:txBody>
                  <a:tcPr anchor="ctr"/>
                </a:tc>
                <a:tc>
                  <a:txBody>
                    <a:bodyPr/>
                    <a:lstStyle/>
                    <a:p>
                      <a:pPr algn="ctr"/>
                      <a:r>
                        <a:rPr lang="en-US" dirty="0"/>
                        <a:t>86.2</a:t>
                      </a:r>
                    </a:p>
                  </a:txBody>
                  <a:tcPr anchor="ctr"/>
                </a:tc>
                <a:tc>
                  <a:txBody>
                    <a:bodyPr/>
                    <a:lstStyle/>
                    <a:p>
                      <a:pPr algn="ctr"/>
                      <a:r>
                        <a:rPr lang="en-US" dirty="0"/>
                        <a:t>9</a:t>
                      </a:r>
                    </a:p>
                  </a:txBody>
                  <a:tcPr anchor="ctr"/>
                </a:tc>
                <a:extLst>
                  <a:ext uri="{0D108BD9-81ED-4DB2-BD59-A6C34878D82A}">
                    <a16:rowId xmlns:a16="http://schemas.microsoft.com/office/drawing/2014/main" val="962788917"/>
                  </a:ext>
                </a:extLst>
              </a:tr>
              <a:tr h="370840">
                <a:tc>
                  <a:txBody>
                    <a:bodyPr/>
                    <a:lstStyle/>
                    <a:p>
                      <a:pPr algn="ctr"/>
                      <a:r>
                        <a:rPr lang="en-US" dirty="0"/>
                        <a:t>1/27/2011</a:t>
                      </a:r>
                    </a:p>
                  </a:txBody>
                  <a:tcPr anchor="ctr"/>
                </a:tc>
                <a:tc>
                  <a:txBody>
                    <a:bodyPr/>
                    <a:lstStyle/>
                    <a:p>
                      <a:pPr algn="ctr"/>
                      <a:r>
                        <a:rPr lang="en-US" dirty="0"/>
                        <a:t>Thursday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34.1</a:t>
                      </a:r>
                    </a:p>
                  </a:txBody>
                  <a:tcPr anchor="ctr"/>
                </a:tc>
                <a:tc>
                  <a:txBody>
                    <a:bodyPr/>
                    <a:lstStyle/>
                    <a:p>
                      <a:pPr algn="ctr"/>
                      <a:r>
                        <a:rPr lang="en-US" dirty="0"/>
                        <a:t>68.8</a:t>
                      </a:r>
                    </a:p>
                  </a:txBody>
                  <a:tcPr anchor="ctr"/>
                </a:tc>
                <a:tc>
                  <a:txBody>
                    <a:bodyPr/>
                    <a:lstStyle/>
                    <a:p>
                      <a:pPr algn="ctr"/>
                      <a:r>
                        <a:rPr lang="en-US" dirty="0"/>
                        <a:t>15</a:t>
                      </a:r>
                    </a:p>
                  </a:txBody>
                  <a:tcPr anchor="ctr"/>
                </a:tc>
                <a:extLst>
                  <a:ext uri="{0D108BD9-81ED-4DB2-BD59-A6C34878D82A}">
                    <a16:rowId xmlns:a16="http://schemas.microsoft.com/office/drawing/2014/main" val="3697958777"/>
                  </a:ext>
                </a:extLst>
              </a:tr>
              <a:tr h="370840">
                <a:tc>
                  <a:txBody>
                    <a:bodyPr/>
                    <a:lstStyle/>
                    <a:p>
                      <a:pPr algn="ctr"/>
                      <a:r>
                        <a:rPr lang="en-US" dirty="0"/>
                        <a:t>1/12/2011</a:t>
                      </a:r>
                    </a:p>
                  </a:txBody>
                  <a:tcPr anchor="ctr"/>
                </a:tc>
                <a:tc>
                  <a:txBody>
                    <a:bodyPr/>
                    <a:lstStyle/>
                    <a:p>
                      <a:pPr algn="ctr"/>
                      <a:r>
                        <a:rPr lang="en-US" dirty="0"/>
                        <a:t>Wednesday</a:t>
                      </a:r>
                    </a:p>
                  </a:txBody>
                  <a:tcPr anchor="ctr"/>
                </a:tc>
                <a:tc>
                  <a:txBody>
                    <a:bodyPr/>
                    <a:lstStyle/>
                    <a:p>
                      <a:pPr algn="ctr"/>
                      <a:r>
                        <a:rPr lang="en-US" dirty="0"/>
                        <a:t>Winter</a:t>
                      </a:r>
                    </a:p>
                  </a:txBody>
                  <a:tcPr anchor="ctr"/>
                </a:tc>
                <a:tc>
                  <a:txBody>
                    <a:bodyPr/>
                    <a:lstStyle/>
                    <a:p>
                      <a:pPr algn="ctr"/>
                      <a:r>
                        <a:rPr lang="en-US" dirty="0"/>
                        <a:t>Clear / </a:t>
                      </a:r>
                    </a:p>
                    <a:p>
                      <a:pPr algn="ctr"/>
                      <a:r>
                        <a:rPr lang="en-US" dirty="0"/>
                        <a:t>Partly Cloudy</a:t>
                      </a:r>
                    </a:p>
                  </a:txBody>
                  <a:tcPr anchor="ctr"/>
                </a:tc>
                <a:tc>
                  <a:txBody>
                    <a:bodyPr/>
                    <a:lstStyle/>
                    <a:p>
                      <a:pPr algn="ctr"/>
                      <a:r>
                        <a:rPr lang="en-US" dirty="0"/>
                        <a:t>32.2</a:t>
                      </a:r>
                    </a:p>
                  </a:txBody>
                  <a:tcPr anchor="ctr"/>
                </a:tc>
                <a:tc>
                  <a:txBody>
                    <a:bodyPr/>
                    <a:lstStyle/>
                    <a:p>
                      <a:pPr algn="ctr"/>
                      <a:r>
                        <a:rPr lang="en-US" dirty="0"/>
                        <a:t>60.0</a:t>
                      </a:r>
                    </a:p>
                  </a:txBody>
                  <a:tcPr anchor="ctr"/>
                </a:tc>
                <a:tc>
                  <a:txBody>
                    <a:bodyPr/>
                    <a:lstStyle/>
                    <a:p>
                      <a:pPr algn="ctr"/>
                      <a:r>
                        <a:rPr lang="en-US" dirty="0"/>
                        <a:t>25</a:t>
                      </a:r>
                    </a:p>
                  </a:txBody>
                  <a:tcPr anchor="ctr"/>
                </a:tc>
                <a:extLst>
                  <a:ext uri="{0D108BD9-81ED-4DB2-BD59-A6C34878D82A}">
                    <a16:rowId xmlns:a16="http://schemas.microsoft.com/office/drawing/2014/main" val="439924623"/>
                  </a:ext>
                </a:extLst>
              </a:tr>
            </a:tbl>
          </a:graphicData>
        </a:graphic>
      </p:graphicFrame>
    </p:spTree>
    <p:extLst>
      <p:ext uri="{BB962C8B-B14F-4D97-AF65-F5344CB8AC3E}">
        <p14:creationId xmlns:p14="http://schemas.microsoft.com/office/powerpoint/2010/main" val="270147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89D1F-F4A7-8DBC-59A0-C30ADAFFBDA7}"/>
              </a:ext>
            </a:extLst>
          </p:cNvPr>
          <p:cNvSpPr>
            <a:spLocks noGrp="1"/>
          </p:cNvSpPr>
          <p:nvPr>
            <p:ph idx="1"/>
          </p:nvPr>
        </p:nvSpPr>
        <p:spPr>
          <a:xfrm>
            <a:off x="581192" y="2180496"/>
            <a:ext cx="11029615" cy="4419087"/>
          </a:xfrm>
        </p:spPr>
        <p:txBody>
          <a:bodyPr>
            <a:normAutofit/>
          </a:bodyPr>
          <a:lstStyle/>
          <a:p>
            <a:r>
              <a:rPr lang="en-US" dirty="0">
                <a:solidFill>
                  <a:schemeClr val="tx2">
                    <a:lumMod val="40000"/>
                    <a:lumOff val="60000"/>
                  </a:schemeClr>
                </a:solidFill>
              </a:rPr>
              <a:t>Describe the key statistical measures of registered and casual users.</a:t>
            </a:r>
          </a:p>
          <a:p>
            <a:r>
              <a:rPr lang="en-US" dirty="0">
                <a:solidFill>
                  <a:schemeClr val="tx2">
                    <a:lumMod val="40000"/>
                    <a:lumOff val="60000"/>
                  </a:schemeClr>
                </a:solidFill>
              </a:rPr>
              <a:t>Identify any extreme observations in the counts of registered and casual users. </a:t>
            </a:r>
          </a:p>
          <a:p>
            <a:pPr lvl="1"/>
            <a:r>
              <a:rPr lang="en-US" dirty="0">
                <a:solidFill>
                  <a:schemeClr val="tx2">
                    <a:lumMod val="40000"/>
                    <a:lumOff val="60000"/>
                  </a:schemeClr>
                </a:solidFill>
              </a:rPr>
              <a:t>Do they tend to appear on certain days? </a:t>
            </a:r>
          </a:p>
          <a:p>
            <a:pPr lvl="1"/>
            <a:r>
              <a:rPr lang="en-US" dirty="0">
                <a:solidFill>
                  <a:schemeClr val="tx2">
                    <a:lumMod val="40000"/>
                    <a:lumOff val="60000"/>
                  </a:schemeClr>
                </a:solidFill>
              </a:rPr>
              <a:t>Certain seasons?</a:t>
            </a:r>
          </a:p>
          <a:p>
            <a:r>
              <a:rPr lang="en-US" dirty="0"/>
              <a:t>Describe any changes in registered users from 2011 to 2012. </a:t>
            </a:r>
          </a:p>
          <a:p>
            <a:pPr lvl="1"/>
            <a:r>
              <a:rPr lang="en-US" dirty="0"/>
              <a:t>Do you see any improvements? </a:t>
            </a:r>
          </a:p>
          <a:p>
            <a:pPr lvl="1"/>
            <a:r>
              <a:rPr lang="en-US" dirty="0"/>
              <a:t>Are these improvements evident across all months? </a:t>
            </a:r>
          </a:p>
          <a:p>
            <a:pPr lvl="1"/>
            <a:r>
              <a:rPr lang="en-US" dirty="0"/>
              <a:t>Are there any months that stand out, in terms of over- or under- performance?</a:t>
            </a:r>
          </a:p>
          <a:p>
            <a:endParaRPr lang="en-US" dirty="0"/>
          </a:p>
        </p:txBody>
      </p:sp>
      <p:sp>
        <p:nvSpPr>
          <p:cNvPr id="3" name="Title 2">
            <a:extLst>
              <a:ext uri="{FF2B5EF4-FFF2-40B4-BE49-F238E27FC236}">
                <a16:creationId xmlns:a16="http://schemas.microsoft.com/office/drawing/2014/main" id="{E638C40A-0ADD-5A14-F809-C0F9437C6D24}"/>
              </a:ext>
            </a:extLst>
          </p:cNvPr>
          <p:cNvSpPr>
            <a:spLocks noGrp="1"/>
          </p:cNvSpPr>
          <p:nvPr>
            <p:ph type="title"/>
          </p:nvPr>
        </p:nvSpPr>
        <p:spPr/>
        <p:txBody>
          <a:bodyPr/>
          <a:lstStyle/>
          <a:p>
            <a:r>
              <a:rPr lang="en-US" dirty="0"/>
              <a:t>Key Goals of Analysis – Part 1</a:t>
            </a:r>
          </a:p>
        </p:txBody>
      </p:sp>
    </p:spTree>
    <p:extLst>
      <p:ext uri="{BB962C8B-B14F-4D97-AF65-F5344CB8AC3E}">
        <p14:creationId xmlns:p14="http://schemas.microsoft.com/office/powerpoint/2010/main" val="47181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F1CE9-F4C5-3DF0-9B29-C6F473203F38}"/>
              </a:ext>
            </a:extLst>
          </p:cNvPr>
          <p:cNvSpPr>
            <a:spLocks noGrp="1"/>
          </p:cNvSpPr>
          <p:nvPr>
            <p:ph type="title"/>
          </p:nvPr>
        </p:nvSpPr>
        <p:spPr/>
        <p:txBody>
          <a:bodyPr/>
          <a:lstStyle/>
          <a:p>
            <a:r>
              <a:rPr lang="en-US" dirty="0"/>
              <a:t>Registered Users Over Time</a:t>
            </a:r>
          </a:p>
        </p:txBody>
      </p:sp>
      <p:graphicFrame>
        <p:nvGraphicFramePr>
          <p:cNvPr id="4" name="Content Placeholder 3">
            <a:extLst>
              <a:ext uri="{FF2B5EF4-FFF2-40B4-BE49-F238E27FC236}">
                <a16:creationId xmlns:a16="http://schemas.microsoft.com/office/drawing/2014/main" id="{497FB30A-9DE0-BB9D-BF04-20FCCA9493F8}"/>
              </a:ext>
            </a:extLst>
          </p:cNvPr>
          <p:cNvGraphicFramePr>
            <a:graphicFrameLocks noGrp="1"/>
          </p:cNvGraphicFramePr>
          <p:nvPr>
            <p:ph idx="1"/>
            <p:extLst>
              <p:ext uri="{D42A27DB-BD31-4B8C-83A1-F6EECF244321}">
                <p14:modId xmlns:p14="http://schemas.microsoft.com/office/powerpoint/2010/main" val="4264684790"/>
              </p:ext>
            </p:extLst>
          </p:nvPr>
        </p:nvGraphicFramePr>
        <p:xfrm>
          <a:off x="581025" y="2181224"/>
          <a:ext cx="11029950" cy="4468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1938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F1CE9-F4C5-3DF0-9B29-C6F473203F38}"/>
              </a:ext>
            </a:extLst>
          </p:cNvPr>
          <p:cNvSpPr>
            <a:spLocks noGrp="1"/>
          </p:cNvSpPr>
          <p:nvPr>
            <p:ph type="title"/>
          </p:nvPr>
        </p:nvSpPr>
        <p:spPr/>
        <p:txBody>
          <a:bodyPr/>
          <a:lstStyle/>
          <a:p>
            <a:r>
              <a:rPr lang="en-US" dirty="0"/>
              <a:t>Registered Users Over Time</a:t>
            </a:r>
          </a:p>
        </p:txBody>
      </p:sp>
      <p:graphicFrame>
        <p:nvGraphicFramePr>
          <p:cNvPr id="4" name="Content Placeholder 3">
            <a:extLst>
              <a:ext uri="{FF2B5EF4-FFF2-40B4-BE49-F238E27FC236}">
                <a16:creationId xmlns:a16="http://schemas.microsoft.com/office/drawing/2014/main" id="{497FB30A-9DE0-BB9D-BF04-20FCCA9493F8}"/>
              </a:ext>
            </a:extLst>
          </p:cNvPr>
          <p:cNvGraphicFramePr>
            <a:graphicFrameLocks noGrp="1"/>
          </p:cNvGraphicFramePr>
          <p:nvPr>
            <p:ph idx="1"/>
          </p:nvPr>
        </p:nvGraphicFramePr>
        <p:xfrm>
          <a:off x="581025" y="2181224"/>
          <a:ext cx="11029950" cy="446895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6132376D-5413-1BD8-44D5-E28014EF0069}"/>
              </a:ext>
            </a:extLst>
          </p:cNvPr>
          <p:cNvCxnSpPr>
            <a:cxnSpLocks/>
          </p:cNvCxnSpPr>
          <p:nvPr/>
        </p:nvCxnSpPr>
        <p:spPr>
          <a:xfrm flipV="1">
            <a:off x="1033153" y="3883231"/>
            <a:ext cx="10462161" cy="171004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78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F1CE9-F4C5-3DF0-9B29-C6F473203F38}"/>
              </a:ext>
            </a:extLst>
          </p:cNvPr>
          <p:cNvSpPr>
            <a:spLocks noGrp="1"/>
          </p:cNvSpPr>
          <p:nvPr>
            <p:ph type="title"/>
          </p:nvPr>
        </p:nvSpPr>
        <p:spPr/>
        <p:txBody>
          <a:bodyPr/>
          <a:lstStyle/>
          <a:p>
            <a:r>
              <a:rPr lang="en-US" dirty="0"/>
              <a:t>Registered Users Over Time</a:t>
            </a:r>
          </a:p>
        </p:txBody>
      </p:sp>
      <p:graphicFrame>
        <p:nvGraphicFramePr>
          <p:cNvPr id="4" name="Content Placeholder 3">
            <a:extLst>
              <a:ext uri="{FF2B5EF4-FFF2-40B4-BE49-F238E27FC236}">
                <a16:creationId xmlns:a16="http://schemas.microsoft.com/office/drawing/2014/main" id="{497FB30A-9DE0-BB9D-BF04-20FCCA9493F8}"/>
              </a:ext>
            </a:extLst>
          </p:cNvPr>
          <p:cNvGraphicFramePr>
            <a:graphicFrameLocks noGrp="1"/>
          </p:cNvGraphicFramePr>
          <p:nvPr>
            <p:ph idx="1"/>
          </p:nvPr>
        </p:nvGraphicFramePr>
        <p:xfrm>
          <a:off x="581025" y="2181224"/>
          <a:ext cx="11029950" cy="446895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B9555BFC-C6A8-EF9C-8A31-E7FDE1E8D877}"/>
              </a:ext>
            </a:extLst>
          </p:cNvPr>
          <p:cNvSpPr/>
          <p:nvPr/>
        </p:nvSpPr>
        <p:spPr>
          <a:xfrm>
            <a:off x="947276" y="2557102"/>
            <a:ext cx="5279743"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265BCE-9258-C1AF-B236-7C4C085575E4}"/>
              </a:ext>
            </a:extLst>
          </p:cNvPr>
          <p:cNvSpPr/>
          <p:nvPr/>
        </p:nvSpPr>
        <p:spPr>
          <a:xfrm>
            <a:off x="6219920" y="2557102"/>
            <a:ext cx="5279743" cy="3571240"/>
          </a:xfrm>
          <a:prstGeom prst="rect">
            <a:avLst/>
          </a:prstGeom>
          <a:solidFill>
            <a:schemeClr val="accent6">
              <a:alpha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972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F1CE9-F4C5-3DF0-9B29-C6F473203F38}"/>
              </a:ext>
            </a:extLst>
          </p:cNvPr>
          <p:cNvSpPr>
            <a:spLocks noGrp="1"/>
          </p:cNvSpPr>
          <p:nvPr>
            <p:ph type="title"/>
          </p:nvPr>
        </p:nvSpPr>
        <p:spPr/>
        <p:txBody>
          <a:bodyPr/>
          <a:lstStyle/>
          <a:p>
            <a:r>
              <a:rPr lang="en-US" dirty="0"/>
              <a:t>Registered Users Over Time</a:t>
            </a:r>
          </a:p>
        </p:txBody>
      </p:sp>
      <p:graphicFrame>
        <p:nvGraphicFramePr>
          <p:cNvPr id="4" name="Content Placeholder 3">
            <a:extLst>
              <a:ext uri="{FF2B5EF4-FFF2-40B4-BE49-F238E27FC236}">
                <a16:creationId xmlns:a16="http://schemas.microsoft.com/office/drawing/2014/main" id="{497FB30A-9DE0-BB9D-BF04-20FCCA9493F8}"/>
              </a:ext>
            </a:extLst>
          </p:cNvPr>
          <p:cNvGraphicFramePr>
            <a:graphicFrameLocks noGrp="1"/>
          </p:cNvGraphicFramePr>
          <p:nvPr>
            <p:ph idx="1"/>
          </p:nvPr>
        </p:nvGraphicFramePr>
        <p:xfrm>
          <a:off x="581025" y="2181224"/>
          <a:ext cx="11029950" cy="446895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B0265BCE-9258-C1AF-B236-7C4C085575E4}"/>
              </a:ext>
            </a:extLst>
          </p:cNvPr>
          <p:cNvSpPr/>
          <p:nvPr/>
        </p:nvSpPr>
        <p:spPr>
          <a:xfrm>
            <a:off x="10592790" y="2557102"/>
            <a:ext cx="906873" cy="3571240"/>
          </a:xfrm>
          <a:prstGeom prst="rect">
            <a:avLst/>
          </a:prstGeom>
          <a:solidFill>
            <a:schemeClr val="accent6">
              <a:alpha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113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9C851-4756-9B29-2AB3-73A6654AB8BC}"/>
              </a:ext>
            </a:extLst>
          </p:cNvPr>
          <p:cNvSpPr>
            <a:spLocks noGrp="1"/>
          </p:cNvSpPr>
          <p:nvPr>
            <p:ph type="title"/>
          </p:nvPr>
        </p:nvSpPr>
        <p:spPr/>
        <p:txBody>
          <a:bodyPr/>
          <a:lstStyle/>
          <a:p>
            <a:r>
              <a:rPr lang="en-US" dirty="0"/>
              <a:t>Average Registered Users Year Over Year</a:t>
            </a:r>
          </a:p>
        </p:txBody>
      </p:sp>
      <p:graphicFrame>
        <p:nvGraphicFramePr>
          <p:cNvPr id="4" name="Content Placeholder 3">
            <a:extLst>
              <a:ext uri="{FF2B5EF4-FFF2-40B4-BE49-F238E27FC236}">
                <a16:creationId xmlns:a16="http://schemas.microsoft.com/office/drawing/2014/main" id="{5878B168-4213-001C-B559-DA458603EB67}"/>
              </a:ext>
            </a:extLst>
          </p:cNvPr>
          <p:cNvGraphicFramePr>
            <a:graphicFrameLocks noGrp="1"/>
          </p:cNvGraphicFramePr>
          <p:nvPr>
            <p:ph idx="1"/>
            <p:extLst>
              <p:ext uri="{D42A27DB-BD31-4B8C-83A1-F6EECF244321}">
                <p14:modId xmlns:p14="http://schemas.microsoft.com/office/powerpoint/2010/main" val="2346139879"/>
              </p:ext>
            </p:extLst>
          </p:nvPr>
        </p:nvGraphicFramePr>
        <p:xfrm>
          <a:off x="581025" y="2181225"/>
          <a:ext cx="11029950" cy="4516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212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4F733-0AA1-39F1-06D0-5931C5B7A5D1}"/>
              </a:ext>
            </a:extLst>
          </p:cNvPr>
          <p:cNvSpPr>
            <a:spLocks noGrp="1"/>
          </p:cNvSpPr>
          <p:nvPr>
            <p:ph type="title"/>
          </p:nvPr>
        </p:nvSpPr>
        <p:spPr/>
        <p:txBody>
          <a:bodyPr/>
          <a:lstStyle/>
          <a:p>
            <a:r>
              <a:rPr lang="en-US" dirty="0"/>
              <a:t>Gathering Data</a:t>
            </a:r>
          </a:p>
        </p:txBody>
      </p:sp>
      <p:sp>
        <p:nvSpPr>
          <p:cNvPr id="3" name="Content Placeholder 2">
            <a:extLst>
              <a:ext uri="{FF2B5EF4-FFF2-40B4-BE49-F238E27FC236}">
                <a16:creationId xmlns:a16="http://schemas.microsoft.com/office/drawing/2014/main" id="{D6E60D7D-E3AA-2571-E8A6-C0605C08BCB4}"/>
              </a:ext>
            </a:extLst>
          </p:cNvPr>
          <p:cNvSpPr>
            <a:spLocks noGrp="1"/>
          </p:cNvSpPr>
          <p:nvPr>
            <p:ph sz="half" idx="1"/>
          </p:nvPr>
        </p:nvSpPr>
        <p:spPr>
          <a:xfrm>
            <a:off x="581193" y="2228003"/>
            <a:ext cx="5760230" cy="3633047"/>
          </a:xfrm>
        </p:spPr>
        <p:txBody>
          <a:bodyPr/>
          <a:lstStyle/>
          <a:p>
            <a:r>
              <a:rPr lang="en-US" dirty="0"/>
              <a:t>Data is everywhere.</a:t>
            </a:r>
          </a:p>
          <a:p>
            <a:r>
              <a:rPr lang="en-US" dirty="0"/>
              <a:t>1 zettabyte = 1,000,000,000,000 GB</a:t>
            </a:r>
          </a:p>
          <a:p>
            <a:r>
              <a:rPr lang="en-US" dirty="0"/>
              <a:t>With all this data being gathered and stored, we need to understand good practices of gathering data.</a:t>
            </a:r>
          </a:p>
          <a:p>
            <a:r>
              <a:rPr lang="en-US" dirty="0"/>
              <a:t>Data gathered without thinking ahead of time leaves itself open for problems later.</a:t>
            </a:r>
          </a:p>
        </p:txBody>
      </p:sp>
      <p:graphicFrame>
        <p:nvGraphicFramePr>
          <p:cNvPr id="6" name="Content Placeholder 5">
            <a:extLst>
              <a:ext uri="{FF2B5EF4-FFF2-40B4-BE49-F238E27FC236}">
                <a16:creationId xmlns:a16="http://schemas.microsoft.com/office/drawing/2014/main" id="{ECAF8651-79D4-02E6-53EE-164B58F111BB}"/>
              </a:ext>
            </a:extLst>
          </p:cNvPr>
          <p:cNvGraphicFramePr>
            <a:graphicFrameLocks noGrp="1"/>
          </p:cNvGraphicFramePr>
          <p:nvPr>
            <p:ph sz="half" idx="2"/>
          </p:nvPr>
        </p:nvGraphicFramePr>
        <p:xfrm>
          <a:off x="6188075" y="2227263"/>
          <a:ext cx="5422900" cy="36337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AE40875-D1EC-A3C7-1058-2099FBFDCDFE}"/>
              </a:ext>
            </a:extLst>
          </p:cNvPr>
          <p:cNvSpPr txBox="1"/>
          <p:nvPr/>
        </p:nvSpPr>
        <p:spPr>
          <a:xfrm>
            <a:off x="8374447" y="5974453"/>
            <a:ext cx="1919115" cy="307777"/>
          </a:xfrm>
          <a:prstGeom prst="rect">
            <a:avLst/>
          </a:prstGeom>
          <a:noFill/>
        </p:spPr>
        <p:txBody>
          <a:bodyPr wrap="none" rtlCol="0">
            <a:spAutoFit/>
          </a:bodyPr>
          <a:lstStyle/>
          <a:p>
            <a:r>
              <a:rPr lang="en-US" sz="1400" dirty="0">
                <a:solidFill>
                  <a:schemeClr val="tx1">
                    <a:lumMod val="75000"/>
                    <a:lumOff val="25000"/>
                  </a:schemeClr>
                </a:solidFill>
              </a:rPr>
              <a:t>*IDC </a:t>
            </a:r>
            <a:r>
              <a:rPr lang="en-US" sz="1400" i="1" dirty="0">
                <a:solidFill>
                  <a:schemeClr val="tx1">
                    <a:lumMod val="75000"/>
                    <a:lumOff val="25000"/>
                  </a:schemeClr>
                </a:solidFill>
              </a:rPr>
              <a:t>Digital Universe </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4220739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9C851-4756-9B29-2AB3-73A6654AB8BC}"/>
              </a:ext>
            </a:extLst>
          </p:cNvPr>
          <p:cNvSpPr>
            <a:spLocks noGrp="1"/>
          </p:cNvSpPr>
          <p:nvPr>
            <p:ph type="title"/>
          </p:nvPr>
        </p:nvSpPr>
        <p:spPr/>
        <p:txBody>
          <a:bodyPr/>
          <a:lstStyle/>
          <a:p>
            <a:r>
              <a:rPr lang="en-US" dirty="0"/>
              <a:t>Average Registered Users Year Over Year</a:t>
            </a:r>
          </a:p>
        </p:txBody>
      </p:sp>
      <p:graphicFrame>
        <p:nvGraphicFramePr>
          <p:cNvPr id="4" name="Content Placeholder 3">
            <a:extLst>
              <a:ext uri="{FF2B5EF4-FFF2-40B4-BE49-F238E27FC236}">
                <a16:creationId xmlns:a16="http://schemas.microsoft.com/office/drawing/2014/main" id="{5878B168-4213-001C-B559-DA458603EB67}"/>
              </a:ext>
            </a:extLst>
          </p:cNvPr>
          <p:cNvGraphicFramePr>
            <a:graphicFrameLocks noGrp="1"/>
          </p:cNvGraphicFramePr>
          <p:nvPr>
            <p:ph idx="1"/>
          </p:nvPr>
        </p:nvGraphicFramePr>
        <p:xfrm>
          <a:off x="581025" y="2181225"/>
          <a:ext cx="11029950" cy="451645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377370D9-C37D-4169-0C86-A4D2FD23DB54}"/>
              </a:ext>
            </a:extLst>
          </p:cNvPr>
          <p:cNvSpPr/>
          <p:nvPr/>
        </p:nvSpPr>
        <p:spPr>
          <a:xfrm>
            <a:off x="6733309" y="2557102"/>
            <a:ext cx="2446318"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069268-5CF0-9975-93C5-0B6AB80786E3}"/>
              </a:ext>
            </a:extLst>
          </p:cNvPr>
          <p:cNvSpPr/>
          <p:nvPr/>
        </p:nvSpPr>
        <p:spPr>
          <a:xfrm>
            <a:off x="1033153" y="2557102"/>
            <a:ext cx="3268808" cy="3571240"/>
          </a:xfrm>
          <a:prstGeom prst="rect">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147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9C851-4756-9B29-2AB3-73A6654AB8BC}"/>
              </a:ext>
            </a:extLst>
          </p:cNvPr>
          <p:cNvSpPr>
            <a:spLocks noGrp="1"/>
          </p:cNvSpPr>
          <p:nvPr>
            <p:ph type="title"/>
          </p:nvPr>
        </p:nvSpPr>
        <p:spPr/>
        <p:txBody>
          <a:bodyPr/>
          <a:lstStyle/>
          <a:p>
            <a:r>
              <a:rPr lang="en-US" dirty="0"/>
              <a:t>Average Registered Users Year Over Year</a:t>
            </a:r>
          </a:p>
        </p:txBody>
      </p:sp>
      <p:graphicFrame>
        <p:nvGraphicFramePr>
          <p:cNvPr id="4" name="Content Placeholder 3">
            <a:extLst>
              <a:ext uri="{FF2B5EF4-FFF2-40B4-BE49-F238E27FC236}">
                <a16:creationId xmlns:a16="http://schemas.microsoft.com/office/drawing/2014/main" id="{5878B168-4213-001C-B559-DA458603EB67}"/>
              </a:ext>
            </a:extLst>
          </p:cNvPr>
          <p:cNvGraphicFramePr>
            <a:graphicFrameLocks noGrp="1"/>
          </p:cNvGraphicFramePr>
          <p:nvPr>
            <p:ph idx="1"/>
          </p:nvPr>
        </p:nvGraphicFramePr>
        <p:xfrm>
          <a:off x="581025" y="2181225"/>
          <a:ext cx="11029950" cy="451645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C8F7782-6145-1173-AC01-20B6D782D7FE}"/>
              </a:ext>
            </a:extLst>
          </p:cNvPr>
          <p:cNvSpPr/>
          <p:nvPr/>
        </p:nvSpPr>
        <p:spPr>
          <a:xfrm>
            <a:off x="9951521" y="2557102"/>
            <a:ext cx="807523" cy="3571240"/>
          </a:xfrm>
          <a:prstGeom prst="rect">
            <a:avLst/>
          </a:prstGeom>
          <a:solidFill>
            <a:schemeClr val="accent6">
              <a:alpha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693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89D1F-F4A7-8DBC-59A0-C30ADAFFBDA7}"/>
              </a:ext>
            </a:extLst>
          </p:cNvPr>
          <p:cNvSpPr>
            <a:spLocks noGrp="1"/>
          </p:cNvSpPr>
          <p:nvPr>
            <p:ph idx="1"/>
          </p:nvPr>
        </p:nvSpPr>
        <p:spPr>
          <a:xfrm>
            <a:off x="581192" y="2180496"/>
            <a:ext cx="11029615" cy="4677504"/>
          </a:xfrm>
        </p:spPr>
        <p:txBody>
          <a:bodyPr>
            <a:normAutofit/>
          </a:bodyPr>
          <a:lstStyle/>
          <a:p>
            <a:r>
              <a:rPr lang="en-US" dirty="0"/>
              <a:t>Identify key probabilities around customers:</a:t>
            </a:r>
          </a:p>
          <a:p>
            <a:pPr lvl="1"/>
            <a:r>
              <a:rPr lang="en-US" dirty="0"/>
              <a:t>Probability a customer is a registered user given the season is Fall</a:t>
            </a:r>
          </a:p>
          <a:p>
            <a:pPr lvl="1"/>
            <a:r>
              <a:rPr lang="en-US" dirty="0"/>
              <a:t>Probability a customer is a registered user given the season is Summer</a:t>
            </a:r>
          </a:p>
          <a:p>
            <a:pPr lvl="1"/>
            <a:r>
              <a:rPr lang="en-US" dirty="0"/>
              <a:t>Provide interval estimates for these probabilities</a:t>
            </a:r>
          </a:p>
          <a:p>
            <a:r>
              <a:rPr lang="en-US" dirty="0">
                <a:solidFill>
                  <a:schemeClr val="tx2">
                    <a:lumMod val="40000"/>
                    <a:lumOff val="60000"/>
                  </a:schemeClr>
                </a:solidFill>
              </a:rPr>
              <a:t>The Customer’s Marketing Division also has preconceived notions on the average number of total users for the 2012 seasons as follows to help develop their marketing budgets:</a:t>
            </a:r>
          </a:p>
          <a:p>
            <a:pPr lvl="1"/>
            <a:r>
              <a:rPr lang="en-US" dirty="0">
                <a:solidFill>
                  <a:schemeClr val="tx2">
                    <a:lumMod val="40000"/>
                    <a:lumOff val="60000"/>
                  </a:schemeClr>
                </a:solidFill>
              </a:rPr>
              <a:t>The average number of total users in the Summer is no less than 6500.</a:t>
            </a:r>
          </a:p>
          <a:p>
            <a:pPr lvl="1"/>
            <a:r>
              <a:rPr lang="en-US" dirty="0">
                <a:solidFill>
                  <a:schemeClr val="tx2">
                    <a:lumMod val="40000"/>
                    <a:lumOff val="60000"/>
                  </a:schemeClr>
                </a:solidFill>
              </a:rPr>
              <a:t>The average number of total users in the Fall is no more than 6500.</a:t>
            </a:r>
          </a:p>
          <a:p>
            <a:pPr lvl="1"/>
            <a:r>
              <a:rPr lang="en-US" dirty="0">
                <a:solidFill>
                  <a:schemeClr val="tx2">
                    <a:lumMod val="40000"/>
                    <a:lumOff val="60000"/>
                  </a:schemeClr>
                </a:solidFill>
              </a:rPr>
              <a:t>Validate the above claims using the appropriate statistical tests.</a:t>
            </a:r>
          </a:p>
          <a:p>
            <a:endParaRPr lang="en-US" dirty="0"/>
          </a:p>
        </p:txBody>
      </p:sp>
      <p:sp>
        <p:nvSpPr>
          <p:cNvPr id="3" name="Title 2">
            <a:extLst>
              <a:ext uri="{FF2B5EF4-FFF2-40B4-BE49-F238E27FC236}">
                <a16:creationId xmlns:a16="http://schemas.microsoft.com/office/drawing/2014/main" id="{E638C40A-0ADD-5A14-F809-C0F9437C6D24}"/>
              </a:ext>
            </a:extLst>
          </p:cNvPr>
          <p:cNvSpPr>
            <a:spLocks noGrp="1"/>
          </p:cNvSpPr>
          <p:nvPr>
            <p:ph type="title"/>
          </p:nvPr>
        </p:nvSpPr>
        <p:spPr/>
        <p:txBody>
          <a:bodyPr/>
          <a:lstStyle/>
          <a:p>
            <a:r>
              <a:rPr lang="en-US" dirty="0"/>
              <a:t>Key Goals of Analysis – Part 2</a:t>
            </a:r>
          </a:p>
        </p:txBody>
      </p:sp>
    </p:spTree>
    <p:extLst>
      <p:ext uri="{BB962C8B-B14F-4D97-AF65-F5344CB8AC3E}">
        <p14:creationId xmlns:p14="http://schemas.microsoft.com/office/powerpoint/2010/main" val="14597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a:t>
            </a:r>
          </a:p>
        </p:txBody>
      </p:sp>
      <p:sp>
        <p:nvSpPr>
          <p:cNvPr id="5" name="TextBox 4"/>
          <p:cNvSpPr txBox="1"/>
          <p:nvPr/>
        </p:nvSpPr>
        <p:spPr>
          <a:xfrm>
            <a:off x="1419150" y="2362201"/>
            <a:ext cx="1504258" cy="461665"/>
          </a:xfrm>
          <a:prstGeom prst="rect">
            <a:avLst/>
          </a:prstGeom>
          <a:noFill/>
        </p:spPr>
        <p:txBody>
          <a:bodyPr wrap="none" rtlCol="0">
            <a:spAutoFit/>
          </a:bodyPr>
          <a:lstStyle/>
          <a:p>
            <a:r>
              <a:rPr lang="en-US" sz="2400" dirty="0"/>
              <a:t>Population</a:t>
            </a:r>
          </a:p>
        </p:txBody>
      </p:sp>
      <p:sp>
        <p:nvSpPr>
          <p:cNvPr id="6" name="TextBox 5"/>
          <p:cNvSpPr txBox="1"/>
          <p:nvPr/>
        </p:nvSpPr>
        <p:spPr>
          <a:xfrm>
            <a:off x="4711780" y="2357735"/>
            <a:ext cx="1063112" cy="461665"/>
          </a:xfrm>
          <a:prstGeom prst="rect">
            <a:avLst/>
          </a:prstGeom>
          <a:noFill/>
        </p:spPr>
        <p:txBody>
          <a:bodyPr wrap="none" rtlCol="0">
            <a:spAutoFit/>
          </a:bodyPr>
          <a:lstStyle/>
          <a:p>
            <a:r>
              <a:rPr lang="en-US" sz="2400" dirty="0"/>
              <a:t>Sample</a:t>
            </a:r>
          </a:p>
        </p:txBody>
      </p:sp>
      <p:sp>
        <p:nvSpPr>
          <p:cNvPr id="7" name="TextBox 6"/>
          <p:cNvSpPr txBox="1"/>
          <p:nvPr/>
        </p:nvSpPr>
        <p:spPr>
          <a:xfrm>
            <a:off x="4695750" y="4114801"/>
            <a:ext cx="1152880" cy="461665"/>
          </a:xfrm>
          <a:prstGeom prst="rect">
            <a:avLst/>
          </a:prstGeom>
          <a:noFill/>
        </p:spPr>
        <p:txBody>
          <a:bodyPr wrap="none" rtlCol="0">
            <a:spAutoFit/>
          </a:bodyPr>
          <a:lstStyle/>
          <a:p>
            <a:r>
              <a:rPr lang="en-US" sz="2400" dirty="0"/>
              <a:t>Statistic</a:t>
            </a:r>
          </a:p>
        </p:txBody>
      </p:sp>
      <p:sp>
        <p:nvSpPr>
          <p:cNvPr id="8" name="TextBox 7"/>
          <p:cNvSpPr txBox="1"/>
          <p:nvPr/>
        </p:nvSpPr>
        <p:spPr>
          <a:xfrm>
            <a:off x="1428768" y="4114801"/>
            <a:ext cx="1483098" cy="461665"/>
          </a:xfrm>
          <a:prstGeom prst="rect">
            <a:avLst/>
          </a:prstGeom>
          <a:noFill/>
        </p:spPr>
        <p:txBody>
          <a:bodyPr wrap="none" rtlCol="0">
            <a:spAutoFit/>
          </a:bodyPr>
          <a:lstStyle/>
          <a:p>
            <a:r>
              <a:rPr lang="en-US" sz="2400" dirty="0"/>
              <a:t>Parameter</a:t>
            </a:r>
          </a:p>
        </p:txBody>
      </p:sp>
      <p:sp>
        <p:nvSpPr>
          <p:cNvPr id="9" name="Right Arrow 8"/>
          <p:cNvSpPr/>
          <p:nvPr/>
        </p:nvSpPr>
        <p:spPr>
          <a:xfrm>
            <a:off x="3476550" y="2476500"/>
            <a:ext cx="949004"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3476550" y="4231332"/>
            <a:ext cx="949004"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4852190" y="3352799"/>
            <a:ext cx="949004"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1765546" y="3352799"/>
            <a:ext cx="949004"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4B2B0EBA-59C3-CE8F-ED4E-B472B7792D55}"/>
              </a:ext>
            </a:extLst>
          </p:cNvPr>
          <p:cNvSpPr txBox="1">
            <a:spLocks/>
          </p:cNvSpPr>
          <p:nvPr/>
        </p:nvSpPr>
        <p:spPr>
          <a:xfrm>
            <a:off x="6555179" y="2228003"/>
            <a:ext cx="5055630" cy="3633047"/>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Population</a:t>
            </a:r>
            <a:r>
              <a:rPr lang="en-US" b="1" dirty="0"/>
              <a:t> </a:t>
            </a:r>
            <a:r>
              <a:rPr lang="en-US" dirty="0"/>
              <a:t>– set of all objects/individuals of interest.</a:t>
            </a:r>
          </a:p>
          <a:p>
            <a:r>
              <a:rPr lang="en-US" dirty="0"/>
              <a:t>Sample – subset of the population that information is actually obtained.</a:t>
            </a:r>
          </a:p>
          <a:p>
            <a:r>
              <a:rPr lang="en-US" dirty="0"/>
              <a:t>Statistic</a:t>
            </a:r>
            <a:r>
              <a:rPr lang="en-US" b="1" dirty="0"/>
              <a:t> </a:t>
            </a:r>
            <a:r>
              <a:rPr lang="en-US" dirty="0"/>
              <a:t>– measures computed from a sample.</a:t>
            </a:r>
          </a:p>
          <a:p>
            <a:r>
              <a:rPr lang="en-US" dirty="0"/>
              <a:t>Parameter – measures computed from a population.</a:t>
            </a:r>
          </a:p>
          <a:p>
            <a:endParaRPr lang="en-US" dirty="0"/>
          </a:p>
          <a:p>
            <a:endParaRPr lang="en-US" dirty="0"/>
          </a:p>
        </p:txBody>
      </p:sp>
    </p:spTree>
    <p:extLst>
      <p:ext uri="{BB962C8B-B14F-4D97-AF65-F5344CB8AC3E}">
        <p14:creationId xmlns:p14="http://schemas.microsoft.com/office/powerpoint/2010/main" val="331547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9737D2-6C06-0767-16A2-3FC577B6E363}"/>
              </a:ext>
            </a:extLst>
          </p:cNvPr>
          <p:cNvSpPr>
            <a:spLocks noGrp="1"/>
          </p:cNvSpPr>
          <p:nvPr>
            <p:ph type="title"/>
          </p:nvPr>
        </p:nvSpPr>
        <p:spPr/>
        <p:txBody>
          <a:bodyPr/>
          <a:lstStyle/>
          <a:p>
            <a:r>
              <a:rPr lang="en-US" dirty="0"/>
              <a:t>Randomness and sampling</a:t>
            </a:r>
          </a:p>
        </p:txBody>
      </p:sp>
      <p:sp>
        <p:nvSpPr>
          <p:cNvPr id="5" name="TextBox 4">
            <a:extLst>
              <a:ext uri="{FF2B5EF4-FFF2-40B4-BE49-F238E27FC236}">
                <a16:creationId xmlns:a16="http://schemas.microsoft.com/office/drawing/2014/main" id="{1E9B8CC2-9B3E-D0E8-8F72-EBC5D844C290}"/>
              </a:ext>
            </a:extLst>
          </p:cNvPr>
          <p:cNvSpPr txBox="1"/>
          <p:nvPr/>
        </p:nvSpPr>
        <p:spPr>
          <a:xfrm>
            <a:off x="1419150" y="2362201"/>
            <a:ext cx="1504258" cy="461665"/>
          </a:xfrm>
          <a:prstGeom prst="rect">
            <a:avLst/>
          </a:prstGeom>
          <a:noFill/>
        </p:spPr>
        <p:txBody>
          <a:bodyPr wrap="none" rtlCol="0">
            <a:spAutoFit/>
          </a:bodyPr>
          <a:lstStyle/>
          <a:p>
            <a:r>
              <a:rPr lang="en-US" sz="2400" dirty="0"/>
              <a:t>Population</a:t>
            </a:r>
          </a:p>
        </p:txBody>
      </p:sp>
      <p:sp>
        <p:nvSpPr>
          <p:cNvPr id="6" name="TextBox 5">
            <a:extLst>
              <a:ext uri="{FF2B5EF4-FFF2-40B4-BE49-F238E27FC236}">
                <a16:creationId xmlns:a16="http://schemas.microsoft.com/office/drawing/2014/main" id="{03050F23-F1FC-5B99-B232-5385D796495B}"/>
              </a:ext>
            </a:extLst>
          </p:cNvPr>
          <p:cNvSpPr txBox="1"/>
          <p:nvPr/>
        </p:nvSpPr>
        <p:spPr>
          <a:xfrm>
            <a:off x="4711780" y="2357735"/>
            <a:ext cx="1063112" cy="461665"/>
          </a:xfrm>
          <a:prstGeom prst="rect">
            <a:avLst/>
          </a:prstGeom>
          <a:noFill/>
        </p:spPr>
        <p:txBody>
          <a:bodyPr wrap="none" rtlCol="0">
            <a:spAutoFit/>
          </a:bodyPr>
          <a:lstStyle/>
          <a:p>
            <a:r>
              <a:rPr lang="en-US" sz="2400" dirty="0"/>
              <a:t>Sample</a:t>
            </a:r>
          </a:p>
        </p:txBody>
      </p:sp>
      <p:sp>
        <p:nvSpPr>
          <p:cNvPr id="7" name="TextBox 6">
            <a:extLst>
              <a:ext uri="{FF2B5EF4-FFF2-40B4-BE49-F238E27FC236}">
                <a16:creationId xmlns:a16="http://schemas.microsoft.com/office/drawing/2014/main" id="{A0356B21-E741-EB90-F7D1-E163B27E1370}"/>
              </a:ext>
            </a:extLst>
          </p:cNvPr>
          <p:cNvSpPr txBox="1"/>
          <p:nvPr/>
        </p:nvSpPr>
        <p:spPr>
          <a:xfrm>
            <a:off x="4695750" y="4114801"/>
            <a:ext cx="1152880" cy="461665"/>
          </a:xfrm>
          <a:prstGeom prst="rect">
            <a:avLst/>
          </a:prstGeom>
          <a:noFill/>
        </p:spPr>
        <p:txBody>
          <a:bodyPr wrap="none" rtlCol="0">
            <a:spAutoFit/>
          </a:bodyPr>
          <a:lstStyle/>
          <a:p>
            <a:r>
              <a:rPr lang="en-US" sz="2400" dirty="0">
                <a:solidFill>
                  <a:schemeClr val="tx1">
                    <a:alpha val="25000"/>
                  </a:schemeClr>
                </a:solidFill>
              </a:rPr>
              <a:t>Statistic</a:t>
            </a:r>
          </a:p>
        </p:txBody>
      </p:sp>
      <p:sp>
        <p:nvSpPr>
          <p:cNvPr id="8" name="TextBox 7">
            <a:extLst>
              <a:ext uri="{FF2B5EF4-FFF2-40B4-BE49-F238E27FC236}">
                <a16:creationId xmlns:a16="http://schemas.microsoft.com/office/drawing/2014/main" id="{911AF963-76FE-FCC3-1545-10B454A391FB}"/>
              </a:ext>
            </a:extLst>
          </p:cNvPr>
          <p:cNvSpPr txBox="1"/>
          <p:nvPr/>
        </p:nvSpPr>
        <p:spPr>
          <a:xfrm>
            <a:off x="1428768" y="4114801"/>
            <a:ext cx="1483098" cy="461665"/>
          </a:xfrm>
          <a:prstGeom prst="rect">
            <a:avLst/>
          </a:prstGeom>
          <a:noFill/>
        </p:spPr>
        <p:txBody>
          <a:bodyPr wrap="none" rtlCol="0">
            <a:spAutoFit/>
          </a:bodyPr>
          <a:lstStyle/>
          <a:p>
            <a:r>
              <a:rPr lang="en-US" sz="2400" dirty="0">
                <a:solidFill>
                  <a:schemeClr val="tx1">
                    <a:alpha val="25000"/>
                  </a:schemeClr>
                </a:solidFill>
              </a:rPr>
              <a:t>Parameter</a:t>
            </a:r>
          </a:p>
        </p:txBody>
      </p:sp>
      <p:sp>
        <p:nvSpPr>
          <p:cNvPr id="9" name="Right Arrow 8">
            <a:extLst>
              <a:ext uri="{FF2B5EF4-FFF2-40B4-BE49-F238E27FC236}">
                <a16:creationId xmlns:a16="http://schemas.microsoft.com/office/drawing/2014/main" id="{6410A68A-FFC8-ED9F-4EF1-CB72FE264F9A}"/>
              </a:ext>
            </a:extLst>
          </p:cNvPr>
          <p:cNvSpPr/>
          <p:nvPr/>
        </p:nvSpPr>
        <p:spPr>
          <a:xfrm>
            <a:off x="3476550" y="2476500"/>
            <a:ext cx="949004"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F5D1F54F-73A4-2164-D3A1-8D2A6D815B10}"/>
              </a:ext>
            </a:extLst>
          </p:cNvPr>
          <p:cNvSpPr/>
          <p:nvPr/>
        </p:nvSpPr>
        <p:spPr>
          <a:xfrm rot="10800000">
            <a:off x="3476550" y="4231332"/>
            <a:ext cx="949004" cy="228600"/>
          </a:xfrm>
          <a:prstGeom prst="rightArrow">
            <a:avLst/>
          </a:prstGeom>
          <a:solidFill>
            <a:schemeClr val="accent2">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7932119-F4F0-E692-DE86-2AA3305C6D60}"/>
              </a:ext>
            </a:extLst>
          </p:cNvPr>
          <p:cNvSpPr/>
          <p:nvPr/>
        </p:nvSpPr>
        <p:spPr>
          <a:xfrm rot="5400000">
            <a:off x="4852190" y="3352799"/>
            <a:ext cx="949004" cy="228600"/>
          </a:xfrm>
          <a:prstGeom prst="rightArrow">
            <a:avLst/>
          </a:prstGeom>
          <a:solidFill>
            <a:schemeClr val="accent2">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DA7BA04D-1CC9-D433-6F46-2FAA606563D2}"/>
              </a:ext>
            </a:extLst>
          </p:cNvPr>
          <p:cNvSpPr/>
          <p:nvPr/>
        </p:nvSpPr>
        <p:spPr>
          <a:xfrm rot="16200000">
            <a:off x="1765546" y="3352799"/>
            <a:ext cx="949004" cy="228600"/>
          </a:xfrm>
          <a:prstGeom prst="rightArrow">
            <a:avLst/>
          </a:prstGeom>
          <a:solidFill>
            <a:schemeClr val="accent2">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30DA4E-9885-C193-03FC-82A86F9021F4}"/>
              </a:ext>
            </a:extLst>
          </p:cNvPr>
          <p:cNvSpPr txBox="1"/>
          <p:nvPr/>
        </p:nvSpPr>
        <p:spPr>
          <a:xfrm>
            <a:off x="7042068" y="3429000"/>
            <a:ext cx="4406271" cy="1631216"/>
          </a:xfrm>
          <a:prstGeom prst="rect">
            <a:avLst/>
          </a:prstGeom>
          <a:noFill/>
        </p:spPr>
        <p:txBody>
          <a:bodyPr wrap="none" rtlCol="0">
            <a:spAutoFit/>
          </a:bodyPr>
          <a:lstStyle/>
          <a:p>
            <a:r>
              <a:rPr lang="en-US" sz="2000" dirty="0">
                <a:solidFill>
                  <a:schemeClr val="accent1"/>
                </a:solidFill>
              </a:rPr>
              <a:t>Having randomness helps make the </a:t>
            </a:r>
            <a:br>
              <a:rPr lang="en-US" sz="2000" dirty="0">
                <a:solidFill>
                  <a:schemeClr val="accent1"/>
                </a:solidFill>
              </a:rPr>
            </a:br>
            <a:r>
              <a:rPr lang="en-US" sz="2000" dirty="0">
                <a:solidFill>
                  <a:schemeClr val="accent1"/>
                </a:solidFill>
              </a:rPr>
              <a:t>sample representative of the population.</a:t>
            </a:r>
          </a:p>
          <a:p>
            <a:endParaRPr lang="en-US" sz="2000" dirty="0">
              <a:solidFill>
                <a:schemeClr val="accent1"/>
              </a:solidFill>
            </a:endParaRPr>
          </a:p>
          <a:p>
            <a:r>
              <a:rPr lang="en-US" sz="2000" dirty="0">
                <a:solidFill>
                  <a:schemeClr val="accent1"/>
                </a:solidFill>
              </a:rPr>
              <a:t>Protects us from having certain pieces of</a:t>
            </a:r>
            <a:br>
              <a:rPr lang="en-US" sz="2000" dirty="0">
                <a:solidFill>
                  <a:schemeClr val="accent1"/>
                </a:solidFill>
              </a:rPr>
            </a:br>
            <a:r>
              <a:rPr lang="en-US" sz="2000" dirty="0">
                <a:solidFill>
                  <a:schemeClr val="accent1"/>
                </a:solidFill>
              </a:rPr>
              <a:t>information overly influence our sample.</a:t>
            </a:r>
          </a:p>
        </p:txBody>
      </p:sp>
      <p:cxnSp>
        <p:nvCxnSpPr>
          <p:cNvPr id="15" name="Straight Arrow Connector 14">
            <a:extLst>
              <a:ext uri="{FF2B5EF4-FFF2-40B4-BE49-F238E27FC236}">
                <a16:creationId xmlns:a16="http://schemas.microsoft.com/office/drawing/2014/main" id="{8ED33E64-79C5-F9B0-2120-D2C21202BC79}"/>
              </a:ext>
            </a:extLst>
          </p:cNvPr>
          <p:cNvCxnSpPr>
            <a:stCxn id="13" idx="1"/>
          </p:cNvCxnSpPr>
          <p:nvPr/>
        </p:nvCxnSpPr>
        <p:spPr>
          <a:xfrm flipH="1" flipV="1">
            <a:off x="4120738" y="2819400"/>
            <a:ext cx="2921330" cy="14252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25525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{EA9BD258-1D0C-9C41-8308-7D8383778504}tf10001123</Template>
  <TotalTime>59076</TotalTime>
  <Words>3990</Words>
  <Application>Microsoft Macintosh PowerPoint</Application>
  <PresentationFormat>Widescreen</PresentationFormat>
  <Paragraphs>1254</Paragraphs>
  <Slides>72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Cambria Math</vt:lpstr>
      <vt:lpstr>Gill Sans MT</vt:lpstr>
      <vt:lpstr>Roboto</vt:lpstr>
      <vt:lpstr>Wingdings 2</vt:lpstr>
      <vt:lpstr>Dividend</vt:lpstr>
      <vt:lpstr>Review of Data</vt:lpstr>
      <vt:lpstr>What is/are Data?</vt:lpstr>
      <vt:lpstr>Data Table</vt:lpstr>
      <vt:lpstr>Data Table</vt:lpstr>
      <vt:lpstr>Qualitative (Categorical) Variables</vt:lpstr>
      <vt:lpstr>Quantitative (Numerical) Variables</vt:lpstr>
      <vt:lpstr>Gathering Data</vt:lpstr>
      <vt:lpstr>Gathering Data</vt:lpstr>
      <vt:lpstr>Randomness and sampling</vt:lpstr>
      <vt:lpstr>Randomness and sampling</vt:lpstr>
      <vt:lpstr>Bad Sampling Methods Lead to Bias</vt:lpstr>
      <vt:lpstr>Good Sampling Methods</vt:lpstr>
      <vt:lpstr>Ethical Considerations around Data</vt:lpstr>
      <vt:lpstr>Exploring Different Types of Variables</vt:lpstr>
      <vt:lpstr>Exploring Different Types of Variables</vt:lpstr>
      <vt:lpstr>Exploring Variables Visually</vt:lpstr>
      <vt:lpstr>Exploring Variables Numerically</vt:lpstr>
      <vt:lpstr>Probability</vt:lpstr>
      <vt:lpstr>Law Of Large Numbers</vt:lpstr>
      <vt:lpstr>Probability Distribution</vt:lpstr>
      <vt:lpstr>Discrete Probability Example</vt:lpstr>
      <vt:lpstr>Binomial Distribution</vt:lpstr>
      <vt:lpstr>Probabilities on Intervals</vt:lpstr>
      <vt:lpstr>Uniform Probability Distribution</vt:lpstr>
      <vt:lpstr>Normal Probability Distribution</vt:lpstr>
      <vt:lpstr>Characteristics of Normal Distribution</vt:lpstr>
      <vt:lpstr>Empirical Rule</vt:lpstr>
      <vt:lpstr>Conversion of Normal Distributions</vt:lpstr>
      <vt:lpstr>Sampling Error</vt:lpstr>
      <vt:lpstr>Central Limit Theorem</vt:lpstr>
      <vt:lpstr>Sampling Distribution of x ̅</vt:lpstr>
      <vt:lpstr>Sampling Distribution of p ̂</vt:lpstr>
      <vt:lpstr>Margin of Error</vt:lpstr>
      <vt:lpstr>Confidence Intervals</vt:lpstr>
      <vt:lpstr>Confidence Intervals Example</vt:lpstr>
      <vt:lpstr>Confidence Intervals for Means and Proportions</vt:lpstr>
      <vt:lpstr>Confidence Intervals for Means and Proportions</vt:lpstr>
      <vt:lpstr>Hypothesis Testing Through Example</vt:lpstr>
      <vt:lpstr>Hypothesis Testing</vt:lpstr>
      <vt:lpstr>Type I vs. Type II Errors</vt:lpstr>
      <vt:lpstr>Summary</vt:lpstr>
      <vt:lpstr>Complete Example with Bike Data</vt:lpstr>
      <vt:lpstr>Overview of Problem</vt:lpstr>
      <vt:lpstr>Mission Statement</vt:lpstr>
      <vt:lpstr>Data</vt:lpstr>
      <vt:lpstr>Key Goals of Analysis – Part 1</vt:lpstr>
      <vt:lpstr>Key Goals of Analysis – Part 2</vt:lpstr>
      <vt:lpstr>Key Goals of Analysis – Part 1</vt:lpstr>
      <vt:lpstr>Registered vs. Casual Users</vt:lpstr>
      <vt:lpstr>Measures of Center / Typical</vt:lpstr>
      <vt:lpstr>Measures of Variability</vt:lpstr>
      <vt:lpstr>Key Goals of Analysis – Part 1</vt:lpstr>
      <vt:lpstr>Registered vs. Casual Users</vt:lpstr>
      <vt:lpstr>5 Highest Registered User Days</vt:lpstr>
      <vt:lpstr>5 Highest Registered User Days</vt:lpstr>
      <vt:lpstr>5 Highest Registered User Days</vt:lpstr>
      <vt:lpstr>5 Highest Registered User Days</vt:lpstr>
      <vt:lpstr>5 Highest Casual User Days</vt:lpstr>
      <vt:lpstr>5 Highest Casual User Days</vt:lpstr>
      <vt:lpstr>5 Highest Casual User Days</vt:lpstr>
      <vt:lpstr>5 Highest Casual User Days</vt:lpstr>
      <vt:lpstr>5 Lowest Registered User Days</vt:lpstr>
      <vt:lpstr>5 Lowest Casual User Days</vt:lpstr>
      <vt:lpstr>Key Goals of Analysis – Part 1</vt:lpstr>
      <vt:lpstr>Registered Users Over Time</vt:lpstr>
      <vt:lpstr>Registered Users Over Time</vt:lpstr>
      <vt:lpstr>Registered Users Over Time</vt:lpstr>
      <vt:lpstr>Registered Users Over Time</vt:lpstr>
      <vt:lpstr>Average Registered Users Year Over Year</vt:lpstr>
      <vt:lpstr>Average Registered Users Year Over Year</vt:lpstr>
      <vt:lpstr>Average Registered Users Year Over Year</vt:lpstr>
      <vt:lpstr>Key Goals of Analysis –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Data?</dc:title>
  <dc:creator>Aric LaBarr</dc:creator>
  <cp:lastModifiedBy>Aric LaBarr</cp:lastModifiedBy>
  <cp:revision>398</cp:revision>
  <dcterms:created xsi:type="dcterms:W3CDTF">2022-04-04T02:16:16Z</dcterms:created>
  <dcterms:modified xsi:type="dcterms:W3CDTF">2022-09-14T12:44:23Z</dcterms:modified>
</cp:coreProperties>
</file>