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</p:sldMasterIdLst>
  <p:notesMasterIdLst>
    <p:notesMasterId r:id="rId20"/>
  </p:notesMasterIdLst>
  <p:sldIdLst>
    <p:sldId id="256" r:id="rId2"/>
    <p:sldId id="259" r:id="rId3"/>
    <p:sldId id="499" r:id="rId4"/>
    <p:sldId id="507" r:id="rId5"/>
    <p:sldId id="494" r:id="rId6"/>
    <p:sldId id="508" r:id="rId7"/>
    <p:sldId id="496" r:id="rId8"/>
    <p:sldId id="518" r:id="rId9"/>
    <p:sldId id="497" r:id="rId10"/>
    <p:sldId id="498" r:id="rId11"/>
    <p:sldId id="500" r:id="rId12"/>
    <p:sldId id="502" r:id="rId13"/>
    <p:sldId id="501" r:id="rId14"/>
    <p:sldId id="503" r:id="rId15"/>
    <p:sldId id="504" r:id="rId16"/>
    <p:sldId id="505" r:id="rId17"/>
    <p:sldId id="506" r:id="rId18"/>
    <p:sldId id="460" r:id="rId19"/>
  </p:sldIdLst>
  <p:sldSz cx="9144000" cy="5143500" type="screen16x9"/>
  <p:notesSz cx="6858000" cy="9144000"/>
  <p:embeddedFontLst>
    <p:embeddedFont>
      <p:font typeface="Coming Soon" panose="020B0604020202020204" charset="0"/>
      <p:regular r:id="rId21"/>
    </p:embeddedFont>
    <p:embeddedFont>
      <p:font typeface="Concert One" panose="020B0604020202020204" charset="0"/>
      <p:regular r:id="rId22"/>
    </p:embeddedFont>
    <p:embeddedFont>
      <p:font typeface="Roboto Mono Medium" panose="020B0604020202020204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2AED1EB-B4A8-4FFC-B4F1-1F57FDB887E8}">
  <a:tblStyle styleId="{92AED1EB-B4A8-4FFC-B4F1-1F57FDB887E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660"/>
  </p:normalViewPr>
  <p:slideViewPr>
    <p:cSldViewPr snapToGrid="0">
      <p:cViewPr varScale="1">
        <p:scale>
          <a:sx n="98" d="100"/>
          <a:sy n="98" d="100"/>
        </p:scale>
        <p:origin x="726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660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390918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35515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747719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83706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210010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014268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797698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853034354b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" name="Google Shape;263;g853034354b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06314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853034354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853034354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853034354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853034354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13762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853034354b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" name="Google Shape;263;g853034354b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2478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222494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63336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108700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643356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853034354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853034354b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5303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2"/>
          <p:cNvPicPr preferRelativeResize="0"/>
          <p:nvPr/>
        </p:nvPicPr>
        <p:blipFill rotWithShape="1">
          <a:blip r:embed="rId3">
            <a:alphaModFix/>
          </a:blip>
          <a:srcRect b="61089"/>
          <a:stretch/>
        </p:blipFill>
        <p:spPr>
          <a:xfrm rot="-620881">
            <a:off x="1853551" y="40483"/>
            <a:ext cx="2068426" cy="1772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2"/>
          <p:cNvPicPr preferRelativeResize="0"/>
          <p:nvPr/>
        </p:nvPicPr>
        <p:blipFill rotWithShape="1">
          <a:blip r:embed="rId4">
            <a:alphaModFix/>
          </a:blip>
          <a:srcRect r="1545" b="6838"/>
          <a:stretch/>
        </p:blipFill>
        <p:spPr>
          <a:xfrm>
            <a:off x="1047887" y="524012"/>
            <a:ext cx="7048226" cy="4102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2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93925" y="2989525"/>
            <a:ext cx="1584774" cy="1852801"/>
          </a:xfrm>
          <a:prstGeom prst="rect">
            <a:avLst/>
          </a:prstGeom>
          <a:noFill/>
          <a:ln>
            <a:noFill/>
          </a:ln>
          <a:effectLst>
            <a:outerShdw blurRad="57150" dist="19050" dir="3300000" algn="bl" rotWithShape="0">
              <a:srgbClr val="000000">
                <a:alpha val="34000"/>
              </a:srgbClr>
            </a:outerShdw>
          </a:effectLst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532100" y="1728423"/>
            <a:ext cx="6079800" cy="165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672763" y="3769325"/>
            <a:ext cx="14271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74151" y="447699"/>
            <a:ext cx="5395700" cy="4248101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2673000" y="2550900"/>
            <a:ext cx="3798000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2937741" y="3307350"/>
            <a:ext cx="3268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 idx="2" hasCustomPrompt="1"/>
          </p:nvPr>
        </p:nvSpPr>
        <p:spPr>
          <a:xfrm>
            <a:off x="3778200" y="1403800"/>
            <a:ext cx="1587600" cy="1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2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APTION_ONLY_1_1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24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5775" y="186275"/>
            <a:ext cx="8632448" cy="4770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SECTION_TITLE_AND_DESCRIPTION_1_1_3_1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25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4425" y="201113"/>
            <a:ext cx="8635149" cy="4741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IG_NUMBER_1_1_2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26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26"/>
          <p:cNvPicPr preferRelativeResize="0"/>
          <p:nvPr/>
        </p:nvPicPr>
        <p:blipFill rotWithShape="1">
          <a:blip r:embed="rId3">
            <a:alphaModFix/>
          </a:blip>
          <a:srcRect r="1545" b="6838"/>
          <a:stretch/>
        </p:blipFill>
        <p:spPr>
          <a:xfrm>
            <a:off x="384887" y="134900"/>
            <a:ext cx="8374226" cy="4873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9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5775" y="186275"/>
            <a:ext cx="8632448" cy="4770949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9"/>
          <p:cNvSpPr txBox="1">
            <a:spLocks noGrp="1"/>
          </p:cNvSpPr>
          <p:nvPr>
            <p:ph type="subTitle" idx="1"/>
          </p:nvPr>
        </p:nvSpPr>
        <p:spPr>
          <a:xfrm>
            <a:off x="1629950" y="3828100"/>
            <a:ext cx="2332500" cy="69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oncert One"/>
              <a:buNone/>
              <a:defRPr sz="1600">
                <a:latin typeface="Concert One"/>
                <a:ea typeface="Concert One"/>
                <a:cs typeface="Concert One"/>
                <a:sym typeface="Concert On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2"/>
          </p:nvPr>
        </p:nvSpPr>
        <p:spPr>
          <a:xfrm>
            <a:off x="5044725" y="539500"/>
            <a:ext cx="3224400" cy="406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400">
                <a:solidFill>
                  <a:schemeClr val="dk2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title"/>
          </p:nvPr>
        </p:nvSpPr>
        <p:spPr>
          <a:xfrm>
            <a:off x="1002325" y="711181"/>
            <a:ext cx="2403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62071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ercentages">
  <p:cSld name="Percentages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17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7"/>
          <p:cNvPicPr preferRelativeResize="0"/>
          <p:nvPr/>
        </p:nvPicPr>
        <p:blipFill rotWithShape="1">
          <a:blip r:embed="rId3">
            <a:alphaModFix/>
          </a:blip>
          <a:srcRect b="61089"/>
          <a:stretch/>
        </p:blipFill>
        <p:spPr>
          <a:xfrm rot="635655">
            <a:off x="1848552" y="3058534"/>
            <a:ext cx="2068426" cy="1772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7"/>
          <p:cNvPicPr preferRelativeResize="0"/>
          <p:nvPr/>
        </p:nvPicPr>
        <p:blipFill rotWithShape="1">
          <a:blip r:embed="rId3">
            <a:alphaModFix/>
          </a:blip>
          <a:srcRect b="61089"/>
          <a:stretch/>
        </p:blipFill>
        <p:spPr>
          <a:xfrm rot="1903775">
            <a:off x="6763976" y="866659"/>
            <a:ext cx="2068425" cy="1772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7"/>
          <p:cNvPicPr preferRelativeResize="0"/>
          <p:nvPr/>
        </p:nvPicPr>
        <p:blipFill rotWithShape="1">
          <a:blip r:embed="rId4">
            <a:alphaModFix/>
          </a:blip>
          <a:srcRect r="1545" b="6838"/>
          <a:stretch/>
        </p:blipFill>
        <p:spPr>
          <a:xfrm>
            <a:off x="129175" y="134900"/>
            <a:ext cx="8374226" cy="4873724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7"/>
          <p:cNvSpPr txBox="1">
            <a:spLocks noGrp="1"/>
          </p:cNvSpPr>
          <p:nvPr>
            <p:ph type="title" hasCustomPrompt="1"/>
          </p:nvPr>
        </p:nvSpPr>
        <p:spPr>
          <a:xfrm>
            <a:off x="1301450" y="2719788"/>
            <a:ext cx="2101200" cy="6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09" name="Google Shape;109;p17"/>
          <p:cNvSpPr txBox="1">
            <a:spLocks noGrp="1"/>
          </p:cNvSpPr>
          <p:nvPr>
            <p:ph type="subTitle" idx="1"/>
          </p:nvPr>
        </p:nvSpPr>
        <p:spPr>
          <a:xfrm>
            <a:off x="1301450" y="3383388"/>
            <a:ext cx="21012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0" name="Google Shape;110;p17"/>
          <p:cNvSpPr txBox="1">
            <a:spLocks noGrp="1"/>
          </p:cNvSpPr>
          <p:nvPr>
            <p:ph type="title" idx="2" hasCustomPrompt="1"/>
          </p:nvPr>
        </p:nvSpPr>
        <p:spPr>
          <a:xfrm>
            <a:off x="3521400" y="2719788"/>
            <a:ext cx="2101200" cy="6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1" name="Google Shape;111;p17"/>
          <p:cNvSpPr txBox="1">
            <a:spLocks noGrp="1"/>
          </p:cNvSpPr>
          <p:nvPr>
            <p:ph type="subTitle" idx="3"/>
          </p:nvPr>
        </p:nvSpPr>
        <p:spPr>
          <a:xfrm>
            <a:off x="3521400" y="3383388"/>
            <a:ext cx="21012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17"/>
          <p:cNvSpPr txBox="1">
            <a:spLocks noGrp="1"/>
          </p:cNvSpPr>
          <p:nvPr>
            <p:ph type="title" idx="4" hasCustomPrompt="1"/>
          </p:nvPr>
        </p:nvSpPr>
        <p:spPr>
          <a:xfrm>
            <a:off x="5741350" y="2719788"/>
            <a:ext cx="2101200" cy="6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3" name="Google Shape;113;p17"/>
          <p:cNvSpPr txBox="1">
            <a:spLocks noGrp="1"/>
          </p:cNvSpPr>
          <p:nvPr>
            <p:ph type="subTitle" idx="5"/>
          </p:nvPr>
        </p:nvSpPr>
        <p:spPr>
          <a:xfrm>
            <a:off x="5741350" y="3383388"/>
            <a:ext cx="21012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68205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oncert One"/>
              <a:buNone/>
              <a:defRPr sz="2800" b="1">
                <a:solidFill>
                  <a:schemeClr val="accent2"/>
                </a:solidFill>
                <a:latin typeface="Concert One"/>
                <a:ea typeface="Concert One"/>
                <a:cs typeface="Concert One"/>
                <a:sym typeface="Concert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2490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Roboto Mono Medium"/>
              <a:buChar char="●"/>
              <a:defRPr sz="1800"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●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●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69" r:id="rId3"/>
    <p:sldLayoutId id="2147483670" r:id="rId4"/>
    <p:sldLayoutId id="2147483671" r:id="rId5"/>
    <p:sldLayoutId id="2147483672" r:id="rId6"/>
    <p:sldLayoutId id="2147483677" r:id="rId7"/>
    <p:sldLayoutId id="214748367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0"/>
          <p:cNvSpPr txBox="1">
            <a:spLocks noGrp="1"/>
          </p:cNvSpPr>
          <p:nvPr>
            <p:ph type="ctrTitle"/>
          </p:nvPr>
        </p:nvSpPr>
        <p:spPr>
          <a:xfrm>
            <a:off x="1532100" y="1728423"/>
            <a:ext cx="6079800" cy="165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Educación Cristiana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179" name="Google Shape;179;p30"/>
          <p:cNvSpPr txBox="1">
            <a:spLocks noGrp="1"/>
          </p:cNvSpPr>
          <p:nvPr>
            <p:ph type="subTitle" idx="1"/>
          </p:nvPr>
        </p:nvSpPr>
        <p:spPr>
          <a:xfrm>
            <a:off x="1630573" y="3769325"/>
            <a:ext cx="150908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David Leví Orta Álvarez</a:t>
            </a:r>
            <a:endParaRPr b="0" dirty="0"/>
          </a:p>
        </p:txBody>
      </p:sp>
      <p:sp>
        <p:nvSpPr>
          <p:cNvPr id="180" name="Google Shape;180;p30"/>
          <p:cNvSpPr/>
          <p:nvPr/>
        </p:nvSpPr>
        <p:spPr>
          <a:xfrm>
            <a:off x="2386313" y="2870056"/>
            <a:ext cx="617075" cy="15875"/>
          </a:xfrm>
          <a:custGeom>
            <a:avLst/>
            <a:gdLst/>
            <a:ahLst/>
            <a:cxnLst/>
            <a:rect l="l" t="t" r="r" b="b"/>
            <a:pathLst>
              <a:path w="24683" h="635" extrusionOk="0">
                <a:moveTo>
                  <a:pt x="0" y="635"/>
                </a:moveTo>
                <a:cubicBezTo>
                  <a:pt x="8115" y="-719"/>
                  <a:pt x="16455" y="635"/>
                  <a:pt x="24683" y="635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1" name="Google Shape;181;p30"/>
          <p:cNvSpPr/>
          <p:nvPr/>
        </p:nvSpPr>
        <p:spPr>
          <a:xfrm>
            <a:off x="6232350" y="2856281"/>
            <a:ext cx="613650" cy="13775"/>
          </a:xfrm>
          <a:custGeom>
            <a:avLst/>
            <a:gdLst/>
            <a:ahLst/>
            <a:cxnLst/>
            <a:rect l="l" t="t" r="r" b="b"/>
            <a:pathLst>
              <a:path w="24546" h="551" extrusionOk="0">
                <a:moveTo>
                  <a:pt x="0" y="551"/>
                </a:moveTo>
                <a:cubicBezTo>
                  <a:pt x="8133" y="-353"/>
                  <a:pt x="16363" y="137"/>
                  <a:pt x="24546" y="137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2" name="Google Shape;182;p30"/>
          <p:cNvSpPr/>
          <p:nvPr/>
        </p:nvSpPr>
        <p:spPr>
          <a:xfrm>
            <a:off x="1889900" y="4413504"/>
            <a:ext cx="992850" cy="102600"/>
          </a:xfrm>
          <a:custGeom>
            <a:avLst/>
            <a:gdLst/>
            <a:ahLst/>
            <a:cxnLst/>
            <a:rect l="l" t="t" r="r" b="b"/>
            <a:pathLst>
              <a:path w="39714" h="4104" extrusionOk="0">
                <a:moveTo>
                  <a:pt x="0" y="4104"/>
                </a:moveTo>
                <a:cubicBezTo>
                  <a:pt x="11382" y="-2730"/>
                  <a:pt x="26437" y="1070"/>
                  <a:pt x="39714" y="1070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sp>
      <p:pic>
        <p:nvPicPr>
          <p:cNvPr id="183" name="Google Shape;183;p30"/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>
            <a:off x="6539175" y="3603223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30"/>
          <p:cNvPicPr preferRelativeResize="0"/>
          <p:nvPr/>
        </p:nvPicPr>
        <p:blipFill rotWithShape="1">
          <a:blip r:embed="rId4">
            <a:alphaModFix/>
          </a:blip>
          <a:srcRect t="16734" r="8892" b="18300"/>
          <a:stretch/>
        </p:blipFill>
        <p:spPr>
          <a:xfrm>
            <a:off x="6539175" y="3055100"/>
            <a:ext cx="2036850" cy="846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1267E2A1-4C25-4157-835E-C2083594D20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248" y="618123"/>
            <a:ext cx="1458163" cy="1092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4753184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2. Objetivos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193854" y="1448878"/>
            <a:ext cx="6756291" cy="2245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MX" sz="24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A quién va dirigido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MX" sz="24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Qué es lo que se espera que logre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MX" sz="24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Cómo planeo que se logre la meta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MX" sz="24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Para qué se planteó este objetivo</a:t>
            </a:r>
          </a:p>
        </p:txBody>
      </p:sp>
    </p:spTree>
    <p:extLst>
      <p:ext uri="{BB962C8B-B14F-4D97-AF65-F5344CB8AC3E}">
        <p14:creationId xmlns:p14="http://schemas.microsoft.com/office/powerpoint/2010/main" val="1473933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Formulación de una Lección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193855" y="988481"/>
            <a:ext cx="3499640" cy="34669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8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Básico:</a:t>
            </a:r>
          </a:p>
          <a:p>
            <a:pPr>
              <a:lnSpc>
                <a:spcPct val="150000"/>
              </a:lnSpc>
            </a:pPr>
            <a:r>
              <a:rPr lang="es-MX" sz="18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 </a:t>
            </a: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Título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 Objetivo Específico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 Lectura bíblica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 Versículo para memorizar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 Verdad central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 Introducción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 Cuerpo/Divisiones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 Conclusión y Aplicación</a:t>
            </a:r>
            <a:endParaRPr lang="es-MX" sz="18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068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Formulación de una Lección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193855" y="988481"/>
            <a:ext cx="3499640" cy="34669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8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Básico:</a:t>
            </a:r>
          </a:p>
          <a:p>
            <a:pPr>
              <a:lnSpc>
                <a:spcPct val="150000"/>
              </a:lnSpc>
            </a:pPr>
            <a:r>
              <a:rPr lang="es-MX" sz="18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 </a:t>
            </a: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Título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 Objetivo Específico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 Lectura bíblica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 Versículo para memorizar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 Verdad central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 Introducción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 Cuerpo/Divisiones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 Conclusión y Aplicación</a:t>
            </a:r>
            <a:endParaRPr lang="es-MX" sz="18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id="{EBAFB9C3-F5F8-4F07-A4D6-197C75DFC951}"/>
              </a:ext>
            </a:extLst>
          </p:cNvPr>
          <p:cNvSpPr txBox="1">
            <a:spLocks/>
          </p:cNvSpPr>
          <p:nvPr/>
        </p:nvSpPr>
        <p:spPr bwMode="auto">
          <a:xfrm>
            <a:off x="4822370" y="1033737"/>
            <a:ext cx="2959621" cy="3466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7500"/>
          </a:bodyPr>
          <a:lstStyle>
            <a:lvl1pPr algn="ctr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l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s-MX" sz="18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Extras:</a:t>
            </a:r>
          </a:p>
          <a:p>
            <a:pPr algn="l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s-MX" sz="16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 Tiempo de adoración</a:t>
            </a:r>
          </a:p>
          <a:p>
            <a:pPr algn="l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s-MX" sz="16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 Tiempo de convivencia</a:t>
            </a:r>
          </a:p>
          <a:p>
            <a:pPr algn="l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s-MX" sz="16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 Trabajo didáctico para reforzar el aprendizaje</a:t>
            </a:r>
          </a:p>
          <a:p>
            <a:pPr algn="l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s-MX" sz="1600" dirty="0">
                <a:latin typeface="Roboto Mono Medium" panose="020B0604020202020204" charset="0"/>
                <a:ea typeface="Roboto Mono Medium" panose="020B0604020202020204" charset="0"/>
                <a:cs typeface="Times New Roman" panose="02020603050405020304" pitchFamily="18" charset="0"/>
              </a:rPr>
              <a:t> Trabajo manual</a:t>
            </a:r>
          </a:p>
          <a:p>
            <a:pPr marL="457200" indent="-457200" algn="l" fontAlgn="auto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MX" sz="2800" dirty="0">
              <a:latin typeface="Roboto Mono Medium" panose="020B0604020202020204" charset="0"/>
              <a:ea typeface="Roboto Mono Medium" panose="020B060402020202020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544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0070C0"/>
                </a:solidFill>
                <a:latin typeface="Concert One"/>
                <a:ea typeface="Concert One"/>
                <a:cs typeface="Concert One"/>
                <a:sym typeface="Concert One"/>
              </a:rPr>
              <a:t>Título</a:t>
            </a:r>
            <a:endParaRPr lang="en" sz="4200" dirty="0">
              <a:solidFill>
                <a:srgbClr val="0070C0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193855" y="988481"/>
            <a:ext cx="6760786" cy="3743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No es en sí el tema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No se realiza al principio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No debe ser extenso, ni un resumen de la clase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No se debe considerar como algo de poca importancia</a:t>
            </a:r>
          </a:p>
          <a:p>
            <a:pPr>
              <a:lnSpc>
                <a:spcPct val="150000"/>
              </a:lnSpc>
            </a:pPr>
            <a:endParaRPr lang="es-MX" sz="16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Embellece al tema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Primero se elabora objetivo y bosquejo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Suficientemente interesante, preciso y conciso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Útil para el aprendizaje</a:t>
            </a:r>
          </a:p>
          <a:p>
            <a:pPr>
              <a:lnSpc>
                <a:spcPct val="150000"/>
              </a:lnSpc>
            </a:pPr>
            <a:endParaRPr lang="es-MX" sz="16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778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0070C0"/>
                </a:solidFill>
                <a:latin typeface="Concert One"/>
                <a:ea typeface="Concert One"/>
                <a:cs typeface="Concert One"/>
                <a:sym typeface="Concert One"/>
              </a:rPr>
              <a:t>Título</a:t>
            </a:r>
            <a:endParaRPr lang="en" sz="4200" dirty="0">
              <a:solidFill>
                <a:srgbClr val="0070C0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193855" y="988481"/>
            <a:ext cx="6760786" cy="41132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Debe ser pertinente al texto o al mensaje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El título debe ser interesante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El título debe estar en armonía con la dignidad de predicar la Palabra de Dios 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Puede establecerse en forma de afirmación, interrogación o exclamación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Puede consistir en una frase seguida de una pregunta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Puede darse en ocasiones en forma de sujeto compuesto </a:t>
            </a:r>
          </a:p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Puede consistir en una breve cita de un texto de las Escrituras </a:t>
            </a:r>
          </a:p>
          <a:p>
            <a:pPr>
              <a:lnSpc>
                <a:spcPct val="150000"/>
              </a:lnSpc>
            </a:pPr>
            <a:endParaRPr lang="es-MX" sz="16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251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0070C0"/>
                </a:solidFill>
                <a:latin typeface="Concert One"/>
                <a:ea typeface="Concert One"/>
                <a:cs typeface="Concert One"/>
                <a:sym typeface="Concert One"/>
              </a:rPr>
              <a:t>Introducción</a:t>
            </a:r>
            <a:endParaRPr lang="en" sz="4200" dirty="0">
              <a:solidFill>
                <a:srgbClr val="0070C0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193855" y="988481"/>
            <a:ext cx="6760786" cy="33745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Es el proceso mediante </a:t>
            </a:r>
            <a:r>
              <a:rPr lang="es-MX" sz="160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el cual </a:t>
            </a: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el maestro trata de preparar las mentes y de asegurar el interés de sus oyentes en el mensaje que tiene que proclamar.</a:t>
            </a:r>
          </a:p>
          <a:p>
            <a:pPr>
              <a:lnSpc>
                <a:spcPct val="150000"/>
              </a:lnSpc>
            </a:pPr>
            <a:endParaRPr lang="es-MX" sz="16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Debería ser generalmente breve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Debería ser interesante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Debería conducir a la idea dominante o punto principal del mensaje</a:t>
            </a:r>
          </a:p>
          <a:p>
            <a:pPr>
              <a:lnSpc>
                <a:spcPct val="150000"/>
              </a:lnSpc>
            </a:pPr>
            <a:endParaRPr lang="es-MX" sz="16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5050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0070C0"/>
                </a:solidFill>
                <a:latin typeface="Concert One"/>
                <a:ea typeface="Concert One"/>
                <a:cs typeface="Concert One"/>
                <a:sym typeface="Concert One"/>
              </a:rPr>
              <a:t>Divisiones</a:t>
            </a:r>
            <a:endParaRPr lang="en" sz="4200" dirty="0">
              <a:solidFill>
                <a:srgbClr val="0070C0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035032" y="1282624"/>
            <a:ext cx="6919609" cy="3005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Son las secciones principales de un discurso ordenado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Partes concretas, contribuyendo cada componente a la unidad del discurso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Contribuyen al desarrollo de la verdad central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Pueden ser de preferencia en forma de progresión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Cada una es distinta entres sí</a:t>
            </a:r>
          </a:p>
          <a:p>
            <a:pPr>
              <a:lnSpc>
                <a:spcPct val="150000"/>
              </a:lnSpc>
            </a:pPr>
            <a:endParaRPr lang="es-MX" sz="16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6511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862382" y="370137"/>
            <a:ext cx="6919609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0070C0"/>
                </a:solidFill>
                <a:latin typeface="Concert One"/>
                <a:ea typeface="Concert One"/>
                <a:cs typeface="Concert One"/>
                <a:sym typeface="Concert One"/>
              </a:rPr>
              <a:t>Conclusión y Aplicación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035032" y="1282624"/>
            <a:ext cx="6919609" cy="26359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Resumen de lo visto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Que se pueda responder al mensaje de manera favorable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Cuando se emplea apropiadamente, la aplicación muestra la relevancia de las Escrituras en la vida diaria de la persona</a:t>
            </a:r>
          </a:p>
          <a:p>
            <a:pPr>
              <a:lnSpc>
                <a:spcPct val="150000"/>
              </a:lnSpc>
            </a:pPr>
            <a:endParaRPr lang="es-MX" sz="16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6232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BF0382A5-24C7-4D10-994A-009688B84F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478" y="513996"/>
            <a:ext cx="3748624" cy="4140804"/>
          </a:xfrm>
          <a:prstGeom prst="rect">
            <a:avLst/>
          </a:prstGeom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8C3EC7A5-909D-4EF6-B118-50EE07C9FE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422" y="513996"/>
            <a:ext cx="3782100" cy="4115508"/>
          </a:xfrm>
          <a:prstGeom prst="rect">
            <a:avLst/>
          </a:prstGeom>
        </p:spPr>
      </p:pic>
      <p:sp>
        <p:nvSpPr>
          <p:cNvPr id="13" name="Google Shape;270;p38">
            <a:extLst>
              <a:ext uri="{FF2B5EF4-FFF2-40B4-BE49-F238E27FC236}">
                <a16:creationId xmlns:a16="http://schemas.microsoft.com/office/drawing/2014/main" id="{E21F751B-D150-45A0-9B41-D4EF602285EC}"/>
              </a:ext>
            </a:extLst>
          </p:cNvPr>
          <p:cNvSpPr/>
          <p:nvPr/>
        </p:nvSpPr>
        <p:spPr>
          <a:xfrm rot="-2700000">
            <a:off x="112506" y="628968"/>
            <a:ext cx="955234" cy="266330"/>
          </a:xfrm>
          <a:custGeom>
            <a:avLst/>
            <a:gdLst/>
            <a:ahLst/>
            <a:cxnLst/>
            <a:rect l="l" t="t" r="r" b="b"/>
            <a:pathLst>
              <a:path w="36226" h="14902" extrusionOk="0">
                <a:moveTo>
                  <a:pt x="991" y="1"/>
                </a:moveTo>
                <a:lnTo>
                  <a:pt x="36226" y="3565"/>
                </a:lnTo>
                <a:cubicBezTo>
                  <a:pt x="36226" y="3565"/>
                  <a:pt x="34800" y="4452"/>
                  <a:pt x="34729" y="5291"/>
                </a:cubicBezTo>
                <a:cubicBezTo>
                  <a:pt x="34658" y="6123"/>
                  <a:pt x="35905" y="7244"/>
                  <a:pt x="35905" y="7244"/>
                </a:cubicBezTo>
                <a:cubicBezTo>
                  <a:pt x="35905" y="7244"/>
                  <a:pt x="34397" y="8289"/>
                  <a:pt x="34495" y="9138"/>
                </a:cubicBezTo>
                <a:cubicBezTo>
                  <a:pt x="34588" y="9993"/>
                  <a:pt x="35230" y="11114"/>
                  <a:pt x="35230" y="11114"/>
                </a:cubicBezTo>
                <a:cubicBezTo>
                  <a:pt x="35230" y="11114"/>
                  <a:pt x="33053" y="12943"/>
                  <a:pt x="34903" y="14902"/>
                </a:cubicBezTo>
                <a:lnTo>
                  <a:pt x="1" y="11364"/>
                </a:lnTo>
                <a:cubicBezTo>
                  <a:pt x="1" y="11364"/>
                  <a:pt x="1345" y="10134"/>
                  <a:pt x="1400" y="9465"/>
                </a:cubicBezTo>
                <a:cubicBezTo>
                  <a:pt x="1460" y="8801"/>
                  <a:pt x="333" y="7576"/>
                  <a:pt x="333" y="7576"/>
                </a:cubicBezTo>
                <a:cubicBezTo>
                  <a:pt x="333" y="7576"/>
                  <a:pt x="1884" y="6477"/>
                  <a:pt x="1977" y="5476"/>
                </a:cubicBezTo>
                <a:cubicBezTo>
                  <a:pt x="2064" y="4469"/>
                  <a:pt x="915" y="3473"/>
                  <a:pt x="915" y="3473"/>
                </a:cubicBezTo>
                <a:cubicBezTo>
                  <a:pt x="915" y="3473"/>
                  <a:pt x="2015" y="2901"/>
                  <a:pt x="2091" y="1954"/>
                </a:cubicBezTo>
                <a:cubicBezTo>
                  <a:pt x="2172" y="1007"/>
                  <a:pt x="991" y="1"/>
                  <a:pt x="991" y="1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14" name="Google Shape;270;p38">
            <a:extLst>
              <a:ext uri="{FF2B5EF4-FFF2-40B4-BE49-F238E27FC236}">
                <a16:creationId xmlns:a16="http://schemas.microsoft.com/office/drawing/2014/main" id="{C388BB09-5FBC-4E30-83F3-E0EABAE89C1A}"/>
              </a:ext>
            </a:extLst>
          </p:cNvPr>
          <p:cNvSpPr/>
          <p:nvPr/>
        </p:nvSpPr>
        <p:spPr>
          <a:xfrm rot="-2700000">
            <a:off x="3597459" y="4350512"/>
            <a:ext cx="955234" cy="266330"/>
          </a:xfrm>
          <a:custGeom>
            <a:avLst/>
            <a:gdLst/>
            <a:ahLst/>
            <a:cxnLst/>
            <a:rect l="l" t="t" r="r" b="b"/>
            <a:pathLst>
              <a:path w="36226" h="14902" extrusionOk="0">
                <a:moveTo>
                  <a:pt x="991" y="1"/>
                </a:moveTo>
                <a:lnTo>
                  <a:pt x="36226" y="3565"/>
                </a:lnTo>
                <a:cubicBezTo>
                  <a:pt x="36226" y="3565"/>
                  <a:pt x="34800" y="4452"/>
                  <a:pt x="34729" y="5291"/>
                </a:cubicBezTo>
                <a:cubicBezTo>
                  <a:pt x="34658" y="6123"/>
                  <a:pt x="35905" y="7244"/>
                  <a:pt x="35905" y="7244"/>
                </a:cubicBezTo>
                <a:cubicBezTo>
                  <a:pt x="35905" y="7244"/>
                  <a:pt x="34397" y="8289"/>
                  <a:pt x="34495" y="9138"/>
                </a:cubicBezTo>
                <a:cubicBezTo>
                  <a:pt x="34588" y="9993"/>
                  <a:pt x="35230" y="11114"/>
                  <a:pt x="35230" y="11114"/>
                </a:cubicBezTo>
                <a:cubicBezTo>
                  <a:pt x="35230" y="11114"/>
                  <a:pt x="33053" y="12943"/>
                  <a:pt x="34903" y="14902"/>
                </a:cubicBezTo>
                <a:lnTo>
                  <a:pt x="1" y="11364"/>
                </a:lnTo>
                <a:cubicBezTo>
                  <a:pt x="1" y="11364"/>
                  <a:pt x="1345" y="10134"/>
                  <a:pt x="1400" y="9465"/>
                </a:cubicBezTo>
                <a:cubicBezTo>
                  <a:pt x="1460" y="8801"/>
                  <a:pt x="333" y="7576"/>
                  <a:pt x="333" y="7576"/>
                </a:cubicBezTo>
                <a:cubicBezTo>
                  <a:pt x="333" y="7576"/>
                  <a:pt x="1884" y="6477"/>
                  <a:pt x="1977" y="5476"/>
                </a:cubicBezTo>
                <a:cubicBezTo>
                  <a:pt x="2064" y="4469"/>
                  <a:pt x="915" y="3473"/>
                  <a:pt x="915" y="3473"/>
                </a:cubicBezTo>
                <a:cubicBezTo>
                  <a:pt x="915" y="3473"/>
                  <a:pt x="2015" y="2901"/>
                  <a:pt x="2091" y="1954"/>
                </a:cubicBezTo>
                <a:cubicBezTo>
                  <a:pt x="2172" y="1007"/>
                  <a:pt x="991" y="1"/>
                  <a:pt x="991" y="1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15" name="Google Shape;270;p38">
            <a:extLst>
              <a:ext uri="{FF2B5EF4-FFF2-40B4-BE49-F238E27FC236}">
                <a16:creationId xmlns:a16="http://schemas.microsoft.com/office/drawing/2014/main" id="{A0457F53-BDB4-4DE5-85F7-3A6B5C55E949}"/>
              </a:ext>
            </a:extLst>
          </p:cNvPr>
          <p:cNvSpPr/>
          <p:nvPr/>
        </p:nvSpPr>
        <p:spPr>
          <a:xfrm rot="-2700000">
            <a:off x="4515617" y="520263"/>
            <a:ext cx="955234" cy="266330"/>
          </a:xfrm>
          <a:custGeom>
            <a:avLst/>
            <a:gdLst/>
            <a:ahLst/>
            <a:cxnLst/>
            <a:rect l="l" t="t" r="r" b="b"/>
            <a:pathLst>
              <a:path w="36226" h="14902" extrusionOk="0">
                <a:moveTo>
                  <a:pt x="991" y="1"/>
                </a:moveTo>
                <a:lnTo>
                  <a:pt x="36226" y="3565"/>
                </a:lnTo>
                <a:cubicBezTo>
                  <a:pt x="36226" y="3565"/>
                  <a:pt x="34800" y="4452"/>
                  <a:pt x="34729" y="5291"/>
                </a:cubicBezTo>
                <a:cubicBezTo>
                  <a:pt x="34658" y="6123"/>
                  <a:pt x="35905" y="7244"/>
                  <a:pt x="35905" y="7244"/>
                </a:cubicBezTo>
                <a:cubicBezTo>
                  <a:pt x="35905" y="7244"/>
                  <a:pt x="34397" y="8289"/>
                  <a:pt x="34495" y="9138"/>
                </a:cubicBezTo>
                <a:cubicBezTo>
                  <a:pt x="34588" y="9993"/>
                  <a:pt x="35230" y="11114"/>
                  <a:pt x="35230" y="11114"/>
                </a:cubicBezTo>
                <a:cubicBezTo>
                  <a:pt x="35230" y="11114"/>
                  <a:pt x="33053" y="12943"/>
                  <a:pt x="34903" y="14902"/>
                </a:cubicBezTo>
                <a:lnTo>
                  <a:pt x="1" y="11364"/>
                </a:lnTo>
                <a:cubicBezTo>
                  <a:pt x="1" y="11364"/>
                  <a:pt x="1345" y="10134"/>
                  <a:pt x="1400" y="9465"/>
                </a:cubicBezTo>
                <a:cubicBezTo>
                  <a:pt x="1460" y="8801"/>
                  <a:pt x="333" y="7576"/>
                  <a:pt x="333" y="7576"/>
                </a:cubicBezTo>
                <a:cubicBezTo>
                  <a:pt x="333" y="7576"/>
                  <a:pt x="1884" y="6477"/>
                  <a:pt x="1977" y="5476"/>
                </a:cubicBezTo>
                <a:cubicBezTo>
                  <a:pt x="2064" y="4469"/>
                  <a:pt x="915" y="3473"/>
                  <a:pt x="915" y="3473"/>
                </a:cubicBezTo>
                <a:cubicBezTo>
                  <a:pt x="915" y="3473"/>
                  <a:pt x="2015" y="2901"/>
                  <a:pt x="2091" y="1954"/>
                </a:cubicBezTo>
                <a:cubicBezTo>
                  <a:pt x="2172" y="1007"/>
                  <a:pt x="991" y="1"/>
                  <a:pt x="991" y="1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16" name="Google Shape;270;p38">
            <a:extLst>
              <a:ext uri="{FF2B5EF4-FFF2-40B4-BE49-F238E27FC236}">
                <a16:creationId xmlns:a16="http://schemas.microsoft.com/office/drawing/2014/main" id="{9250A264-463D-40C3-854A-D601DB145B08}"/>
              </a:ext>
            </a:extLst>
          </p:cNvPr>
          <p:cNvSpPr/>
          <p:nvPr/>
        </p:nvSpPr>
        <p:spPr>
          <a:xfrm rot="-2700000">
            <a:off x="7977625" y="4356908"/>
            <a:ext cx="955234" cy="266330"/>
          </a:xfrm>
          <a:custGeom>
            <a:avLst/>
            <a:gdLst/>
            <a:ahLst/>
            <a:cxnLst/>
            <a:rect l="l" t="t" r="r" b="b"/>
            <a:pathLst>
              <a:path w="36226" h="14902" extrusionOk="0">
                <a:moveTo>
                  <a:pt x="991" y="1"/>
                </a:moveTo>
                <a:lnTo>
                  <a:pt x="36226" y="3565"/>
                </a:lnTo>
                <a:cubicBezTo>
                  <a:pt x="36226" y="3565"/>
                  <a:pt x="34800" y="4452"/>
                  <a:pt x="34729" y="5291"/>
                </a:cubicBezTo>
                <a:cubicBezTo>
                  <a:pt x="34658" y="6123"/>
                  <a:pt x="35905" y="7244"/>
                  <a:pt x="35905" y="7244"/>
                </a:cubicBezTo>
                <a:cubicBezTo>
                  <a:pt x="35905" y="7244"/>
                  <a:pt x="34397" y="8289"/>
                  <a:pt x="34495" y="9138"/>
                </a:cubicBezTo>
                <a:cubicBezTo>
                  <a:pt x="34588" y="9993"/>
                  <a:pt x="35230" y="11114"/>
                  <a:pt x="35230" y="11114"/>
                </a:cubicBezTo>
                <a:cubicBezTo>
                  <a:pt x="35230" y="11114"/>
                  <a:pt x="33053" y="12943"/>
                  <a:pt x="34903" y="14902"/>
                </a:cubicBezTo>
                <a:lnTo>
                  <a:pt x="1" y="11364"/>
                </a:lnTo>
                <a:cubicBezTo>
                  <a:pt x="1" y="11364"/>
                  <a:pt x="1345" y="10134"/>
                  <a:pt x="1400" y="9465"/>
                </a:cubicBezTo>
                <a:cubicBezTo>
                  <a:pt x="1460" y="8801"/>
                  <a:pt x="333" y="7576"/>
                  <a:pt x="333" y="7576"/>
                </a:cubicBezTo>
                <a:cubicBezTo>
                  <a:pt x="333" y="7576"/>
                  <a:pt x="1884" y="6477"/>
                  <a:pt x="1977" y="5476"/>
                </a:cubicBezTo>
                <a:cubicBezTo>
                  <a:pt x="2064" y="4469"/>
                  <a:pt x="915" y="3473"/>
                  <a:pt x="915" y="3473"/>
                </a:cubicBezTo>
                <a:cubicBezTo>
                  <a:pt x="915" y="3473"/>
                  <a:pt x="2015" y="2901"/>
                  <a:pt x="2091" y="1954"/>
                </a:cubicBezTo>
                <a:cubicBezTo>
                  <a:pt x="2172" y="1007"/>
                  <a:pt x="991" y="1"/>
                  <a:pt x="991" y="1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36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Google Shape;213;p33"/>
          <p:cNvPicPr preferRelativeResize="0"/>
          <p:nvPr/>
        </p:nvPicPr>
        <p:blipFill>
          <a:blip r:embed="rId3">
            <a:alphaModFix amt="86000"/>
          </a:blip>
          <a:stretch>
            <a:fillRect/>
          </a:stretch>
        </p:blipFill>
        <p:spPr>
          <a:xfrm rot="1344117">
            <a:off x="3823925" y="1324475"/>
            <a:ext cx="1496149" cy="1160650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33"/>
          <p:cNvSpPr txBox="1">
            <a:spLocks noGrp="1"/>
          </p:cNvSpPr>
          <p:nvPr>
            <p:ph type="title" idx="2"/>
          </p:nvPr>
        </p:nvSpPr>
        <p:spPr>
          <a:xfrm>
            <a:off x="3778200" y="1403800"/>
            <a:ext cx="1587600" cy="1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10</a:t>
            </a:r>
            <a:endParaRPr dirty="0"/>
          </a:p>
        </p:txBody>
      </p:sp>
      <p:pic>
        <p:nvPicPr>
          <p:cNvPr id="214" name="Google Shape;214;p33"/>
          <p:cNvPicPr preferRelativeResize="0"/>
          <p:nvPr/>
        </p:nvPicPr>
        <p:blipFill rotWithShape="1">
          <a:blip r:embed="rId4">
            <a:alphaModFix/>
          </a:blip>
          <a:srcRect t="16970" r="8892" b="21025"/>
          <a:stretch/>
        </p:blipFill>
        <p:spPr>
          <a:xfrm rot="10800000">
            <a:off x="833700" y="1225600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33"/>
          <p:cNvPicPr preferRelativeResize="0"/>
          <p:nvPr/>
        </p:nvPicPr>
        <p:blipFill rotWithShape="1">
          <a:blip r:embed="rId5">
            <a:alphaModFix/>
          </a:blip>
          <a:srcRect t="16734" r="8892" b="18300"/>
          <a:stretch/>
        </p:blipFill>
        <p:spPr>
          <a:xfrm rot="10800000">
            <a:off x="833700" y="1737957"/>
            <a:ext cx="2036850" cy="846042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3"/>
          <p:cNvSpPr txBox="1">
            <a:spLocks noGrp="1"/>
          </p:cNvSpPr>
          <p:nvPr>
            <p:ph type="title"/>
          </p:nvPr>
        </p:nvSpPr>
        <p:spPr>
          <a:xfrm>
            <a:off x="2052603" y="2371676"/>
            <a:ext cx="5038792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Planeación</a:t>
            </a:r>
            <a:br>
              <a:rPr lang="es-MX" dirty="0"/>
            </a:br>
            <a:r>
              <a:rPr lang="es-MX" sz="2400" dirty="0"/>
              <a:t>Parte 3</a:t>
            </a:r>
            <a:endParaRPr lang="es-MX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Google Shape;214;p33"/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 rot="10800000">
            <a:off x="833700" y="1225600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33"/>
          <p:cNvPicPr preferRelativeResize="0"/>
          <p:nvPr/>
        </p:nvPicPr>
        <p:blipFill rotWithShape="1">
          <a:blip r:embed="rId4">
            <a:alphaModFix/>
          </a:blip>
          <a:srcRect t="16734" r="8892" b="18300"/>
          <a:stretch/>
        </p:blipFill>
        <p:spPr>
          <a:xfrm rot="10800000">
            <a:off x="833700" y="1737957"/>
            <a:ext cx="2036850" cy="846042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3"/>
          <p:cNvSpPr txBox="1">
            <a:spLocks noGrp="1"/>
          </p:cNvSpPr>
          <p:nvPr>
            <p:ph type="title"/>
          </p:nvPr>
        </p:nvSpPr>
        <p:spPr>
          <a:xfrm>
            <a:off x="2052604" y="2035877"/>
            <a:ext cx="5038792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Formulación de una Lección</a:t>
            </a:r>
          </a:p>
        </p:txBody>
      </p:sp>
    </p:spTree>
    <p:extLst>
      <p:ext uri="{BB962C8B-B14F-4D97-AF65-F5344CB8AC3E}">
        <p14:creationId xmlns:p14="http://schemas.microsoft.com/office/powerpoint/2010/main" val="2978456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BF0382A5-24C7-4D10-994A-009688B84F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478" y="513996"/>
            <a:ext cx="3748624" cy="4140804"/>
          </a:xfrm>
          <a:prstGeom prst="rect">
            <a:avLst/>
          </a:prstGeom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8C3EC7A5-909D-4EF6-B118-50EE07C9FE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422" y="513996"/>
            <a:ext cx="3782100" cy="4115508"/>
          </a:xfrm>
          <a:prstGeom prst="rect">
            <a:avLst/>
          </a:prstGeom>
        </p:spPr>
      </p:pic>
      <p:sp>
        <p:nvSpPr>
          <p:cNvPr id="13" name="Google Shape;270;p38">
            <a:extLst>
              <a:ext uri="{FF2B5EF4-FFF2-40B4-BE49-F238E27FC236}">
                <a16:creationId xmlns:a16="http://schemas.microsoft.com/office/drawing/2014/main" id="{E21F751B-D150-45A0-9B41-D4EF602285EC}"/>
              </a:ext>
            </a:extLst>
          </p:cNvPr>
          <p:cNvSpPr/>
          <p:nvPr/>
        </p:nvSpPr>
        <p:spPr>
          <a:xfrm rot="-2700000">
            <a:off x="112506" y="628968"/>
            <a:ext cx="955234" cy="266330"/>
          </a:xfrm>
          <a:custGeom>
            <a:avLst/>
            <a:gdLst/>
            <a:ahLst/>
            <a:cxnLst/>
            <a:rect l="l" t="t" r="r" b="b"/>
            <a:pathLst>
              <a:path w="36226" h="14902" extrusionOk="0">
                <a:moveTo>
                  <a:pt x="991" y="1"/>
                </a:moveTo>
                <a:lnTo>
                  <a:pt x="36226" y="3565"/>
                </a:lnTo>
                <a:cubicBezTo>
                  <a:pt x="36226" y="3565"/>
                  <a:pt x="34800" y="4452"/>
                  <a:pt x="34729" y="5291"/>
                </a:cubicBezTo>
                <a:cubicBezTo>
                  <a:pt x="34658" y="6123"/>
                  <a:pt x="35905" y="7244"/>
                  <a:pt x="35905" y="7244"/>
                </a:cubicBezTo>
                <a:cubicBezTo>
                  <a:pt x="35905" y="7244"/>
                  <a:pt x="34397" y="8289"/>
                  <a:pt x="34495" y="9138"/>
                </a:cubicBezTo>
                <a:cubicBezTo>
                  <a:pt x="34588" y="9993"/>
                  <a:pt x="35230" y="11114"/>
                  <a:pt x="35230" y="11114"/>
                </a:cubicBezTo>
                <a:cubicBezTo>
                  <a:pt x="35230" y="11114"/>
                  <a:pt x="33053" y="12943"/>
                  <a:pt x="34903" y="14902"/>
                </a:cubicBezTo>
                <a:lnTo>
                  <a:pt x="1" y="11364"/>
                </a:lnTo>
                <a:cubicBezTo>
                  <a:pt x="1" y="11364"/>
                  <a:pt x="1345" y="10134"/>
                  <a:pt x="1400" y="9465"/>
                </a:cubicBezTo>
                <a:cubicBezTo>
                  <a:pt x="1460" y="8801"/>
                  <a:pt x="333" y="7576"/>
                  <a:pt x="333" y="7576"/>
                </a:cubicBezTo>
                <a:cubicBezTo>
                  <a:pt x="333" y="7576"/>
                  <a:pt x="1884" y="6477"/>
                  <a:pt x="1977" y="5476"/>
                </a:cubicBezTo>
                <a:cubicBezTo>
                  <a:pt x="2064" y="4469"/>
                  <a:pt x="915" y="3473"/>
                  <a:pt x="915" y="3473"/>
                </a:cubicBezTo>
                <a:cubicBezTo>
                  <a:pt x="915" y="3473"/>
                  <a:pt x="2015" y="2901"/>
                  <a:pt x="2091" y="1954"/>
                </a:cubicBezTo>
                <a:cubicBezTo>
                  <a:pt x="2172" y="1007"/>
                  <a:pt x="991" y="1"/>
                  <a:pt x="991" y="1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14" name="Google Shape;270;p38">
            <a:extLst>
              <a:ext uri="{FF2B5EF4-FFF2-40B4-BE49-F238E27FC236}">
                <a16:creationId xmlns:a16="http://schemas.microsoft.com/office/drawing/2014/main" id="{C388BB09-5FBC-4E30-83F3-E0EABAE89C1A}"/>
              </a:ext>
            </a:extLst>
          </p:cNvPr>
          <p:cNvSpPr/>
          <p:nvPr/>
        </p:nvSpPr>
        <p:spPr>
          <a:xfrm rot="-2700000">
            <a:off x="3597459" y="4350512"/>
            <a:ext cx="955234" cy="266330"/>
          </a:xfrm>
          <a:custGeom>
            <a:avLst/>
            <a:gdLst/>
            <a:ahLst/>
            <a:cxnLst/>
            <a:rect l="l" t="t" r="r" b="b"/>
            <a:pathLst>
              <a:path w="36226" h="14902" extrusionOk="0">
                <a:moveTo>
                  <a:pt x="991" y="1"/>
                </a:moveTo>
                <a:lnTo>
                  <a:pt x="36226" y="3565"/>
                </a:lnTo>
                <a:cubicBezTo>
                  <a:pt x="36226" y="3565"/>
                  <a:pt x="34800" y="4452"/>
                  <a:pt x="34729" y="5291"/>
                </a:cubicBezTo>
                <a:cubicBezTo>
                  <a:pt x="34658" y="6123"/>
                  <a:pt x="35905" y="7244"/>
                  <a:pt x="35905" y="7244"/>
                </a:cubicBezTo>
                <a:cubicBezTo>
                  <a:pt x="35905" y="7244"/>
                  <a:pt x="34397" y="8289"/>
                  <a:pt x="34495" y="9138"/>
                </a:cubicBezTo>
                <a:cubicBezTo>
                  <a:pt x="34588" y="9993"/>
                  <a:pt x="35230" y="11114"/>
                  <a:pt x="35230" y="11114"/>
                </a:cubicBezTo>
                <a:cubicBezTo>
                  <a:pt x="35230" y="11114"/>
                  <a:pt x="33053" y="12943"/>
                  <a:pt x="34903" y="14902"/>
                </a:cubicBezTo>
                <a:lnTo>
                  <a:pt x="1" y="11364"/>
                </a:lnTo>
                <a:cubicBezTo>
                  <a:pt x="1" y="11364"/>
                  <a:pt x="1345" y="10134"/>
                  <a:pt x="1400" y="9465"/>
                </a:cubicBezTo>
                <a:cubicBezTo>
                  <a:pt x="1460" y="8801"/>
                  <a:pt x="333" y="7576"/>
                  <a:pt x="333" y="7576"/>
                </a:cubicBezTo>
                <a:cubicBezTo>
                  <a:pt x="333" y="7576"/>
                  <a:pt x="1884" y="6477"/>
                  <a:pt x="1977" y="5476"/>
                </a:cubicBezTo>
                <a:cubicBezTo>
                  <a:pt x="2064" y="4469"/>
                  <a:pt x="915" y="3473"/>
                  <a:pt x="915" y="3473"/>
                </a:cubicBezTo>
                <a:cubicBezTo>
                  <a:pt x="915" y="3473"/>
                  <a:pt x="2015" y="2901"/>
                  <a:pt x="2091" y="1954"/>
                </a:cubicBezTo>
                <a:cubicBezTo>
                  <a:pt x="2172" y="1007"/>
                  <a:pt x="991" y="1"/>
                  <a:pt x="991" y="1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15" name="Google Shape;270;p38">
            <a:extLst>
              <a:ext uri="{FF2B5EF4-FFF2-40B4-BE49-F238E27FC236}">
                <a16:creationId xmlns:a16="http://schemas.microsoft.com/office/drawing/2014/main" id="{A0457F53-BDB4-4DE5-85F7-3A6B5C55E949}"/>
              </a:ext>
            </a:extLst>
          </p:cNvPr>
          <p:cNvSpPr/>
          <p:nvPr/>
        </p:nvSpPr>
        <p:spPr>
          <a:xfrm rot="-2700000">
            <a:off x="4515617" y="520263"/>
            <a:ext cx="955234" cy="266330"/>
          </a:xfrm>
          <a:custGeom>
            <a:avLst/>
            <a:gdLst/>
            <a:ahLst/>
            <a:cxnLst/>
            <a:rect l="l" t="t" r="r" b="b"/>
            <a:pathLst>
              <a:path w="36226" h="14902" extrusionOk="0">
                <a:moveTo>
                  <a:pt x="991" y="1"/>
                </a:moveTo>
                <a:lnTo>
                  <a:pt x="36226" y="3565"/>
                </a:lnTo>
                <a:cubicBezTo>
                  <a:pt x="36226" y="3565"/>
                  <a:pt x="34800" y="4452"/>
                  <a:pt x="34729" y="5291"/>
                </a:cubicBezTo>
                <a:cubicBezTo>
                  <a:pt x="34658" y="6123"/>
                  <a:pt x="35905" y="7244"/>
                  <a:pt x="35905" y="7244"/>
                </a:cubicBezTo>
                <a:cubicBezTo>
                  <a:pt x="35905" y="7244"/>
                  <a:pt x="34397" y="8289"/>
                  <a:pt x="34495" y="9138"/>
                </a:cubicBezTo>
                <a:cubicBezTo>
                  <a:pt x="34588" y="9993"/>
                  <a:pt x="35230" y="11114"/>
                  <a:pt x="35230" y="11114"/>
                </a:cubicBezTo>
                <a:cubicBezTo>
                  <a:pt x="35230" y="11114"/>
                  <a:pt x="33053" y="12943"/>
                  <a:pt x="34903" y="14902"/>
                </a:cubicBezTo>
                <a:lnTo>
                  <a:pt x="1" y="11364"/>
                </a:lnTo>
                <a:cubicBezTo>
                  <a:pt x="1" y="11364"/>
                  <a:pt x="1345" y="10134"/>
                  <a:pt x="1400" y="9465"/>
                </a:cubicBezTo>
                <a:cubicBezTo>
                  <a:pt x="1460" y="8801"/>
                  <a:pt x="333" y="7576"/>
                  <a:pt x="333" y="7576"/>
                </a:cubicBezTo>
                <a:cubicBezTo>
                  <a:pt x="333" y="7576"/>
                  <a:pt x="1884" y="6477"/>
                  <a:pt x="1977" y="5476"/>
                </a:cubicBezTo>
                <a:cubicBezTo>
                  <a:pt x="2064" y="4469"/>
                  <a:pt x="915" y="3473"/>
                  <a:pt x="915" y="3473"/>
                </a:cubicBezTo>
                <a:cubicBezTo>
                  <a:pt x="915" y="3473"/>
                  <a:pt x="2015" y="2901"/>
                  <a:pt x="2091" y="1954"/>
                </a:cubicBezTo>
                <a:cubicBezTo>
                  <a:pt x="2172" y="1007"/>
                  <a:pt x="991" y="1"/>
                  <a:pt x="991" y="1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16" name="Google Shape;270;p38">
            <a:extLst>
              <a:ext uri="{FF2B5EF4-FFF2-40B4-BE49-F238E27FC236}">
                <a16:creationId xmlns:a16="http://schemas.microsoft.com/office/drawing/2014/main" id="{9250A264-463D-40C3-854A-D601DB145B08}"/>
              </a:ext>
            </a:extLst>
          </p:cNvPr>
          <p:cNvSpPr/>
          <p:nvPr/>
        </p:nvSpPr>
        <p:spPr>
          <a:xfrm rot="-2700000">
            <a:off x="7977625" y="4356908"/>
            <a:ext cx="955234" cy="266330"/>
          </a:xfrm>
          <a:custGeom>
            <a:avLst/>
            <a:gdLst/>
            <a:ahLst/>
            <a:cxnLst/>
            <a:rect l="l" t="t" r="r" b="b"/>
            <a:pathLst>
              <a:path w="36226" h="14902" extrusionOk="0">
                <a:moveTo>
                  <a:pt x="991" y="1"/>
                </a:moveTo>
                <a:lnTo>
                  <a:pt x="36226" y="3565"/>
                </a:lnTo>
                <a:cubicBezTo>
                  <a:pt x="36226" y="3565"/>
                  <a:pt x="34800" y="4452"/>
                  <a:pt x="34729" y="5291"/>
                </a:cubicBezTo>
                <a:cubicBezTo>
                  <a:pt x="34658" y="6123"/>
                  <a:pt x="35905" y="7244"/>
                  <a:pt x="35905" y="7244"/>
                </a:cubicBezTo>
                <a:cubicBezTo>
                  <a:pt x="35905" y="7244"/>
                  <a:pt x="34397" y="8289"/>
                  <a:pt x="34495" y="9138"/>
                </a:cubicBezTo>
                <a:cubicBezTo>
                  <a:pt x="34588" y="9993"/>
                  <a:pt x="35230" y="11114"/>
                  <a:pt x="35230" y="11114"/>
                </a:cubicBezTo>
                <a:cubicBezTo>
                  <a:pt x="35230" y="11114"/>
                  <a:pt x="33053" y="12943"/>
                  <a:pt x="34903" y="14902"/>
                </a:cubicBezTo>
                <a:lnTo>
                  <a:pt x="1" y="11364"/>
                </a:lnTo>
                <a:cubicBezTo>
                  <a:pt x="1" y="11364"/>
                  <a:pt x="1345" y="10134"/>
                  <a:pt x="1400" y="9465"/>
                </a:cubicBezTo>
                <a:cubicBezTo>
                  <a:pt x="1460" y="8801"/>
                  <a:pt x="333" y="7576"/>
                  <a:pt x="333" y="7576"/>
                </a:cubicBezTo>
                <a:cubicBezTo>
                  <a:pt x="333" y="7576"/>
                  <a:pt x="1884" y="6477"/>
                  <a:pt x="1977" y="5476"/>
                </a:cubicBezTo>
                <a:cubicBezTo>
                  <a:pt x="2064" y="4469"/>
                  <a:pt x="915" y="3473"/>
                  <a:pt x="915" y="3473"/>
                </a:cubicBezTo>
                <a:cubicBezTo>
                  <a:pt x="915" y="3473"/>
                  <a:pt x="2015" y="2901"/>
                  <a:pt x="2091" y="1954"/>
                </a:cubicBezTo>
                <a:cubicBezTo>
                  <a:pt x="2172" y="1007"/>
                  <a:pt x="991" y="1"/>
                  <a:pt x="991" y="1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  <a:effectLst>
            <a:outerShdw blurRad="57150" dist="19050" dir="5400000" algn="bl" rotWithShape="0">
              <a:srgbClr val="000000">
                <a:alpha val="3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986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4753184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2. Objetivos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255899" y="1294477"/>
            <a:ext cx="6647586" cy="26359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¿Qué fines deseo alcanzar?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MX" sz="16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Los objetivos vienen a </a:t>
            </a:r>
            <a:r>
              <a:rPr lang="es-MX" sz="1600" u="sng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delimitar</a:t>
            </a: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 los criterios para la elección de material, contenidos, programas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Los objetivos son </a:t>
            </a:r>
            <a:r>
              <a:rPr lang="es-MX" sz="1600" u="sng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el resultado </a:t>
            </a: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que se espera obtener del alumno después del aprendizaje</a:t>
            </a:r>
          </a:p>
        </p:txBody>
      </p:sp>
    </p:spTree>
    <p:extLst>
      <p:ext uri="{BB962C8B-B14F-4D97-AF65-F5344CB8AC3E}">
        <p14:creationId xmlns:p14="http://schemas.microsoft.com/office/powerpoint/2010/main" val="1005749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4753184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2. Objetivos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255899" y="1294477"/>
            <a:ext cx="6647586" cy="2953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800" b="1" i="1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Objetivos generales: </a:t>
            </a:r>
            <a:r>
              <a:rPr lang="es-MX" sz="18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se formulan para ser logrados a largo plazo en indican conductas no especificadas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MX" sz="18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  <a:p>
            <a:pPr>
              <a:lnSpc>
                <a:spcPct val="150000"/>
              </a:lnSpc>
            </a:pPr>
            <a:r>
              <a:rPr lang="es-MX" sz="1800" b="1" i="1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Objetivos específicos: </a:t>
            </a:r>
            <a:r>
              <a:rPr lang="es-MX" sz="18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son aquellos en los que su logro se alcanza a corto plazo y definen claramente la conducta que se espera lograr</a:t>
            </a:r>
          </a:p>
        </p:txBody>
      </p:sp>
    </p:spTree>
    <p:extLst>
      <p:ext uri="{BB962C8B-B14F-4D97-AF65-F5344CB8AC3E}">
        <p14:creationId xmlns:p14="http://schemas.microsoft.com/office/powerpoint/2010/main" val="2158821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4753184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2. Objetivos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255899" y="1294477"/>
            <a:ext cx="6647586" cy="30514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800" u="sng" dirty="0">
                <a:solidFill>
                  <a:srgbClr val="002060"/>
                </a:solidFill>
                <a:latin typeface="Roboto Mono Medium" panose="020B0604020202020204" charset="0"/>
                <a:ea typeface="Roboto Mono Medium" panose="020B0604020202020204" charset="0"/>
              </a:rPr>
              <a:t>Objetivos generales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MX" sz="1600" u="sng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Visión holística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Precisan el logro que alcanzar en un ciclo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Se formulan en base a las intenciones del curso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Selección de los contenidos y la elaboración de objetivos específicos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Clave para la organización</a:t>
            </a:r>
          </a:p>
        </p:txBody>
      </p:sp>
    </p:spTree>
    <p:extLst>
      <p:ext uri="{BB962C8B-B14F-4D97-AF65-F5344CB8AC3E}">
        <p14:creationId xmlns:p14="http://schemas.microsoft.com/office/powerpoint/2010/main" val="46957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4753184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2. Objetivos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255899" y="1294477"/>
            <a:ext cx="6647586" cy="3790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800" u="sng" dirty="0">
                <a:solidFill>
                  <a:srgbClr val="002060"/>
                </a:solidFill>
                <a:latin typeface="Roboto Mono Medium" panose="020B0604020202020204" charset="0"/>
                <a:ea typeface="Roboto Mono Medium" panose="020B0604020202020204" charset="0"/>
              </a:rPr>
              <a:t>Objetivos específicos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MX" sz="1600" u="sng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Expresan en forma clara, evidente y continua, las capacidades a desarrollar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Se trata de la parte más elaborada del diseño, pues aquí el detalle es lo importante para la correcta expresión de lo que se desea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6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Hacen referencia al resultado final de las grandes unidades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MX" sz="16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521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"/>
          <p:cNvSpPr txBox="1"/>
          <p:nvPr/>
        </p:nvSpPr>
        <p:spPr>
          <a:xfrm>
            <a:off x="1098976" y="459914"/>
            <a:ext cx="4753184" cy="6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4200" dirty="0">
                <a:solidFill>
                  <a:srgbClr val="B44141"/>
                </a:solidFill>
                <a:latin typeface="Concert One"/>
                <a:ea typeface="Concert One"/>
                <a:cs typeface="Concert One"/>
                <a:sym typeface="Concert One"/>
              </a:rPr>
              <a:t>2. Objetivos</a:t>
            </a:r>
            <a:endParaRPr lang="en" sz="4200" dirty="0">
              <a:solidFill>
                <a:srgbClr val="B44141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0A1F85-1011-431D-810E-860855FA1EEE}"/>
              </a:ext>
            </a:extLst>
          </p:cNvPr>
          <p:cNvSpPr txBox="1"/>
          <p:nvPr/>
        </p:nvSpPr>
        <p:spPr>
          <a:xfrm>
            <a:off x="1255899" y="1294477"/>
            <a:ext cx="6647586" cy="25383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24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Habilidad cognitiva</a:t>
            </a:r>
          </a:p>
          <a:p>
            <a:pPr>
              <a:lnSpc>
                <a:spcPct val="150000"/>
              </a:lnSpc>
            </a:pPr>
            <a:r>
              <a:rPr lang="es-MX" sz="24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Habilidad psicomotora</a:t>
            </a:r>
          </a:p>
          <a:p>
            <a:pPr>
              <a:lnSpc>
                <a:spcPct val="150000"/>
              </a:lnSpc>
            </a:pPr>
            <a:r>
              <a:rPr lang="es-MX" sz="24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Habilidad afectiva</a:t>
            </a:r>
          </a:p>
          <a:p>
            <a:pPr>
              <a:lnSpc>
                <a:spcPct val="150000"/>
              </a:lnSpc>
            </a:pPr>
            <a:endParaRPr lang="es-MX" sz="1800" dirty="0">
              <a:solidFill>
                <a:srgbClr val="595959"/>
              </a:solidFill>
              <a:latin typeface="Roboto Mono Medium" panose="020B0604020202020204" charset="0"/>
              <a:ea typeface="Roboto Mono Medium" panose="020B0604020202020204" charset="0"/>
            </a:endParaRPr>
          </a:p>
          <a:p>
            <a:pPr>
              <a:lnSpc>
                <a:spcPct val="150000"/>
              </a:lnSpc>
            </a:pPr>
            <a:r>
              <a:rPr lang="es-MX" sz="1800" dirty="0">
                <a:solidFill>
                  <a:srgbClr val="595959"/>
                </a:solidFill>
                <a:latin typeface="Roboto Mono Medium" panose="020B0604020202020204" charset="0"/>
                <a:ea typeface="Roboto Mono Medium" panose="020B0604020202020204" charset="0"/>
              </a:rPr>
              <a:t>Qué quiero que conozca, que practique y que sea</a:t>
            </a:r>
          </a:p>
        </p:txBody>
      </p:sp>
    </p:spTree>
    <p:extLst>
      <p:ext uri="{BB962C8B-B14F-4D97-AF65-F5344CB8AC3E}">
        <p14:creationId xmlns:p14="http://schemas.microsoft.com/office/powerpoint/2010/main" val="762904219"/>
      </p:ext>
    </p:extLst>
  </p:cSld>
  <p:clrMapOvr>
    <a:masterClrMapping/>
  </p:clrMapOvr>
</p:sld>
</file>

<file path=ppt/theme/theme1.xml><?xml version="1.0" encoding="utf-8"?>
<a:theme xmlns:a="http://schemas.openxmlformats.org/drawingml/2006/main" name="Notebook Lesson by Slidesgo">
  <a:themeElements>
    <a:clrScheme name="Simple Light">
      <a:dk1>
        <a:srgbClr val="595959"/>
      </a:dk1>
      <a:lt1>
        <a:srgbClr val="F1C232"/>
      </a:lt1>
      <a:dk2>
        <a:srgbClr val="595959"/>
      </a:dk2>
      <a:lt2>
        <a:srgbClr val="A8D68C"/>
      </a:lt2>
      <a:accent1>
        <a:srgbClr val="F1C232"/>
      </a:accent1>
      <a:accent2>
        <a:srgbClr val="B44141"/>
      </a:accent2>
      <a:accent3>
        <a:srgbClr val="F1C232"/>
      </a:accent3>
      <a:accent4>
        <a:srgbClr val="DF7070"/>
      </a:accent4>
      <a:accent5>
        <a:srgbClr val="7A9E64"/>
      </a:accent5>
      <a:accent6>
        <a:srgbClr val="595959"/>
      </a:accent6>
      <a:hlink>
        <a:srgbClr val="5959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3936</TotalTime>
  <Words>562</Words>
  <Application>Microsoft Office PowerPoint</Application>
  <PresentationFormat>Presentación en pantalla (16:9)</PresentationFormat>
  <Paragraphs>98</Paragraphs>
  <Slides>18</Slides>
  <Notes>18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Concert One</vt:lpstr>
      <vt:lpstr>Coming Soon</vt:lpstr>
      <vt:lpstr>Arial</vt:lpstr>
      <vt:lpstr>Roboto Mono Medium</vt:lpstr>
      <vt:lpstr>Notebook Lesson by Slidesgo</vt:lpstr>
      <vt:lpstr>Educación Cristiana</vt:lpstr>
      <vt:lpstr>10</vt:lpstr>
      <vt:lpstr>Formulación de una Lección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NOTEBOOK LESSON</dc:title>
  <dc:creator>LEVÍ ORTA</dc:creator>
  <cp:lastModifiedBy>LEVÍ</cp:lastModifiedBy>
  <cp:revision>62</cp:revision>
  <dcterms:modified xsi:type="dcterms:W3CDTF">2022-12-10T20:29:41Z</dcterms:modified>
</cp:coreProperties>
</file>