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64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579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6770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5792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04347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827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0441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3051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0456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556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0448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4/9/2021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7058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4/9/2021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1139933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fib.com/seven-ways-to-cope-with-fear-and-anxiety-a-fib/"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sychology.pressbooks.tru.ca/chapter/15-4-dissociative-disorders/"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id-research.org/did/alters/functions.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oguemedic.com/2014/03/valsalva-the-svt-or-shock-the-monkey/"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hoosehelp.com/topics/anxiety/childhood-social-phobi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oonpost.com/content/1664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vervial/632682348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sychlopaedia.org/health/living-obsessive-compulsive-disorder-ocd/"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PTSD.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jgpicazomemoirs.blogspot.com/2011/07/who-will-i-be-today.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yhelpforum.net/viewtopic.php?f=36&amp;p=226786"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CFA5E-8B3C-4779-9ED1-97C76E186347}"/>
              </a:ext>
            </a:extLst>
          </p:cNvPr>
          <p:cNvSpPr>
            <a:spLocks noGrp="1"/>
          </p:cNvSpPr>
          <p:nvPr>
            <p:ph type="ctrTitle"/>
          </p:nvPr>
        </p:nvSpPr>
        <p:spPr>
          <a:xfrm>
            <a:off x="755356" y="277405"/>
            <a:ext cx="4773663" cy="3306031"/>
          </a:xfrm>
        </p:spPr>
        <p:txBody>
          <a:bodyPr>
            <a:normAutofit/>
          </a:bodyPr>
          <a:lstStyle/>
          <a:p>
            <a:r>
              <a:rPr lang="en-US" b="1" dirty="0"/>
              <a:t>Generalized Anxiety Disorder</a:t>
            </a:r>
          </a:p>
        </p:txBody>
      </p:sp>
      <p:sp>
        <p:nvSpPr>
          <p:cNvPr id="3" name="Subtitle 2">
            <a:extLst>
              <a:ext uri="{FF2B5EF4-FFF2-40B4-BE49-F238E27FC236}">
                <a16:creationId xmlns:a16="http://schemas.microsoft.com/office/drawing/2014/main" id="{D7A28D66-5917-43A0-B7D6-FA6D3BA63A26}"/>
              </a:ext>
            </a:extLst>
          </p:cNvPr>
          <p:cNvSpPr>
            <a:spLocks noGrp="1"/>
          </p:cNvSpPr>
          <p:nvPr>
            <p:ph type="subTitle" idx="1"/>
          </p:nvPr>
        </p:nvSpPr>
        <p:spPr>
          <a:xfrm>
            <a:off x="0" y="3515843"/>
            <a:ext cx="5974051" cy="5199792"/>
          </a:xfrm>
        </p:spPr>
        <p:txBody>
          <a:bodyPr>
            <a:noAutofit/>
          </a:bodyPr>
          <a:lstStyle/>
          <a:p>
            <a:pPr>
              <a:lnSpc>
                <a:spcPct val="140000"/>
              </a:lnSpc>
            </a:pPr>
            <a:r>
              <a:rPr lang="en-US" sz="1900" dirty="0"/>
              <a:t>A psychological disorder diagnosed in situations in which a person has been excessively worrying about money, health, work, family life, or relationships</a:t>
            </a:r>
          </a:p>
        </p:txBody>
      </p:sp>
      <p:grpSp>
        <p:nvGrpSpPr>
          <p:cNvPr id="24" name="Group 23">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25" name="Group 24">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13"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6"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Text&#10;&#10;Description automatically generated with low confidence">
            <a:extLst>
              <a:ext uri="{FF2B5EF4-FFF2-40B4-BE49-F238E27FC236}">
                <a16:creationId xmlns:a16="http://schemas.microsoft.com/office/drawing/2014/main" id="{FAB81649-DD3C-4CA9-ACC1-B8474F971C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13209" y="1063047"/>
            <a:ext cx="4517695" cy="4517695"/>
          </a:xfrm>
          <a:prstGeom prst="rect">
            <a:avLst/>
          </a:prstGeom>
        </p:spPr>
      </p:pic>
      <p:sp>
        <p:nvSpPr>
          <p:cNvPr id="6" name="TextBox 5">
            <a:extLst>
              <a:ext uri="{FF2B5EF4-FFF2-40B4-BE49-F238E27FC236}">
                <a16:creationId xmlns:a16="http://schemas.microsoft.com/office/drawing/2014/main" id="{C3D7FA07-6D72-4F92-9BA4-1B9CB5B6F4DB}"/>
              </a:ext>
            </a:extLst>
          </p:cNvPr>
          <p:cNvSpPr txBox="1"/>
          <p:nvPr/>
        </p:nvSpPr>
        <p:spPr>
          <a:xfrm>
            <a:off x="8352531" y="5563482"/>
            <a:ext cx="2606804" cy="200055"/>
          </a:xfrm>
          <a:prstGeom prst="rect">
            <a:avLst/>
          </a:prstGeom>
          <a:solidFill>
            <a:srgbClr val="000000"/>
          </a:solidFill>
          <a:ln>
            <a:noFill/>
          </a:ln>
        </p:spPr>
        <p:txBody>
          <a:bodyPr wrap="none" rtlCol="0" anchor="ctr">
            <a:spAutoFit/>
          </a:bodyPr>
          <a:lstStyle/>
          <a:p>
            <a:pPr algn="r">
              <a:spcAft>
                <a:spcPts val="600"/>
              </a:spcAft>
            </a:pPr>
            <a:r>
              <a:rPr lang="en-US" sz="700">
                <a:solidFill>
                  <a:srgbClr val="FFFFFF"/>
                </a:solidFill>
                <a:hlinkClick r:id="rId3" tooltip="http://a-fib.com/seven-ways-to-cope-with-fear-and-anxiety-a-fib/">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97173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3158B-74BB-4328-AC9C-A9ECCC22DA92}"/>
              </a:ext>
            </a:extLst>
          </p:cNvPr>
          <p:cNvSpPr>
            <a:spLocks noGrp="1"/>
          </p:cNvSpPr>
          <p:nvPr>
            <p:ph type="title"/>
          </p:nvPr>
        </p:nvSpPr>
        <p:spPr>
          <a:xfrm>
            <a:off x="1073810" y="696226"/>
            <a:ext cx="8675712" cy="981892"/>
          </a:xfrm>
        </p:spPr>
        <p:txBody>
          <a:bodyPr>
            <a:normAutofit/>
          </a:bodyPr>
          <a:lstStyle/>
          <a:p>
            <a:r>
              <a:rPr lang="en-US" dirty="0"/>
              <a:t>Dissociative Fugue</a:t>
            </a:r>
          </a:p>
        </p:txBody>
      </p:sp>
      <p:sp>
        <p:nvSpPr>
          <p:cNvPr id="13" name="Rectangle 1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517EBE3-C5B2-4FC9-BC30-56E0C950BCFF}"/>
              </a:ext>
            </a:extLst>
          </p:cNvPr>
          <p:cNvSpPr>
            <a:spLocks noGrp="1"/>
          </p:cNvSpPr>
          <p:nvPr>
            <p:ph idx="1"/>
          </p:nvPr>
        </p:nvSpPr>
        <p:spPr>
          <a:xfrm>
            <a:off x="1086357" y="2342775"/>
            <a:ext cx="5009643" cy="3197413"/>
          </a:xfrm>
        </p:spPr>
        <p:txBody>
          <a:bodyPr>
            <a:normAutofit/>
          </a:bodyPr>
          <a:lstStyle/>
          <a:p>
            <a:pPr marL="0" indent="0">
              <a:buNone/>
            </a:pPr>
            <a:r>
              <a:rPr lang="en-US" dirty="0"/>
              <a:t>A psychological disorder in which an individual loses complete memory of his or her identity and may even assume a new one, often far from home.</a:t>
            </a:r>
          </a:p>
        </p:txBody>
      </p:sp>
      <p:grpSp>
        <p:nvGrpSpPr>
          <p:cNvPr id="59" name="Group 5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6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picture containing person, wall, indoor, person&#10;&#10;Description automatically generated">
            <a:extLst>
              <a:ext uri="{FF2B5EF4-FFF2-40B4-BE49-F238E27FC236}">
                <a16:creationId xmlns:a16="http://schemas.microsoft.com/office/drawing/2014/main" id="{8823D1C5-DAA3-4141-9E39-D51408DEA3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38" r="1" b="1"/>
          <a:stretch/>
        </p:blipFill>
        <p:spPr>
          <a:xfrm>
            <a:off x="6586071" y="1879643"/>
            <a:ext cx="5613519" cy="4109986"/>
          </a:xfrm>
          <a:prstGeom prst="rect">
            <a:avLst/>
          </a:prstGeom>
        </p:spPr>
      </p:pic>
      <p:sp>
        <p:nvSpPr>
          <p:cNvPr id="6" name="TextBox 5">
            <a:extLst>
              <a:ext uri="{FF2B5EF4-FFF2-40B4-BE49-F238E27FC236}">
                <a16:creationId xmlns:a16="http://schemas.microsoft.com/office/drawing/2014/main" id="{A20F195F-15A2-42C0-B90A-F4C45A4646AB}"/>
              </a:ext>
            </a:extLst>
          </p:cNvPr>
          <p:cNvSpPr txBox="1"/>
          <p:nvPr/>
        </p:nvSpPr>
        <p:spPr>
          <a:xfrm>
            <a:off x="9430882" y="5789574"/>
            <a:ext cx="276870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sychology.pressbooks.tru.ca/chapter/15-4-dissociative-disord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01219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72C38-A451-472D-960F-4C90177AE24B}"/>
              </a:ext>
            </a:extLst>
          </p:cNvPr>
          <p:cNvSpPr>
            <a:spLocks noGrp="1"/>
          </p:cNvSpPr>
          <p:nvPr>
            <p:ph type="title"/>
          </p:nvPr>
        </p:nvSpPr>
        <p:spPr>
          <a:xfrm>
            <a:off x="1073810" y="696226"/>
            <a:ext cx="8675712" cy="981892"/>
          </a:xfrm>
        </p:spPr>
        <p:txBody>
          <a:bodyPr>
            <a:normAutofit/>
          </a:bodyPr>
          <a:lstStyle/>
          <a:p>
            <a:r>
              <a:rPr lang="en-US"/>
              <a:t>Dissociative Identity Disorder</a:t>
            </a:r>
            <a:endParaRPr lang="en-US" dirty="0"/>
          </a:p>
        </p:txBody>
      </p:sp>
      <p:sp>
        <p:nvSpPr>
          <p:cNvPr id="13" name="Rectangle 12">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6"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4F69BDB-8085-428B-AAB9-223A9CC04E5C}"/>
              </a:ext>
            </a:extLst>
          </p:cNvPr>
          <p:cNvSpPr>
            <a:spLocks noGrp="1"/>
          </p:cNvSpPr>
          <p:nvPr>
            <p:ph idx="1"/>
          </p:nvPr>
        </p:nvSpPr>
        <p:spPr>
          <a:xfrm>
            <a:off x="1086357" y="2342775"/>
            <a:ext cx="5009643" cy="3197413"/>
          </a:xfrm>
        </p:spPr>
        <p:txBody>
          <a:bodyPr>
            <a:normAutofit/>
          </a:bodyPr>
          <a:lstStyle/>
          <a:p>
            <a:pPr marL="0" indent="0">
              <a:buNone/>
            </a:pPr>
            <a:r>
              <a:rPr lang="en-US" dirty="0"/>
              <a:t>A psychological disorder in which two or more distinct and individual personalities exist in the same person, and there is an extreme memory disruption regarding personal information about the other personalities</a:t>
            </a:r>
          </a:p>
        </p:txBody>
      </p:sp>
      <p:grpSp>
        <p:nvGrpSpPr>
          <p:cNvPr id="59" name="Group 58">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6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group of people posing for a photo&#10;&#10;Description automatically generated with low confidence">
            <a:extLst>
              <a:ext uri="{FF2B5EF4-FFF2-40B4-BE49-F238E27FC236}">
                <a16:creationId xmlns:a16="http://schemas.microsoft.com/office/drawing/2014/main" id="{5805B7FB-D85E-4628-A5C9-BB480FC9F70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6445"/>
          <a:stretch/>
        </p:blipFill>
        <p:spPr>
          <a:xfrm>
            <a:off x="6586071" y="1879643"/>
            <a:ext cx="5613519" cy="4109986"/>
          </a:xfrm>
          <a:prstGeom prst="rect">
            <a:avLst/>
          </a:prstGeom>
        </p:spPr>
      </p:pic>
      <p:sp>
        <p:nvSpPr>
          <p:cNvPr id="6" name="TextBox 5">
            <a:extLst>
              <a:ext uri="{FF2B5EF4-FFF2-40B4-BE49-F238E27FC236}">
                <a16:creationId xmlns:a16="http://schemas.microsoft.com/office/drawing/2014/main" id="{4EBF2223-A69C-49AF-9134-5D6C936F09E7}"/>
              </a:ext>
            </a:extLst>
          </p:cNvPr>
          <p:cNvSpPr txBox="1"/>
          <p:nvPr/>
        </p:nvSpPr>
        <p:spPr>
          <a:xfrm>
            <a:off x="9592786" y="5789574"/>
            <a:ext cx="260680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id-research.org/did/alters/func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8852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1C24-CB35-49BC-BE24-DFB22060A971}"/>
              </a:ext>
            </a:extLst>
          </p:cNvPr>
          <p:cNvSpPr>
            <a:spLocks noGrp="1"/>
          </p:cNvSpPr>
          <p:nvPr>
            <p:ph type="title"/>
          </p:nvPr>
        </p:nvSpPr>
        <p:spPr>
          <a:xfrm>
            <a:off x="339090" y="845820"/>
            <a:ext cx="9634011" cy="1325563"/>
          </a:xfrm>
        </p:spPr>
        <p:txBody>
          <a:bodyPr>
            <a:normAutofit/>
          </a:bodyPr>
          <a:lstStyle/>
          <a:p>
            <a:r>
              <a:rPr lang="en-US" sz="7000" dirty="0">
                <a:latin typeface="Aldhabi" panose="01000000000000000000" pitchFamily="2" charset="-78"/>
                <a:cs typeface="Aldhabi" panose="01000000000000000000" pitchFamily="2" charset="-78"/>
              </a:rPr>
              <a:t>Host Personality</a:t>
            </a:r>
          </a:p>
        </p:txBody>
      </p:sp>
      <p:pic>
        <p:nvPicPr>
          <p:cNvPr id="4" name="Content Placeholder 3">
            <a:extLst>
              <a:ext uri="{FF2B5EF4-FFF2-40B4-BE49-F238E27FC236}">
                <a16:creationId xmlns:a16="http://schemas.microsoft.com/office/drawing/2014/main" id="{8D069F40-004A-4A79-A326-0245A88B4473}"/>
              </a:ext>
            </a:extLst>
          </p:cNvPr>
          <p:cNvPicPr>
            <a:picLocks noGrp="1" noChangeAspect="1"/>
          </p:cNvPicPr>
          <p:nvPr>
            <p:ph idx="1"/>
          </p:nvPr>
        </p:nvPicPr>
        <p:blipFill>
          <a:blip r:embed="rId2"/>
          <a:stretch>
            <a:fillRect/>
          </a:stretch>
        </p:blipFill>
        <p:spPr>
          <a:xfrm>
            <a:off x="6319488" y="502920"/>
            <a:ext cx="4543584" cy="6341046"/>
          </a:xfrm>
          <a:prstGeom prst="rect">
            <a:avLst/>
          </a:prstGeom>
        </p:spPr>
      </p:pic>
      <p:sp>
        <p:nvSpPr>
          <p:cNvPr id="8" name="TextBox 7">
            <a:extLst>
              <a:ext uri="{FF2B5EF4-FFF2-40B4-BE49-F238E27FC236}">
                <a16:creationId xmlns:a16="http://schemas.microsoft.com/office/drawing/2014/main" id="{D13F83CF-5E5F-4EC0-8E1E-B42B042A5A9D}"/>
              </a:ext>
            </a:extLst>
          </p:cNvPr>
          <p:cNvSpPr txBox="1"/>
          <p:nvPr/>
        </p:nvSpPr>
        <p:spPr>
          <a:xfrm>
            <a:off x="339090" y="3059668"/>
            <a:ext cx="6096000" cy="1938992"/>
          </a:xfrm>
          <a:prstGeom prst="rect">
            <a:avLst/>
          </a:prstGeom>
          <a:noFill/>
        </p:spPr>
        <p:txBody>
          <a:bodyPr wrap="square">
            <a:spAutoFit/>
          </a:bodyPr>
          <a:lstStyle/>
          <a:p>
            <a:r>
              <a:rPr lang="en-US" sz="4000" dirty="0">
                <a:latin typeface="Abadi" panose="020B0604020104020204" pitchFamily="34" charset="0"/>
              </a:rPr>
              <a:t>The personality in control of the body most of the time</a:t>
            </a:r>
          </a:p>
        </p:txBody>
      </p:sp>
    </p:spTree>
    <p:extLst>
      <p:ext uri="{BB962C8B-B14F-4D97-AF65-F5344CB8AC3E}">
        <p14:creationId xmlns:p14="http://schemas.microsoft.com/office/powerpoint/2010/main" val="397938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8495A-1347-4504-9B01-1AF0D906F74B}"/>
              </a:ext>
            </a:extLst>
          </p:cNvPr>
          <p:cNvSpPr>
            <a:spLocks noGrp="1"/>
          </p:cNvSpPr>
          <p:nvPr>
            <p:ph type="title"/>
          </p:nvPr>
        </p:nvSpPr>
        <p:spPr>
          <a:xfrm>
            <a:off x="803932" y="571500"/>
            <a:ext cx="5110909" cy="1691969"/>
          </a:xfrm>
        </p:spPr>
        <p:txBody>
          <a:bodyPr>
            <a:normAutofit/>
          </a:bodyPr>
          <a:lstStyle/>
          <a:p>
            <a:pPr algn="ctr"/>
            <a:r>
              <a:rPr lang="en-US" dirty="0"/>
              <a:t>Panic Disorder</a:t>
            </a:r>
            <a:endParaRPr lang="en-US"/>
          </a:p>
        </p:txBody>
      </p:sp>
      <p:sp>
        <p:nvSpPr>
          <p:cNvPr id="3" name="Content Placeholder 2">
            <a:extLst>
              <a:ext uri="{FF2B5EF4-FFF2-40B4-BE49-F238E27FC236}">
                <a16:creationId xmlns:a16="http://schemas.microsoft.com/office/drawing/2014/main" id="{8C73C93A-372B-4CCE-8DE9-23E8AA3A0F0E}"/>
              </a:ext>
            </a:extLst>
          </p:cNvPr>
          <p:cNvSpPr>
            <a:spLocks noGrp="1"/>
          </p:cNvSpPr>
          <p:nvPr>
            <p:ph idx="1"/>
          </p:nvPr>
        </p:nvSpPr>
        <p:spPr>
          <a:xfrm>
            <a:off x="1066799" y="2415379"/>
            <a:ext cx="4539129" cy="3699747"/>
          </a:xfrm>
        </p:spPr>
        <p:txBody>
          <a:bodyPr>
            <a:normAutofit/>
          </a:bodyPr>
          <a:lstStyle/>
          <a:p>
            <a:pPr marL="0" indent="0">
              <a:buNone/>
            </a:pPr>
            <a:r>
              <a:rPr lang="en-US" dirty="0"/>
              <a:t>A psychological disorder characterized by sudden attacks of anxiety and terror that have led to significant behavioral changes in the person’s life.</a:t>
            </a:r>
          </a:p>
        </p:txBody>
      </p:sp>
      <p:pic>
        <p:nvPicPr>
          <p:cNvPr id="5" name="Picture 4" descr="Icon&#10;&#10;Description automatically generated with medium confidence">
            <a:extLst>
              <a:ext uri="{FF2B5EF4-FFF2-40B4-BE49-F238E27FC236}">
                <a16:creationId xmlns:a16="http://schemas.microsoft.com/office/drawing/2014/main" id="{44251B21-8BF0-4B06-8F57-41BDB6AE473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381" r="3859" b="-3"/>
          <a:stretch/>
        </p:blipFill>
        <p:spPr>
          <a:xfrm>
            <a:off x="6645834" y="1"/>
            <a:ext cx="5546166" cy="6866192"/>
          </a:xfrm>
          <a:prstGeom prst="rect">
            <a:avLst/>
          </a:prstGeom>
        </p:spPr>
      </p:pic>
      <p:grpSp>
        <p:nvGrpSpPr>
          <p:cNvPr id="15" name="Group 1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B855E412-3FE3-4A00-90A9-0B8F6B4CCF42}"/>
              </a:ext>
            </a:extLst>
          </p:cNvPr>
          <p:cNvSpPr txBox="1"/>
          <p:nvPr/>
        </p:nvSpPr>
        <p:spPr>
          <a:xfrm>
            <a:off x="9727864" y="6666138"/>
            <a:ext cx="246413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roguemedic.com/2014/03/valsalva-the-svt-or-shock-the-monke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2043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0" name="Rectangle 69">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wall, person&#10;&#10;Description automatically generated">
            <a:extLst>
              <a:ext uri="{FF2B5EF4-FFF2-40B4-BE49-F238E27FC236}">
                <a16:creationId xmlns:a16="http://schemas.microsoft.com/office/drawing/2014/main" id="{C759B27C-8012-4036-9D9A-948274D4E75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246" b="9484"/>
          <a:stretch/>
        </p:blipFill>
        <p:spPr>
          <a:xfrm>
            <a:off x="20" y="10"/>
            <a:ext cx="12191980" cy="6857990"/>
          </a:xfrm>
          <a:prstGeom prst="rect">
            <a:avLst/>
          </a:prstGeom>
        </p:spPr>
      </p:pic>
      <p:sp>
        <p:nvSpPr>
          <p:cNvPr id="72" name="Rectangle 71">
            <a:extLst>
              <a:ext uri="{FF2B5EF4-FFF2-40B4-BE49-F238E27FC236}">
                <a16:creationId xmlns:a16="http://schemas.microsoft.com/office/drawing/2014/main" id="{9DE10C47-AF4B-43D9-ACC0-A3FB23B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02967" cy="3974353"/>
          </a:xfrm>
          <a:prstGeom prst="rect">
            <a:avLst/>
          </a:prstGeom>
          <a:gradFill>
            <a:gsLst>
              <a:gs pos="100000">
                <a:srgbClr val="000000">
                  <a:alpha val="0"/>
                </a:srgbClr>
              </a:gs>
              <a:gs pos="0">
                <a:schemeClr val="tx1"/>
              </a:gs>
              <a:gs pos="0">
                <a:srgbClr val="000000">
                  <a:alpha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169CD-5DC5-4C6F-BD4D-8D3E57953468}"/>
              </a:ext>
            </a:extLst>
          </p:cNvPr>
          <p:cNvSpPr>
            <a:spLocks noGrp="1"/>
          </p:cNvSpPr>
          <p:nvPr>
            <p:ph type="title"/>
          </p:nvPr>
        </p:nvSpPr>
        <p:spPr>
          <a:xfrm>
            <a:off x="1423916" y="414839"/>
            <a:ext cx="7178723" cy="1757082"/>
          </a:xfrm>
        </p:spPr>
        <p:txBody>
          <a:bodyPr vert="horz" lIns="91440" tIns="45720" rIns="91440" bIns="45720" rtlCol="0" anchor="b">
            <a:normAutofit/>
          </a:bodyPr>
          <a:lstStyle/>
          <a:p>
            <a:pPr algn="ctr"/>
            <a:r>
              <a:rPr lang="en-US" sz="5400" dirty="0">
                <a:solidFill>
                  <a:srgbClr val="FFFFFF"/>
                </a:solidFill>
              </a:rPr>
              <a:t>phobia</a:t>
            </a:r>
          </a:p>
        </p:txBody>
      </p:sp>
      <p:sp>
        <p:nvSpPr>
          <p:cNvPr id="3" name="Content Placeholder 2">
            <a:extLst>
              <a:ext uri="{FF2B5EF4-FFF2-40B4-BE49-F238E27FC236}">
                <a16:creationId xmlns:a16="http://schemas.microsoft.com/office/drawing/2014/main" id="{CEA62BAB-4AC2-4A3B-898F-E13633BCA536}"/>
              </a:ext>
            </a:extLst>
          </p:cNvPr>
          <p:cNvSpPr>
            <a:spLocks noGrp="1"/>
          </p:cNvSpPr>
          <p:nvPr>
            <p:ph idx="1"/>
          </p:nvPr>
        </p:nvSpPr>
        <p:spPr>
          <a:xfrm>
            <a:off x="2361990" y="2881216"/>
            <a:ext cx="5881728" cy="2341105"/>
          </a:xfrm>
        </p:spPr>
        <p:txBody>
          <a:bodyPr vert="horz" lIns="91440" tIns="45720" rIns="91440" bIns="45720" rtlCol="0" anchor="t">
            <a:noAutofit/>
          </a:bodyPr>
          <a:lstStyle/>
          <a:p>
            <a:pPr marL="0" indent="0" algn="ctr">
              <a:buNone/>
            </a:pPr>
            <a:r>
              <a:rPr lang="en-US" sz="2500" cap="all" spc="600" dirty="0">
                <a:solidFill>
                  <a:srgbClr val="FFFFFF"/>
                </a:solidFill>
              </a:rPr>
              <a:t>A specific fear of </a:t>
            </a:r>
          </a:p>
          <a:p>
            <a:pPr marL="0" indent="0" algn="ctr">
              <a:buNone/>
            </a:pPr>
            <a:r>
              <a:rPr lang="en-US" sz="2500" cap="all" spc="600" dirty="0">
                <a:solidFill>
                  <a:srgbClr val="FFFFFF"/>
                </a:solidFill>
              </a:rPr>
              <a:t>a certain object, situation, or activity.</a:t>
            </a:r>
          </a:p>
        </p:txBody>
      </p:sp>
      <p:sp>
        <p:nvSpPr>
          <p:cNvPr id="6" name="TextBox 5">
            <a:extLst>
              <a:ext uri="{FF2B5EF4-FFF2-40B4-BE49-F238E27FC236}">
                <a16:creationId xmlns:a16="http://schemas.microsoft.com/office/drawing/2014/main" id="{6143A674-43FC-4302-9648-F61112A61876}"/>
              </a:ext>
            </a:extLst>
          </p:cNvPr>
          <p:cNvSpPr txBox="1"/>
          <p:nvPr/>
        </p:nvSpPr>
        <p:spPr>
          <a:xfrm>
            <a:off x="9727864" y="6657945"/>
            <a:ext cx="246413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choosehelp.com/topics/anxiety/childhood-social-phobi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1100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F6D7C-EF32-4653-B353-1C276AC12530}"/>
              </a:ext>
            </a:extLst>
          </p:cNvPr>
          <p:cNvSpPr>
            <a:spLocks noGrp="1"/>
          </p:cNvSpPr>
          <p:nvPr>
            <p:ph type="title"/>
          </p:nvPr>
        </p:nvSpPr>
        <p:spPr>
          <a:xfrm>
            <a:off x="1073810" y="696226"/>
            <a:ext cx="8675712" cy="981892"/>
          </a:xfrm>
        </p:spPr>
        <p:txBody>
          <a:bodyPr>
            <a:normAutofit/>
          </a:bodyPr>
          <a:lstStyle/>
          <a:p>
            <a:r>
              <a:rPr lang="en-US" dirty="0"/>
              <a:t>social phobia</a:t>
            </a:r>
          </a:p>
        </p:txBody>
      </p:sp>
      <p:sp>
        <p:nvSpPr>
          <p:cNvPr id="15" name="Rectangle 14">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9D2483B-7210-454A-B168-51DA3C1611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7372" y="-18787"/>
            <a:ext cx="1238945" cy="1919798"/>
            <a:chOff x="10357372" y="-18787"/>
            <a:chExt cx="1238945" cy="1919798"/>
          </a:xfrm>
        </p:grpSpPr>
        <p:sp>
          <p:nvSpPr>
            <p:cNvPr id="18" name="Freeform 57">
              <a:extLst>
                <a:ext uri="{FF2B5EF4-FFF2-40B4-BE49-F238E27FC236}">
                  <a16:creationId xmlns:a16="http://schemas.microsoft.com/office/drawing/2014/main" id="{F1142EB5-2791-4EAD-B4A2-43BECFBC5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Content Placeholder 9">
            <a:extLst>
              <a:ext uri="{FF2B5EF4-FFF2-40B4-BE49-F238E27FC236}">
                <a16:creationId xmlns:a16="http://schemas.microsoft.com/office/drawing/2014/main" id="{021AE629-84C7-4DAA-9CF9-BF29C1822CC8}"/>
              </a:ext>
            </a:extLst>
          </p:cNvPr>
          <p:cNvSpPr>
            <a:spLocks noGrp="1"/>
          </p:cNvSpPr>
          <p:nvPr>
            <p:ph idx="1"/>
          </p:nvPr>
        </p:nvSpPr>
        <p:spPr>
          <a:xfrm>
            <a:off x="1086357" y="2342775"/>
            <a:ext cx="5009643" cy="3197413"/>
          </a:xfrm>
        </p:spPr>
        <p:txBody>
          <a:bodyPr>
            <a:normAutofit/>
          </a:bodyPr>
          <a:lstStyle/>
          <a:p>
            <a:pPr marL="0" indent="0">
              <a:buNone/>
            </a:pPr>
            <a:r>
              <a:rPr lang="en-US" sz="2500" dirty="0"/>
              <a:t>Extreme shyness around people or discomfort in social situations.</a:t>
            </a:r>
          </a:p>
        </p:txBody>
      </p:sp>
      <p:grpSp>
        <p:nvGrpSpPr>
          <p:cNvPr id="61" name="Group 60">
            <a:extLst>
              <a:ext uri="{FF2B5EF4-FFF2-40B4-BE49-F238E27FC236}">
                <a16:creationId xmlns:a16="http://schemas.microsoft.com/office/drawing/2014/main" id="{AC1582F5-FF93-46BF-A92F-D4490D6538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72524" y="5987703"/>
            <a:ext cx="1274531" cy="932361"/>
            <a:chOff x="10372524" y="5987703"/>
            <a:chExt cx="1274531" cy="932361"/>
          </a:xfrm>
        </p:grpSpPr>
        <p:sp>
          <p:nvSpPr>
            <p:cNvPr id="62"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descr="A picture containing text&#10;&#10;Description automatically generated">
            <a:extLst>
              <a:ext uri="{FF2B5EF4-FFF2-40B4-BE49-F238E27FC236}">
                <a16:creationId xmlns:a16="http://schemas.microsoft.com/office/drawing/2014/main" id="{B75A0A63-A0A3-4378-BB2D-F2E47900E65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55" r="20668" b="-1"/>
          <a:stretch/>
        </p:blipFill>
        <p:spPr>
          <a:xfrm>
            <a:off x="6586071" y="1879643"/>
            <a:ext cx="5613519" cy="4109986"/>
          </a:xfrm>
          <a:prstGeom prst="rect">
            <a:avLst/>
          </a:prstGeom>
        </p:spPr>
      </p:pic>
      <p:sp>
        <p:nvSpPr>
          <p:cNvPr id="6" name="TextBox 5">
            <a:extLst>
              <a:ext uri="{FF2B5EF4-FFF2-40B4-BE49-F238E27FC236}">
                <a16:creationId xmlns:a16="http://schemas.microsoft.com/office/drawing/2014/main" id="{6BFC250E-E61D-4294-8418-1DAB48F01387}"/>
              </a:ext>
            </a:extLst>
          </p:cNvPr>
          <p:cNvSpPr txBox="1"/>
          <p:nvPr/>
        </p:nvSpPr>
        <p:spPr>
          <a:xfrm>
            <a:off x="9408441" y="5789574"/>
            <a:ext cx="279114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noonpost.com/content/1664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2215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rowd of people walking down a street&#10;&#10;Description automatically generated with low confidence">
            <a:extLst>
              <a:ext uri="{FF2B5EF4-FFF2-40B4-BE49-F238E27FC236}">
                <a16:creationId xmlns:a16="http://schemas.microsoft.com/office/drawing/2014/main" id="{9AF81AEF-06C4-40E0-9007-5E2C0F6DFE7A}"/>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97" r="33296" b="-1"/>
          <a:stretch/>
        </p:blipFill>
        <p:spPr>
          <a:xfrm>
            <a:off x="-1" y="1"/>
            <a:ext cx="5295331" cy="6875834"/>
          </a:xfrm>
          <a:prstGeom prst="rect">
            <a:avLst/>
          </a:prstGeom>
        </p:spPr>
      </p:pic>
      <p:sp>
        <p:nvSpPr>
          <p:cNvPr id="2" name="Title 1">
            <a:extLst>
              <a:ext uri="{FF2B5EF4-FFF2-40B4-BE49-F238E27FC236}">
                <a16:creationId xmlns:a16="http://schemas.microsoft.com/office/drawing/2014/main" id="{2B0BE1BC-3005-4B08-92FD-ABC67B75B901}"/>
              </a:ext>
            </a:extLst>
          </p:cNvPr>
          <p:cNvSpPr>
            <a:spLocks noGrp="1"/>
          </p:cNvSpPr>
          <p:nvPr>
            <p:ph type="title"/>
          </p:nvPr>
        </p:nvSpPr>
        <p:spPr>
          <a:xfrm>
            <a:off x="591674" y="1395699"/>
            <a:ext cx="4223965" cy="4111831"/>
          </a:xfrm>
        </p:spPr>
        <p:txBody>
          <a:bodyPr>
            <a:normAutofit/>
          </a:bodyPr>
          <a:lstStyle/>
          <a:p>
            <a:pPr algn="ctr"/>
            <a:r>
              <a:rPr lang="en-US">
                <a:solidFill>
                  <a:srgbClr val="FFFFFF"/>
                </a:solidFill>
              </a:rPr>
              <a:t>Agoraphobia</a:t>
            </a:r>
          </a:p>
        </p:txBody>
      </p:sp>
      <p:sp>
        <p:nvSpPr>
          <p:cNvPr id="3" name="Content Placeholder 2">
            <a:extLst>
              <a:ext uri="{FF2B5EF4-FFF2-40B4-BE49-F238E27FC236}">
                <a16:creationId xmlns:a16="http://schemas.microsoft.com/office/drawing/2014/main" id="{59AAC0EA-2FEF-4C5C-9312-42088A3E29C9}"/>
              </a:ext>
            </a:extLst>
          </p:cNvPr>
          <p:cNvSpPr>
            <a:spLocks noGrp="1"/>
          </p:cNvSpPr>
          <p:nvPr>
            <p:ph idx="1"/>
          </p:nvPr>
        </p:nvSpPr>
        <p:spPr>
          <a:xfrm>
            <a:off x="6096000" y="876300"/>
            <a:ext cx="5219700" cy="5105400"/>
          </a:xfrm>
        </p:spPr>
        <p:txBody>
          <a:bodyPr>
            <a:normAutofit/>
          </a:bodyPr>
          <a:lstStyle/>
          <a:p>
            <a:pPr marL="0" indent="0">
              <a:buNone/>
            </a:pPr>
            <a:r>
              <a:rPr lang="en-US" sz="2500" dirty="0"/>
              <a:t>Anxiety about being in places or situations from which escape might be difficult or embarrassing, or in which help may not be available</a:t>
            </a:r>
          </a:p>
        </p:txBody>
      </p:sp>
      <p:sp>
        <p:nvSpPr>
          <p:cNvPr id="6" name="TextBox 5">
            <a:extLst>
              <a:ext uri="{FF2B5EF4-FFF2-40B4-BE49-F238E27FC236}">
                <a16:creationId xmlns:a16="http://schemas.microsoft.com/office/drawing/2014/main" id="{3E2BC6CB-4821-4344-94D5-3C243BEB5242}"/>
              </a:ext>
            </a:extLst>
          </p:cNvPr>
          <p:cNvSpPr txBox="1"/>
          <p:nvPr/>
        </p:nvSpPr>
        <p:spPr>
          <a:xfrm>
            <a:off x="2504181" y="6675780"/>
            <a:ext cx="279114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vervial/632682348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85652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DE65F-B382-47B9-B591-C3573917D75A}"/>
              </a:ext>
            </a:extLst>
          </p:cNvPr>
          <p:cNvSpPr>
            <a:spLocks noGrp="1"/>
          </p:cNvSpPr>
          <p:nvPr>
            <p:ph type="title"/>
          </p:nvPr>
        </p:nvSpPr>
        <p:spPr>
          <a:xfrm>
            <a:off x="803932" y="571500"/>
            <a:ext cx="5110909" cy="1691969"/>
          </a:xfrm>
        </p:spPr>
        <p:txBody>
          <a:bodyPr>
            <a:normAutofit/>
          </a:bodyPr>
          <a:lstStyle/>
          <a:p>
            <a:pPr algn="ctr"/>
            <a:r>
              <a:rPr lang="en-US" sz="3700"/>
              <a:t>Obsessive Compulsive Disorder (OCD)</a:t>
            </a:r>
          </a:p>
        </p:txBody>
      </p:sp>
      <p:sp>
        <p:nvSpPr>
          <p:cNvPr id="3" name="Content Placeholder 2">
            <a:extLst>
              <a:ext uri="{FF2B5EF4-FFF2-40B4-BE49-F238E27FC236}">
                <a16:creationId xmlns:a16="http://schemas.microsoft.com/office/drawing/2014/main" id="{8D4324FE-6D9F-4137-8044-E47FFF475A72}"/>
              </a:ext>
            </a:extLst>
          </p:cNvPr>
          <p:cNvSpPr>
            <a:spLocks noGrp="1"/>
          </p:cNvSpPr>
          <p:nvPr>
            <p:ph idx="1"/>
          </p:nvPr>
        </p:nvSpPr>
        <p:spPr>
          <a:xfrm>
            <a:off x="367907" y="2415379"/>
            <a:ext cx="5910020" cy="4546253"/>
          </a:xfrm>
        </p:spPr>
        <p:txBody>
          <a:bodyPr>
            <a:noAutofit/>
          </a:bodyPr>
          <a:lstStyle/>
          <a:p>
            <a:pPr marL="0" indent="0">
              <a:buNone/>
            </a:pPr>
            <a:r>
              <a:rPr lang="en-US" sz="2200" dirty="0"/>
              <a:t>A psychological disorder that is diagnosed when an individual continuously experiences distressing or frightening thoughts, and engages in obsessions (repetitive thoughts) or compulsions (repetitive behaviors) in an attempt to calm these thoughts</a:t>
            </a:r>
          </a:p>
        </p:txBody>
      </p:sp>
      <p:pic>
        <p:nvPicPr>
          <p:cNvPr id="5" name="Picture 4">
            <a:extLst>
              <a:ext uri="{FF2B5EF4-FFF2-40B4-BE49-F238E27FC236}">
                <a16:creationId xmlns:a16="http://schemas.microsoft.com/office/drawing/2014/main" id="{07E1C68D-8DE8-4464-B62F-0A71283E36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983" r="25099"/>
          <a:stretch/>
        </p:blipFill>
        <p:spPr>
          <a:xfrm>
            <a:off x="6645834" y="1"/>
            <a:ext cx="5546166" cy="6866192"/>
          </a:xfrm>
          <a:prstGeom prst="rect">
            <a:avLst/>
          </a:prstGeom>
        </p:spPr>
      </p:pic>
      <p:grpSp>
        <p:nvGrpSpPr>
          <p:cNvPr id="15" name="Group 1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EF03F9F8-9C4C-429A-9468-7E700F491F24}"/>
              </a:ext>
            </a:extLst>
          </p:cNvPr>
          <p:cNvSpPr txBox="1"/>
          <p:nvPr/>
        </p:nvSpPr>
        <p:spPr>
          <a:xfrm>
            <a:off x="9400851" y="6666138"/>
            <a:ext cx="279114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sychlopaedia.org/health/living-obsessive-compulsive-disorder-oc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43466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AA009CC-7374-4A46-A95F-1363613C4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0CEB5A-9256-4FCC-A5DE-E6B9E2D0D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C8FC9-8D37-4C96-BE43-9389CE5BE6EB}"/>
              </a:ext>
            </a:extLst>
          </p:cNvPr>
          <p:cNvSpPr>
            <a:spLocks noGrp="1"/>
          </p:cNvSpPr>
          <p:nvPr>
            <p:ph type="title"/>
          </p:nvPr>
        </p:nvSpPr>
        <p:spPr>
          <a:xfrm>
            <a:off x="876300" y="792480"/>
            <a:ext cx="3564219" cy="4747708"/>
          </a:xfrm>
        </p:spPr>
        <p:txBody>
          <a:bodyPr>
            <a:noAutofit/>
          </a:bodyPr>
          <a:lstStyle/>
          <a:p>
            <a:pPr algn="ctr">
              <a:spcAft>
                <a:spcPts val="600"/>
              </a:spcAft>
            </a:pPr>
            <a:r>
              <a:rPr lang="en-US" sz="7000" dirty="0">
                <a:solidFill>
                  <a:srgbClr val="FFFFFF"/>
                </a:solidFill>
                <a:latin typeface="Aldhabi" panose="01000000000000000000" pitchFamily="2" charset="-78"/>
                <a:cs typeface="Aldhabi" panose="01000000000000000000" pitchFamily="2" charset="-78"/>
              </a:rPr>
              <a:t>POST</a:t>
            </a:r>
            <a:br>
              <a:rPr lang="en-US" sz="7000" dirty="0">
                <a:solidFill>
                  <a:srgbClr val="FFFFFF"/>
                </a:solidFill>
                <a:latin typeface="Aldhabi" panose="01000000000000000000" pitchFamily="2" charset="-78"/>
                <a:cs typeface="Aldhabi" panose="01000000000000000000" pitchFamily="2" charset="-78"/>
              </a:rPr>
            </a:br>
            <a:r>
              <a:rPr lang="en-US" sz="7000" dirty="0">
                <a:solidFill>
                  <a:srgbClr val="FFFFFF"/>
                </a:solidFill>
                <a:latin typeface="Aldhabi" panose="01000000000000000000" pitchFamily="2" charset="-78"/>
                <a:cs typeface="Aldhabi" panose="01000000000000000000" pitchFamily="2" charset="-78"/>
              </a:rPr>
              <a:t>TRAUMATIC</a:t>
            </a:r>
            <a:br>
              <a:rPr lang="en-US" sz="7000" dirty="0">
                <a:solidFill>
                  <a:srgbClr val="FFFFFF"/>
                </a:solidFill>
                <a:latin typeface="Aldhabi" panose="01000000000000000000" pitchFamily="2" charset="-78"/>
                <a:cs typeface="Aldhabi" panose="01000000000000000000" pitchFamily="2" charset="-78"/>
              </a:rPr>
            </a:br>
            <a:r>
              <a:rPr lang="en-US" sz="7000" dirty="0">
                <a:solidFill>
                  <a:srgbClr val="FFFFFF"/>
                </a:solidFill>
                <a:latin typeface="Aldhabi" panose="01000000000000000000" pitchFamily="2" charset="-78"/>
                <a:cs typeface="Aldhabi" panose="01000000000000000000" pitchFamily="2" charset="-78"/>
              </a:rPr>
              <a:t>STRESS</a:t>
            </a:r>
            <a:br>
              <a:rPr lang="en-US" sz="7000" dirty="0">
                <a:solidFill>
                  <a:srgbClr val="FFFFFF"/>
                </a:solidFill>
                <a:latin typeface="Aldhabi" panose="01000000000000000000" pitchFamily="2" charset="-78"/>
                <a:cs typeface="Aldhabi" panose="01000000000000000000" pitchFamily="2" charset="-78"/>
              </a:rPr>
            </a:br>
            <a:r>
              <a:rPr lang="en-US" sz="7000" dirty="0">
                <a:solidFill>
                  <a:srgbClr val="FFFFFF"/>
                </a:solidFill>
                <a:latin typeface="Aldhabi" panose="01000000000000000000" pitchFamily="2" charset="-78"/>
                <a:cs typeface="Aldhabi" panose="01000000000000000000" pitchFamily="2" charset="-78"/>
              </a:rPr>
              <a:t>DISORDER</a:t>
            </a:r>
            <a:br>
              <a:rPr lang="en-US" sz="7000" dirty="0">
                <a:solidFill>
                  <a:srgbClr val="FFFFFF"/>
                </a:solidFill>
                <a:latin typeface="Aldhabi" panose="01000000000000000000" pitchFamily="2" charset="-78"/>
                <a:cs typeface="Aldhabi" panose="01000000000000000000" pitchFamily="2" charset="-78"/>
              </a:rPr>
            </a:br>
            <a:endParaRPr lang="en-US" sz="7000" dirty="0">
              <a:solidFill>
                <a:srgbClr val="FFFFFF"/>
              </a:solidFill>
              <a:latin typeface="Aldhabi" panose="01000000000000000000" pitchFamily="2" charset="-78"/>
              <a:cs typeface="Aldhabi" panose="01000000000000000000" pitchFamily="2" charset="-78"/>
            </a:endParaRPr>
          </a:p>
        </p:txBody>
      </p:sp>
      <p:sp>
        <p:nvSpPr>
          <p:cNvPr id="10" name="Content Placeholder 9">
            <a:extLst>
              <a:ext uri="{FF2B5EF4-FFF2-40B4-BE49-F238E27FC236}">
                <a16:creationId xmlns:a16="http://schemas.microsoft.com/office/drawing/2014/main" id="{F8A1A7E7-26F9-403C-8DCD-1F54EDCD0AC5}"/>
              </a:ext>
            </a:extLst>
          </p:cNvPr>
          <p:cNvSpPr>
            <a:spLocks noGrp="1"/>
          </p:cNvSpPr>
          <p:nvPr>
            <p:ph idx="1"/>
          </p:nvPr>
        </p:nvSpPr>
        <p:spPr>
          <a:xfrm>
            <a:off x="6096000" y="571500"/>
            <a:ext cx="4925568" cy="3122676"/>
          </a:xfrm>
        </p:spPr>
        <p:txBody>
          <a:bodyPr>
            <a:normAutofit/>
          </a:bodyPr>
          <a:lstStyle/>
          <a:p>
            <a:pPr marL="0" indent="0">
              <a:spcBef>
                <a:spcPct val="0"/>
              </a:spcBef>
              <a:spcAft>
                <a:spcPts val="600"/>
              </a:spcAft>
              <a:buNone/>
            </a:pPr>
            <a:r>
              <a:rPr lang="en-US" sz="4000" b="1" dirty="0">
                <a:latin typeface="Aldhabi" panose="01000000000000000000" pitchFamily="2" charset="-78"/>
                <a:ea typeface="+mj-ea"/>
                <a:cs typeface="Aldhabi" panose="01000000000000000000" pitchFamily="2" charset="-78"/>
              </a:rPr>
              <a:t>A medical syndrome that includes symptoms of anxiety, sleeplessness, nightmares, and social withdrawal.</a:t>
            </a:r>
          </a:p>
        </p:txBody>
      </p:sp>
      <p:pic>
        <p:nvPicPr>
          <p:cNvPr id="8" name="Picture 7" descr="Text&#10;&#10;Description automatically generated">
            <a:extLst>
              <a:ext uri="{FF2B5EF4-FFF2-40B4-BE49-F238E27FC236}">
                <a16:creationId xmlns:a16="http://schemas.microsoft.com/office/drawing/2014/main" id="{BFCCE9B0-1B4C-4B3F-A544-100AD158F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69080" y="3694176"/>
            <a:ext cx="3722561" cy="2875861"/>
          </a:xfrm>
          <a:prstGeom prst="rect">
            <a:avLst/>
          </a:prstGeom>
        </p:spPr>
      </p:pic>
      <p:sp>
        <p:nvSpPr>
          <p:cNvPr id="9" name="TextBox 8">
            <a:extLst>
              <a:ext uri="{FF2B5EF4-FFF2-40B4-BE49-F238E27FC236}">
                <a16:creationId xmlns:a16="http://schemas.microsoft.com/office/drawing/2014/main" id="{7EF2FA1E-B254-4E0C-A2C8-D19884F67319}"/>
              </a:ext>
            </a:extLst>
          </p:cNvPr>
          <p:cNvSpPr txBox="1"/>
          <p:nvPr/>
        </p:nvSpPr>
        <p:spPr>
          <a:xfrm>
            <a:off x="6896671" y="6550873"/>
            <a:ext cx="3194970" cy="369332"/>
          </a:xfrm>
          <a:prstGeom prst="rect">
            <a:avLst/>
          </a:prstGeom>
          <a:noFill/>
        </p:spPr>
        <p:txBody>
          <a:bodyPr wrap="square" rtlCol="0">
            <a:spAutoFit/>
          </a:bodyPr>
          <a:lstStyle/>
          <a:p>
            <a:r>
              <a:rPr lang="en-US" sz="900">
                <a:hlinkClick r:id="rId3" tooltip="https://commons.wikimedia.org/wiki/File:PTSD.pn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94266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D40AC-F889-452C-A185-319FDF600303}"/>
              </a:ext>
            </a:extLst>
          </p:cNvPr>
          <p:cNvSpPr>
            <a:spLocks noGrp="1"/>
          </p:cNvSpPr>
          <p:nvPr>
            <p:ph type="title"/>
          </p:nvPr>
        </p:nvSpPr>
        <p:spPr>
          <a:xfrm>
            <a:off x="803932" y="571500"/>
            <a:ext cx="5110909" cy="1691969"/>
          </a:xfrm>
        </p:spPr>
        <p:txBody>
          <a:bodyPr vert="horz" lIns="91440" tIns="45720" rIns="91440" bIns="45720" rtlCol="0">
            <a:normAutofit/>
          </a:bodyPr>
          <a:lstStyle/>
          <a:p>
            <a:pPr algn="ctr"/>
            <a:r>
              <a:rPr lang="en-US" dirty="0"/>
              <a:t>Dissociative Disorder</a:t>
            </a:r>
            <a:endParaRPr lang="en-US"/>
          </a:p>
        </p:txBody>
      </p:sp>
      <p:sp>
        <p:nvSpPr>
          <p:cNvPr id="3" name="Content Placeholder 2">
            <a:extLst>
              <a:ext uri="{FF2B5EF4-FFF2-40B4-BE49-F238E27FC236}">
                <a16:creationId xmlns:a16="http://schemas.microsoft.com/office/drawing/2014/main" id="{CDA8D55E-FCC6-48B9-8958-CF2CDB4FB174}"/>
              </a:ext>
            </a:extLst>
          </p:cNvPr>
          <p:cNvSpPr>
            <a:spLocks noGrp="1"/>
          </p:cNvSpPr>
          <p:nvPr>
            <p:ph idx="1"/>
          </p:nvPr>
        </p:nvSpPr>
        <p:spPr>
          <a:xfrm>
            <a:off x="1066799" y="2415379"/>
            <a:ext cx="4539129" cy="3699747"/>
          </a:xfrm>
        </p:spPr>
        <p:txBody>
          <a:bodyPr vert="horz" lIns="91440" tIns="45720" rIns="91440" bIns="45720" rtlCol="0">
            <a:normAutofit/>
          </a:bodyPr>
          <a:lstStyle/>
          <a:p>
            <a:pPr marL="0" indent="0">
              <a:buNone/>
            </a:pPr>
            <a:r>
              <a:rPr lang="en-US" cap="all" spc="600"/>
              <a:t>A condition that involves disruptions or breakdowns of memory, awareness, and identity</a:t>
            </a:r>
          </a:p>
        </p:txBody>
      </p:sp>
      <p:pic>
        <p:nvPicPr>
          <p:cNvPr id="5" name="Picture 4" descr="A picture containing text&#10;&#10;Description automatically generated">
            <a:extLst>
              <a:ext uri="{FF2B5EF4-FFF2-40B4-BE49-F238E27FC236}">
                <a16:creationId xmlns:a16="http://schemas.microsoft.com/office/drawing/2014/main" id="{F9CA2EF6-6BA6-4E30-9B9C-753AF1A4384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461" r="14762" b="-3"/>
          <a:stretch/>
        </p:blipFill>
        <p:spPr>
          <a:xfrm>
            <a:off x="6645834" y="1"/>
            <a:ext cx="5546166" cy="6866192"/>
          </a:xfrm>
          <a:prstGeom prst="rect">
            <a:avLst/>
          </a:prstGeom>
        </p:spPr>
      </p:pic>
      <p:grpSp>
        <p:nvGrpSpPr>
          <p:cNvPr id="146" name="Group 145">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7"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ABE8A6AB-E1B1-4866-A8CB-E9018E9EEB1D}"/>
              </a:ext>
            </a:extLst>
          </p:cNvPr>
          <p:cNvSpPr txBox="1"/>
          <p:nvPr/>
        </p:nvSpPr>
        <p:spPr>
          <a:xfrm>
            <a:off x="9562755" y="6666138"/>
            <a:ext cx="262924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gpicazomemoirs.blogspot.com/2011/07/who-will-i-be-toda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86348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EAC04-59C6-449B-AF92-754BE8CD0D45}"/>
              </a:ext>
            </a:extLst>
          </p:cNvPr>
          <p:cNvSpPr>
            <a:spLocks noGrp="1"/>
          </p:cNvSpPr>
          <p:nvPr>
            <p:ph type="title"/>
          </p:nvPr>
        </p:nvSpPr>
        <p:spPr>
          <a:xfrm>
            <a:off x="803932" y="571500"/>
            <a:ext cx="5110909" cy="1691969"/>
          </a:xfrm>
        </p:spPr>
        <p:txBody>
          <a:bodyPr>
            <a:normAutofit/>
          </a:bodyPr>
          <a:lstStyle/>
          <a:p>
            <a:pPr algn="ctr"/>
            <a:r>
              <a:rPr lang="en-US" dirty="0"/>
              <a:t>Dissociative amnesia</a:t>
            </a:r>
            <a:endParaRPr lang="en-US"/>
          </a:p>
        </p:txBody>
      </p:sp>
      <p:sp>
        <p:nvSpPr>
          <p:cNvPr id="3" name="Content Placeholder 2">
            <a:extLst>
              <a:ext uri="{FF2B5EF4-FFF2-40B4-BE49-F238E27FC236}">
                <a16:creationId xmlns:a16="http://schemas.microsoft.com/office/drawing/2014/main" id="{F6E61099-909A-49A2-B5B1-C9D651B370FF}"/>
              </a:ext>
            </a:extLst>
          </p:cNvPr>
          <p:cNvSpPr>
            <a:spLocks noGrp="1"/>
          </p:cNvSpPr>
          <p:nvPr>
            <p:ph idx="1"/>
          </p:nvPr>
        </p:nvSpPr>
        <p:spPr>
          <a:xfrm>
            <a:off x="1066799" y="2415379"/>
            <a:ext cx="4539129" cy="3699747"/>
          </a:xfrm>
        </p:spPr>
        <p:txBody>
          <a:bodyPr>
            <a:normAutofit/>
          </a:bodyPr>
          <a:lstStyle/>
          <a:p>
            <a:pPr marL="0" indent="0">
              <a:buNone/>
            </a:pPr>
            <a:r>
              <a:rPr lang="en-US" dirty="0"/>
              <a:t>A psychological disorder that involves extensive, but selective, memory loss, but in which there is no physiological explanation for the forgetting</a:t>
            </a:r>
          </a:p>
        </p:txBody>
      </p:sp>
      <p:pic>
        <p:nvPicPr>
          <p:cNvPr id="5" name="Picture 4" descr="A picture containing wall, indoor&#10;&#10;Description automatically generated">
            <a:extLst>
              <a:ext uri="{FF2B5EF4-FFF2-40B4-BE49-F238E27FC236}">
                <a16:creationId xmlns:a16="http://schemas.microsoft.com/office/drawing/2014/main" id="{C797C1BE-C550-4406-9E49-332F2551B85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077" r="38005"/>
          <a:stretch/>
        </p:blipFill>
        <p:spPr>
          <a:xfrm>
            <a:off x="6645834" y="1"/>
            <a:ext cx="5546166" cy="6866192"/>
          </a:xfrm>
          <a:prstGeom prst="rect">
            <a:avLst/>
          </a:prstGeom>
        </p:spPr>
      </p:pic>
      <p:grpSp>
        <p:nvGrpSpPr>
          <p:cNvPr id="15" name="Group 1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78BCA10A-59EF-4DFD-B573-AA45D982B86C}"/>
              </a:ext>
            </a:extLst>
          </p:cNvPr>
          <p:cNvSpPr txBox="1"/>
          <p:nvPr/>
        </p:nvSpPr>
        <p:spPr>
          <a:xfrm>
            <a:off x="9400851" y="6666138"/>
            <a:ext cx="279114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yhelpforum.net/viewtopic.php?f=36&amp;p=22678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277351495"/>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41</TotalTime>
  <Words>403</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vt:lpstr>
      <vt:lpstr>Aldhabi</vt:lpstr>
      <vt:lpstr>Arial</vt:lpstr>
      <vt:lpstr>Avenir Next LT Pro</vt:lpstr>
      <vt:lpstr>Modern Love</vt:lpstr>
      <vt:lpstr>BohemianVTI</vt:lpstr>
      <vt:lpstr>Generalized Anxiety Disorder</vt:lpstr>
      <vt:lpstr>Panic Disorder</vt:lpstr>
      <vt:lpstr>phobia</vt:lpstr>
      <vt:lpstr>social phobia</vt:lpstr>
      <vt:lpstr>Agoraphobia</vt:lpstr>
      <vt:lpstr>Obsessive Compulsive Disorder (OCD)</vt:lpstr>
      <vt:lpstr>POST TRAUMATIC STRESS DISORDER </vt:lpstr>
      <vt:lpstr>Dissociative Disorder</vt:lpstr>
      <vt:lpstr>Dissociative amnesia</vt:lpstr>
      <vt:lpstr>Dissociative Fugue</vt:lpstr>
      <vt:lpstr>Dissociative Identity Disorder</vt:lpstr>
      <vt:lpstr>Host Personality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Vandermeer</dc:creator>
  <cp:lastModifiedBy>Mark Vandermeer</cp:lastModifiedBy>
  <cp:revision>6</cp:revision>
  <dcterms:created xsi:type="dcterms:W3CDTF">2021-04-09T15:02:56Z</dcterms:created>
  <dcterms:modified xsi:type="dcterms:W3CDTF">2021-04-09T15:44:25Z</dcterms:modified>
</cp:coreProperties>
</file>