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64" r:id="rId2"/>
    <p:sldId id="533" r:id="rId3"/>
    <p:sldId id="567" r:id="rId4"/>
    <p:sldId id="498" r:id="rId5"/>
    <p:sldId id="396" r:id="rId6"/>
    <p:sldId id="499" r:id="rId7"/>
    <p:sldId id="50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3688614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3185016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899D6-9819-4E2B-8EFC-3C455220B115}"/>
              </a:ext>
            </a:extLst>
          </p:cNvPr>
          <p:cNvSpPr>
            <a:spLocks noGrp="1"/>
          </p:cNvSpPr>
          <p:nvPr>
            <p:ph type="ctrTitle"/>
          </p:nvPr>
        </p:nvSpPr>
        <p:spPr>
          <a:xfrm>
            <a:off x="6012180" y="359898"/>
            <a:ext cx="5773420" cy="4589292"/>
          </a:xfrm>
        </p:spPr>
        <p:txBody>
          <a:bodyPr>
            <a:normAutofit/>
          </a:bodyPr>
          <a:lstStyle/>
          <a:p>
            <a:r>
              <a:rPr lang="en-US" sz="20000" dirty="0"/>
              <a:t>	24</a:t>
            </a:r>
          </a:p>
        </p:txBody>
      </p:sp>
      <p:sp>
        <p:nvSpPr>
          <p:cNvPr id="3" name="Subtitle 2">
            <a:extLst>
              <a:ext uri="{FF2B5EF4-FFF2-40B4-BE49-F238E27FC236}">
                <a16:creationId xmlns:a16="http://schemas.microsoft.com/office/drawing/2014/main" id="{CA34128E-5105-47BA-85F5-39F077122167}"/>
              </a:ext>
            </a:extLst>
          </p:cNvPr>
          <p:cNvSpPr>
            <a:spLocks noGrp="1"/>
          </p:cNvSpPr>
          <p:nvPr>
            <p:ph type="subTitle" idx="1"/>
          </p:nvPr>
        </p:nvSpPr>
        <p:spPr>
          <a:xfrm>
            <a:off x="6012180" y="6498102"/>
            <a:ext cx="5773420" cy="222738"/>
          </a:xfrm>
        </p:spPr>
        <p:txBody>
          <a:bodyPr>
            <a:normAutofit fontScale="55000" lnSpcReduction="20000"/>
          </a:bodyPr>
          <a:lstStyle/>
          <a:p>
            <a:endParaRPr lang="en-US" dirty="0"/>
          </a:p>
        </p:txBody>
      </p:sp>
    </p:spTree>
    <p:extLst>
      <p:ext uri="{BB962C8B-B14F-4D97-AF65-F5344CB8AC3E}">
        <p14:creationId xmlns:p14="http://schemas.microsoft.com/office/powerpoint/2010/main" val="2167022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1B17A-54E9-4257-92F0-DB82945DFD2E}"/>
              </a:ext>
            </a:extLst>
          </p:cNvPr>
          <p:cNvSpPr>
            <a:spLocks noGrp="1"/>
          </p:cNvSpPr>
          <p:nvPr>
            <p:ph type="ctrTitle"/>
          </p:nvPr>
        </p:nvSpPr>
        <p:spPr>
          <a:xfrm>
            <a:off x="6012180" y="359898"/>
            <a:ext cx="5773420" cy="2691912"/>
          </a:xfrm>
        </p:spPr>
        <p:txBody>
          <a:bodyPr/>
          <a:lstStyle/>
          <a:p>
            <a:r>
              <a:rPr lang="en-US" dirty="0"/>
              <a:t>Building a Paragraph</a:t>
            </a:r>
          </a:p>
        </p:txBody>
      </p:sp>
      <p:sp>
        <p:nvSpPr>
          <p:cNvPr id="3" name="Subtitle 2">
            <a:extLst>
              <a:ext uri="{FF2B5EF4-FFF2-40B4-BE49-F238E27FC236}">
                <a16:creationId xmlns:a16="http://schemas.microsoft.com/office/drawing/2014/main" id="{75670FE2-1368-4ECA-BFFD-D2E40BB0A492}"/>
              </a:ext>
            </a:extLst>
          </p:cNvPr>
          <p:cNvSpPr>
            <a:spLocks noGrp="1"/>
          </p:cNvSpPr>
          <p:nvPr>
            <p:ph type="subTitle" idx="1"/>
          </p:nvPr>
        </p:nvSpPr>
        <p:spPr>
          <a:xfrm>
            <a:off x="6012180" y="6498102"/>
            <a:ext cx="5773420" cy="154158"/>
          </a:xfrm>
        </p:spPr>
        <p:txBody>
          <a:bodyPr>
            <a:normAutofit fontScale="32500" lnSpcReduction="20000"/>
          </a:bodyPr>
          <a:lstStyle/>
          <a:p>
            <a:endParaRPr lang="en-US" dirty="0"/>
          </a:p>
        </p:txBody>
      </p:sp>
    </p:spTree>
    <p:extLst>
      <p:ext uri="{BB962C8B-B14F-4D97-AF65-F5344CB8AC3E}">
        <p14:creationId xmlns:p14="http://schemas.microsoft.com/office/powerpoint/2010/main" val="2470724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7BBC3-EF69-44C5-B928-E6368521ECCB}"/>
              </a:ext>
            </a:extLst>
          </p:cNvPr>
          <p:cNvSpPr>
            <a:spLocks noGrp="1"/>
          </p:cNvSpPr>
          <p:nvPr>
            <p:ph type="title"/>
          </p:nvPr>
        </p:nvSpPr>
        <p:spPr/>
        <p:txBody>
          <a:bodyPr>
            <a:normAutofit/>
          </a:bodyPr>
          <a:lstStyle/>
          <a:p>
            <a:r>
              <a:rPr lang="en-US" dirty="0"/>
              <a:t>Building a Paragraph for a Essay</a:t>
            </a:r>
          </a:p>
        </p:txBody>
      </p:sp>
      <p:sp>
        <p:nvSpPr>
          <p:cNvPr id="3" name="Content Placeholder 2">
            <a:extLst>
              <a:ext uri="{FF2B5EF4-FFF2-40B4-BE49-F238E27FC236}">
                <a16:creationId xmlns:a16="http://schemas.microsoft.com/office/drawing/2014/main" id="{B759EAE5-5399-4D4A-865F-03BD624EA8FA}"/>
              </a:ext>
            </a:extLst>
          </p:cNvPr>
          <p:cNvSpPr>
            <a:spLocks noGrp="1"/>
          </p:cNvSpPr>
          <p:nvPr>
            <p:ph idx="1"/>
          </p:nvPr>
        </p:nvSpPr>
        <p:spPr/>
        <p:txBody>
          <a:bodyPr/>
          <a:lstStyle/>
          <a:p>
            <a:pPr marL="82296" indent="0">
              <a:buNone/>
            </a:pPr>
            <a:r>
              <a:rPr lang="en-US" dirty="0"/>
              <a:t>Paragraph: A paragraph has several sentences that are grouped together.  All the sentences discuss one main subject or topic.  </a:t>
            </a:r>
          </a:p>
          <a:p>
            <a:pPr marL="82296" indent="0">
              <a:buNone/>
            </a:pPr>
            <a:r>
              <a:rPr lang="en-US" dirty="0"/>
              <a:t>A paragraph must have </a:t>
            </a:r>
          </a:p>
          <a:p>
            <a:pPr marL="596646" indent="-514350">
              <a:buAutoNum type="arabicPeriod"/>
            </a:pPr>
            <a:r>
              <a:rPr lang="en-US" dirty="0"/>
              <a:t>Topic Sentence</a:t>
            </a:r>
          </a:p>
          <a:p>
            <a:pPr marL="596646" indent="-514350">
              <a:buAutoNum type="arabicPeriod"/>
            </a:pPr>
            <a:r>
              <a:rPr lang="en-US" dirty="0"/>
              <a:t>A body that discusses the topic sentence</a:t>
            </a:r>
          </a:p>
          <a:p>
            <a:pPr marL="596646" indent="-514350">
              <a:buAutoNum type="arabicPeriod"/>
            </a:pPr>
            <a:r>
              <a:rPr lang="en-US" dirty="0"/>
              <a:t>A conclusion</a:t>
            </a:r>
          </a:p>
        </p:txBody>
      </p:sp>
    </p:spTree>
    <p:extLst>
      <p:ext uri="{BB962C8B-B14F-4D97-AF65-F5344CB8AC3E}">
        <p14:creationId xmlns:p14="http://schemas.microsoft.com/office/powerpoint/2010/main" val="118952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80BA9-82E1-4C58-B8CA-CFE69502E579}"/>
              </a:ext>
            </a:extLst>
          </p:cNvPr>
          <p:cNvSpPr>
            <a:spLocks noGrp="1"/>
          </p:cNvSpPr>
          <p:nvPr>
            <p:ph type="title"/>
          </p:nvPr>
        </p:nvSpPr>
        <p:spPr/>
        <p:txBody>
          <a:bodyPr/>
          <a:lstStyle/>
          <a:p>
            <a:r>
              <a:rPr lang="en-US" dirty="0"/>
              <a:t>How to write a Topic Sentence</a:t>
            </a:r>
          </a:p>
        </p:txBody>
      </p:sp>
      <p:sp>
        <p:nvSpPr>
          <p:cNvPr id="3" name="Content Placeholder 2">
            <a:extLst>
              <a:ext uri="{FF2B5EF4-FFF2-40B4-BE49-F238E27FC236}">
                <a16:creationId xmlns:a16="http://schemas.microsoft.com/office/drawing/2014/main" id="{F2CFBCC9-4871-4340-8222-3B7209D4B4CD}"/>
              </a:ext>
            </a:extLst>
          </p:cNvPr>
          <p:cNvSpPr>
            <a:spLocks noGrp="1"/>
          </p:cNvSpPr>
          <p:nvPr>
            <p:ph idx="1"/>
          </p:nvPr>
        </p:nvSpPr>
        <p:spPr/>
        <p:txBody>
          <a:bodyPr>
            <a:normAutofit lnSpcReduction="10000"/>
          </a:bodyPr>
          <a:lstStyle/>
          <a:p>
            <a:r>
              <a:rPr lang="en-US" dirty="0"/>
              <a:t>Topic sentence is about </a:t>
            </a:r>
            <a:r>
              <a:rPr lang="en-US" b="1" u="sng" dirty="0"/>
              <a:t>who or what</a:t>
            </a:r>
            <a:r>
              <a:rPr lang="en-US" dirty="0"/>
              <a:t>.  What is </a:t>
            </a:r>
            <a:r>
              <a:rPr lang="en-US" b="1" u="sng" dirty="0"/>
              <a:t>most important </a:t>
            </a:r>
            <a:r>
              <a:rPr lang="en-US" dirty="0"/>
              <a:t>about the who or what of your paragraph.  Tell some </a:t>
            </a:r>
            <a:r>
              <a:rPr lang="en-US" b="1" u="sng" dirty="0"/>
              <a:t>facts </a:t>
            </a:r>
            <a:r>
              <a:rPr lang="en-US" dirty="0"/>
              <a:t>about the who or what.</a:t>
            </a:r>
          </a:p>
          <a:p>
            <a:pPr marL="82296" indent="0">
              <a:buNone/>
            </a:pPr>
            <a:endParaRPr lang="en-US" dirty="0"/>
          </a:p>
          <a:p>
            <a:pPr marL="82296" indent="0">
              <a:buNone/>
            </a:pPr>
            <a:r>
              <a:rPr lang="en-US" dirty="0"/>
              <a:t>Mr. and Mrs. Johnson were musicians at the New York symphony.  They both enjoyed playing for the audience.  Mr. Johnson played the flute and Mrs. Johnson played the violin.  They were wonderful musicians.</a:t>
            </a:r>
          </a:p>
        </p:txBody>
      </p:sp>
    </p:spTree>
    <p:extLst>
      <p:ext uri="{BB962C8B-B14F-4D97-AF65-F5344CB8AC3E}">
        <p14:creationId xmlns:p14="http://schemas.microsoft.com/office/powerpoint/2010/main" val="2948846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C1AE0-B45A-462E-B5C0-8EA756652752}"/>
              </a:ext>
            </a:extLst>
          </p:cNvPr>
          <p:cNvSpPr>
            <a:spLocks noGrp="1"/>
          </p:cNvSpPr>
          <p:nvPr>
            <p:ph type="title"/>
          </p:nvPr>
        </p:nvSpPr>
        <p:spPr/>
        <p:txBody>
          <a:bodyPr/>
          <a:lstStyle/>
          <a:p>
            <a:r>
              <a:rPr lang="en-US" dirty="0"/>
              <a:t>Example of a Paragraph</a:t>
            </a:r>
          </a:p>
        </p:txBody>
      </p:sp>
      <p:sp>
        <p:nvSpPr>
          <p:cNvPr id="3" name="Content Placeholder 2">
            <a:extLst>
              <a:ext uri="{FF2B5EF4-FFF2-40B4-BE49-F238E27FC236}">
                <a16:creationId xmlns:a16="http://schemas.microsoft.com/office/drawing/2014/main" id="{29C17D87-DC6C-4B60-8E99-FD47E537C3BE}"/>
              </a:ext>
            </a:extLst>
          </p:cNvPr>
          <p:cNvSpPr>
            <a:spLocks noGrp="1"/>
          </p:cNvSpPr>
          <p:nvPr>
            <p:ph idx="1"/>
          </p:nvPr>
        </p:nvSpPr>
        <p:spPr/>
        <p:txBody>
          <a:bodyPr>
            <a:normAutofit fontScale="92500" lnSpcReduction="10000"/>
          </a:bodyPr>
          <a:lstStyle/>
          <a:p>
            <a:r>
              <a:rPr lang="en-US" dirty="0"/>
              <a:t>What to write about:  Topic- My Favorite Pet</a:t>
            </a:r>
          </a:p>
          <a:p>
            <a:endParaRPr lang="en-US" dirty="0"/>
          </a:p>
          <a:p>
            <a:pPr marL="82296" indent="0">
              <a:buNone/>
            </a:pPr>
            <a:r>
              <a:rPr lang="en-US" dirty="0"/>
              <a:t>Many people love to have different kinds of pets.  What is your favorite pet?   My favorite pet to have would be a Monkey.  Monkey’s are so funny and smart to have.  Monkeys like to make so many funny faces when they are playing.  You can also teach them tricks, like bringing you your shoes.  I would love to have a Monkey to teach tricks and who would make me laugh.</a:t>
            </a:r>
          </a:p>
          <a:p>
            <a:endParaRPr lang="en-US" dirty="0"/>
          </a:p>
        </p:txBody>
      </p:sp>
    </p:spTree>
    <p:extLst>
      <p:ext uri="{BB962C8B-B14F-4D97-AF65-F5344CB8AC3E}">
        <p14:creationId xmlns:p14="http://schemas.microsoft.com/office/powerpoint/2010/main" val="2736836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B3644-76F3-4EC4-A00F-4D7605F9A9E3}"/>
              </a:ext>
            </a:extLst>
          </p:cNvPr>
          <p:cNvSpPr>
            <a:spLocks noGrp="1"/>
          </p:cNvSpPr>
          <p:nvPr>
            <p:ph type="title"/>
          </p:nvPr>
        </p:nvSpPr>
        <p:spPr/>
        <p:txBody>
          <a:bodyPr>
            <a:normAutofit fontScale="90000"/>
          </a:bodyPr>
          <a:lstStyle/>
          <a:p>
            <a:r>
              <a:rPr lang="en-US" dirty="0"/>
              <a:t>Practice Writing a Paragraph  (Don’t forget to use punctuation)  .    !     ?</a:t>
            </a:r>
          </a:p>
        </p:txBody>
      </p:sp>
      <p:sp>
        <p:nvSpPr>
          <p:cNvPr id="3" name="Content Placeholder 2">
            <a:extLst>
              <a:ext uri="{FF2B5EF4-FFF2-40B4-BE49-F238E27FC236}">
                <a16:creationId xmlns:a16="http://schemas.microsoft.com/office/drawing/2014/main" id="{F7DFE0E3-4BC1-4A7A-A896-33505C49CEAA}"/>
              </a:ext>
            </a:extLst>
          </p:cNvPr>
          <p:cNvSpPr>
            <a:spLocks noGrp="1"/>
          </p:cNvSpPr>
          <p:nvPr>
            <p:ph idx="1"/>
          </p:nvPr>
        </p:nvSpPr>
        <p:spPr/>
        <p:txBody>
          <a:bodyPr/>
          <a:lstStyle/>
          <a:p>
            <a:r>
              <a:rPr lang="en-US" dirty="0"/>
              <a:t>                   Topic:  </a:t>
            </a:r>
            <a:r>
              <a:rPr lang="en-US" u="sng" dirty="0"/>
              <a:t>My Favorite Food</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a:p>
            <a:r>
              <a:rPr lang="en-US" dirty="0"/>
              <a:t>_____________________________________________</a:t>
            </a:r>
          </a:p>
        </p:txBody>
      </p:sp>
    </p:spTree>
    <p:extLst>
      <p:ext uri="{BB962C8B-B14F-4D97-AF65-F5344CB8AC3E}">
        <p14:creationId xmlns:p14="http://schemas.microsoft.com/office/powerpoint/2010/main" val="1579702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5</TotalTime>
  <Words>247</Words>
  <Application>Microsoft Office PowerPoint</Application>
  <PresentationFormat>Widescreen</PresentationFormat>
  <Paragraphs>28</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Century Gothic</vt:lpstr>
      <vt:lpstr>Verdana</vt:lpstr>
      <vt:lpstr>Wingdings 2</vt:lpstr>
      <vt:lpstr>Idea design template</vt:lpstr>
      <vt:lpstr>Middle and High School</vt:lpstr>
      <vt:lpstr> 24</vt:lpstr>
      <vt:lpstr>Building a Paragraph</vt:lpstr>
      <vt:lpstr>Building a Paragraph for a Essay</vt:lpstr>
      <vt:lpstr>How to write a Topic Sentence</vt:lpstr>
      <vt:lpstr>Example of a Paragraph</vt:lpstr>
      <vt:lpstr>Practice Writing a Paragraph  (Don’t forget to use punctuation)  .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2018-05-07T21:12:33Z</dcterms:modified>
</cp:coreProperties>
</file>