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64" r:id="rId6"/>
    <p:sldId id="263" r:id="rId7"/>
    <p:sldId id="262" r:id="rId8"/>
    <p:sldId id="265" r:id="rId9"/>
    <p:sldId id="266" r:id="rId10"/>
    <p:sldId id="267" r:id="rId11"/>
    <p:sldId id="268" r:id="rId12"/>
    <p:sldId id="269" r:id="rId13"/>
    <p:sldId id="270" r:id="rId14"/>
    <p:sldId id="273" r:id="rId15"/>
    <p:sldId id="274" r:id="rId16"/>
    <p:sldId id="276" r:id="rId17"/>
    <p:sldId id="275" r:id="rId18"/>
    <p:sldId id="272" r:id="rId19"/>
    <p:sldId id="277" r:id="rId20"/>
    <p:sldId id="278" r:id="rId21"/>
    <p:sldId id="279" r:id="rId22"/>
    <p:sldId id="281" r:id="rId23"/>
    <p:sldId id="280" r:id="rId24"/>
    <p:sldId id="286" r:id="rId25"/>
    <p:sldId id="285" r:id="rId26"/>
    <p:sldId id="284" r:id="rId27"/>
    <p:sldId id="283"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15" autoAdjust="0"/>
  </p:normalViewPr>
  <p:slideViewPr>
    <p:cSldViewPr snapToGrid="0">
      <p:cViewPr varScale="1">
        <p:scale>
          <a:sx n="60" d="100"/>
          <a:sy n="60" d="100"/>
        </p:scale>
        <p:origin x="72" y="10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EB73127-D939-4AC0-AB03-D5BE2F52F1AC}" type="datetimeFigureOut">
              <a:rPr lang="uk-UA" smtClean="0"/>
              <a:t>21.12.2021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B36A120-2E4D-4A85-8F14-00279EB4CA63}" type="slidenum">
              <a:rPr lang="uk-UA" smtClean="0"/>
              <a:t>‹#›</a:t>
            </a:fld>
            <a:endParaRPr lang="uk-UA"/>
          </a:p>
        </p:txBody>
      </p:sp>
    </p:spTree>
    <p:extLst>
      <p:ext uri="{BB962C8B-B14F-4D97-AF65-F5344CB8AC3E}">
        <p14:creationId xmlns:p14="http://schemas.microsoft.com/office/powerpoint/2010/main" val="3146613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EB73127-D939-4AC0-AB03-D5BE2F52F1AC}" type="datetimeFigureOut">
              <a:rPr lang="uk-UA" smtClean="0"/>
              <a:t>21.12.2021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B36A120-2E4D-4A85-8F14-00279EB4CA63}" type="slidenum">
              <a:rPr lang="uk-UA" smtClean="0"/>
              <a:t>‹#›</a:t>
            </a:fld>
            <a:endParaRPr lang="uk-UA"/>
          </a:p>
        </p:txBody>
      </p:sp>
    </p:spTree>
    <p:extLst>
      <p:ext uri="{BB962C8B-B14F-4D97-AF65-F5344CB8AC3E}">
        <p14:creationId xmlns:p14="http://schemas.microsoft.com/office/powerpoint/2010/main" val="2136122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EB73127-D939-4AC0-AB03-D5BE2F52F1AC}" type="datetimeFigureOut">
              <a:rPr lang="uk-UA" smtClean="0"/>
              <a:t>21.12.2021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B36A120-2E4D-4A85-8F14-00279EB4CA63}" type="slidenum">
              <a:rPr lang="uk-UA" smtClean="0"/>
              <a:t>‹#›</a:t>
            </a:fld>
            <a:endParaRPr lang="uk-UA"/>
          </a:p>
        </p:txBody>
      </p:sp>
    </p:spTree>
    <p:extLst>
      <p:ext uri="{BB962C8B-B14F-4D97-AF65-F5344CB8AC3E}">
        <p14:creationId xmlns:p14="http://schemas.microsoft.com/office/powerpoint/2010/main" val="2416541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EB73127-D939-4AC0-AB03-D5BE2F52F1AC}" type="datetimeFigureOut">
              <a:rPr lang="uk-UA" smtClean="0"/>
              <a:t>21.12.2021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B36A120-2E4D-4A85-8F14-00279EB4CA63}" type="slidenum">
              <a:rPr lang="uk-UA" smtClean="0"/>
              <a:t>‹#›</a:t>
            </a:fld>
            <a:endParaRPr lang="uk-UA"/>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03033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EB73127-D939-4AC0-AB03-D5BE2F52F1AC}" type="datetimeFigureOut">
              <a:rPr lang="uk-UA" smtClean="0"/>
              <a:t>21.12.2021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B36A120-2E4D-4A85-8F14-00279EB4CA63}" type="slidenum">
              <a:rPr lang="uk-UA" smtClean="0"/>
              <a:t>‹#›</a:t>
            </a:fld>
            <a:endParaRPr lang="uk-UA"/>
          </a:p>
        </p:txBody>
      </p:sp>
    </p:spTree>
    <p:extLst>
      <p:ext uri="{BB962C8B-B14F-4D97-AF65-F5344CB8AC3E}">
        <p14:creationId xmlns:p14="http://schemas.microsoft.com/office/powerpoint/2010/main" val="958012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8EB73127-D939-4AC0-AB03-D5BE2F52F1AC}" type="datetimeFigureOut">
              <a:rPr lang="uk-UA" smtClean="0"/>
              <a:t>21.12.2021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B36A120-2E4D-4A85-8F14-00279EB4CA63}" type="slidenum">
              <a:rPr lang="uk-UA" smtClean="0"/>
              <a:t>‹#›</a:t>
            </a:fld>
            <a:endParaRPr lang="uk-UA"/>
          </a:p>
        </p:txBody>
      </p:sp>
    </p:spTree>
    <p:extLst>
      <p:ext uri="{BB962C8B-B14F-4D97-AF65-F5344CB8AC3E}">
        <p14:creationId xmlns:p14="http://schemas.microsoft.com/office/powerpoint/2010/main" val="1901667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8EB73127-D939-4AC0-AB03-D5BE2F52F1AC}" type="datetimeFigureOut">
              <a:rPr lang="uk-UA" smtClean="0"/>
              <a:t>21.12.2021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B36A120-2E4D-4A85-8F14-00279EB4CA63}" type="slidenum">
              <a:rPr lang="uk-UA" smtClean="0"/>
              <a:t>‹#›</a:t>
            </a:fld>
            <a:endParaRPr lang="uk-UA"/>
          </a:p>
        </p:txBody>
      </p:sp>
    </p:spTree>
    <p:extLst>
      <p:ext uri="{BB962C8B-B14F-4D97-AF65-F5344CB8AC3E}">
        <p14:creationId xmlns:p14="http://schemas.microsoft.com/office/powerpoint/2010/main" val="2696411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EB73127-D939-4AC0-AB03-D5BE2F52F1AC}" type="datetimeFigureOut">
              <a:rPr lang="uk-UA" smtClean="0"/>
              <a:t>21.12.2021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B36A120-2E4D-4A85-8F14-00279EB4CA63}" type="slidenum">
              <a:rPr lang="uk-UA" smtClean="0"/>
              <a:t>‹#›</a:t>
            </a:fld>
            <a:endParaRPr lang="uk-UA"/>
          </a:p>
        </p:txBody>
      </p:sp>
    </p:spTree>
    <p:extLst>
      <p:ext uri="{BB962C8B-B14F-4D97-AF65-F5344CB8AC3E}">
        <p14:creationId xmlns:p14="http://schemas.microsoft.com/office/powerpoint/2010/main" val="3171155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EB73127-D939-4AC0-AB03-D5BE2F52F1AC}" type="datetimeFigureOut">
              <a:rPr lang="uk-UA" smtClean="0"/>
              <a:t>21.12.2021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B36A120-2E4D-4A85-8F14-00279EB4CA63}" type="slidenum">
              <a:rPr lang="uk-UA" smtClean="0"/>
              <a:t>‹#›</a:t>
            </a:fld>
            <a:endParaRPr lang="uk-UA"/>
          </a:p>
        </p:txBody>
      </p:sp>
    </p:spTree>
    <p:extLst>
      <p:ext uri="{BB962C8B-B14F-4D97-AF65-F5344CB8AC3E}">
        <p14:creationId xmlns:p14="http://schemas.microsoft.com/office/powerpoint/2010/main" val="1734558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EB73127-D939-4AC0-AB03-D5BE2F52F1AC}" type="datetimeFigureOut">
              <a:rPr lang="uk-UA" smtClean="0"/>
              <a:t>21.12.2021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B36A120-2E4D-4A85-8F14-00279EB4CA63}" type="slidenum">
              <a:rPr lang="uk-UA" smtClean="0"/>
              <a:t>‹#›</a:t>
            </a:fld>
            <a:endParaRPr lang="uk-UA"/>
          </a:p>
        </p:txBody>
      </p:sp>
    </p:spTree>
    <p:extLst>
      <p:ext uri="{BB962C8B-B14F-4D97-AF65-F5344CB8AC3E}">
        <p14:creationId xmlns:p14="http://schemas.microsoft.com/office/powerpoint/2010/main" val="283374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EB73127-D939-4AC0-AB03-D5BE2F52F1AC}" type="datetimeFigureOut">
              <a:rPr lang="uk-UA" smtClean="0"/>
              <a:t>21.12.2021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B36A120-2E4D-4A85-8F14-00279EB4CA63}" type="slidenum">
              <a:rPr lang="uk-UA" smtClean="0"/>
              <a:t>‹#›</a:t>
            </a:fld>
            <a:endParaRPr lang="uk-UA"/>
          </a:p>
        </p:txBody>
      </p:sp>
    </p:spTree>
    <p:extLst>
      <p:ext uri="{BB962C8B-B14F-4D97-AF65-F5344CB8AC3E}">
        <p14:creationId xmlns:p14="http://schemas.microsoft.com/office/powerpoint/2010/main" val="894013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EB73127-D939-4AC0-AB03-D5BE2F52F1AC}" type="datetimeFigureOut">
              <a:rPr lang="uk-UA" smtClean="0"/>
              <a:t>21.12.2021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B36A120-2E4D-4A85-8F14-00279EB4CA63}" type="slidenum">
              <a:rPr lang="uk-UA" smtClean="0"/>
              <a:t>‹#›</a:t>
            </a:fld>
            <a:endParaRPr lang="uk-UA"/>
          </a:p>
        </p:txBody>
      </p:sp>
    </p:spTree>
    <p:extLst>
      <p:ext uri="{BB962C8B-B14F-4D97-AF65-F5344CB8AC3E}">
        <p14:creationId xmlns:p14="http://schemas.microsoft.com/office/powerpoint/2010/main" val="398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EB73127-D939-4AC0-AB03-D5BE2F52F1AC}" type="datetimeFigureOut">
              <a:rPr lang="uk-UA" smtClean="0"/>
              <a:t>21.12.2021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4B36A120-2E4D-4A85-8F14-00279EB4CA63}" type="slidenum">
              <a:rPr lang="uk-UA" smtClean="0"/>
              <a:t>‹#›</a:t>
            </a:fld>
            <a:endParaRPr lang="uk-UA"/>
          </a:p>
        </p:txBody>
      </p:sp>
    </p:spTree>
    <p:extLst>
      <p:ext uri="{BB962C8B-B14F-4D97-AF65-F5344CB8AC3E}">
        <p14:creationId xmlns:p14="http://schemas.microsoft.com/office/powerpoint/2010/main" val="1829916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EB73127-D939-4AC0-AB03-D5BE2F52F1AC}" type="datetimeFigureOut">
              <a:rPr lang="uk-UA" smtClean="0"/>
              <a:t>21.12.2021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B36A120-2E4D-4A85-8F14-00279EB4CA63}" type="slidenum">
              <a:rPr lang="uk-UA" smtClean="0"/>
              <a:t>‹#›</a:t>
            </a:fld>
            <a:endParaRPr lang="uk-UA"/>
          </a:p>
        </p:txBody>
      </p:sp>
    </p:spTree>
    <p:extLst>
      <p:ext uri="{BB962C8B-B14F-4D97-AF65-F5344CB8AC3E}">
        <p14:creationId xmlns:p14="http://schemas.microsoft.com/office/powerpoint/2010/main" val="964521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EB73127-D939-4AC0-AB03-D5BE2F52F1AC}" type="datetimeFigureOut">
              <a:rPr lang="uk-UA" smtClean="0"/>
              <a:t>21.12.2021</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4B36A120-2E4D-4A85-8F14-00279EB4CA63}" type="slidenum">
              <a:rPr lang="uk-UA" smtClean="0"/>
              <a:t>‹#›</a:t>
            </a:fld>
            <a:endParaRPr lang="uk-UA"/>
          </a:p>
        </p:txBody>
      </p:sp>
    </p:spTree>
    <p:extLst>
      <p:ext uri="{BB962C8B-B14F-4D97-AF65-F5344CB8AC3E}">
        <p14:creationId xmlns:p14="http://schemas.microsoft.com/office/powerpoint/2010/main" val="2367957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EB73127-D939-4AC0-AB03-D5BE2F52F1AC}" type="datetimeFigureOut">
              <a:rPr lang="uk-UA" smtClean="0"/>
              <a:t>21.12.2021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B36A120-2E4D-4A85-8F14-00279EB4CA63}" type="slidenum">
              <a:rPr lang="uk-UA" smtClean="0"/>
              <a:t>‹#›</a:t>
            </a:fld>
            <a:endParaRPr lang="uk-UA"/>
          </a:p>
        </p:txBody>
      </p:sp>
    </p:spTree>
    <p:extLst>
      <p:ext uri="{BB962C8B-B14F-4D97-AF65-F5344CB8AC3E}">
        <p14:creationId xmlns:p14="http://schemas.microsoft.com/office/powerpoint/2010/main" val="2286462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EB73127-D939-4AC0-AB03-D5BE2F52F1AC}" type="datetimeFigureOut">
              <a:rPr lang="uk-UA" smtClean="0"/>
              <a:t>21.12.2021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B36A120-2E4D-4A85-8F14-00279EB4CA63}" type="slidenum">
              <a:rPr lang="uk-UA" smtClean="0"/>
              <a:t>‹#›</a:t>
            </a:fld>
            <a:endParaRPr lang="uk-UA"/>
          </a:p>
        </p:txBody>
      </p:sp>
    </p:spTree>
    <p:extLst>
      <p:ext uri="{BB962C8B-B14F-4D97-AF65-F5344CB8AC3E}">
        <p14:creationId xmlns:p14="http://schemas.microsoft.com/office/powerpoint/2010/main" val="3559088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EB73127-D939-4AC0-AB03-D5BE2F52F1AC}" type="datetimeFigureOut">
              <a:rPr lang="uk-UA" smtClean="0"/>
              <a:t>21.12.2021</a:t>
            </a:fld>
            <a:endParaRPr lang="uk-UA"/>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uk-UA"/>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B36A120-2E4D-4A85-8F14-00279EB4CA63}" type="slidenum">
              <a:rPr lang="uk-UA" smtClean="0"/>
              <a:t>‹#›</a:t>
            </a:fld>
            <a:endParaRPr lang="uk-UA"/>
          </a:p>
        </p:txBody>
      </p:sp>
    </p:spTree>
    <p:extLst>
      <p:ext uri="{BB962C8B-B14F-4D97-AF65-F5344CB8AC3E}">
        <p14:creationId xmlns:p14="http://schemas.microsoft.com/office/powerpoint/2010/main" val="1437562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51012" y="148823"/>
            <a:ext cx="8689976" cy="2509213"/>
          </a:xfrm>
        </p:spPr>
        <p:txBody>
          <a:bodyPr>
            <a:normAutofit/>
          </a:bodyPr>
          <a:lstStyle/>
          <a:p>
            <a:pPr>
              <a:lnSpc>
                <a:spcPct val="150000"/>
              </a:lnSpc>
              <a:spcAft>
                <a:spcPts val="1000"/>
              </a:spcAft>
            </a:pPr>
            <a:r>
              <a:rPr lang="uk-UA" sz="6600" b="1" dirty="0">
                <a:effectLst/>
                <a:latin typeface="Calibri" panose="020F0502020204030204" pitchFamily="34" charset="0"/>
                <a:ea typeface="Times New Roman" panose="02020603050405020304" pitchFamily="18" charset="0"/>
                <a:cs typeface="Calibri" panose="020F0502020204030204" pitchFamily="34" charset="0"/>
              </a:rPr>
              <a:t>Богослов’я</a:t>
            </a:r>
            <a:r>
              <a:rPr lang="uk-UA" sz="6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6600" b="1" dirty="0">
                <a:effectLst/>
                <a:latin typeface="Calibri" panose="020F0502020204030204" pitchFamily="34" charset="0"/>
                <a:ea typeface="Times New Roman" panose="02020603050405020304" pitchFamily="18" charset="0"/>
                <a:cs typeface="Calibri" panose="020F0502020204030204" pitchFamily="34" charset="0"/>
              </a:rPr>
              <a:t>1</a:t>
            </a:r>
            <a:endParaRPr lang="uk-UA" sz="66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Подзаголовок 2"/>
          <p:cNvSpPr>
            <a:spLocks noGrp="1"/>
          </p:cNvSpPr>
          <p:nvPr>
            <p:ph type="subTitle" idx="1"/>
          </p:nvPr>
        </p:nvSpPr>
        <p:spPr>
          <a:xfrm>
            <a:off x="902400" y="2743200"/>
            <a:ext cx="10387200" cy="1371599"/>
          </a:xfrm>
        </p:spPr>
        <p:txBody>
          <a:bodyPr>
            <a:normAutofit fontScale="25000" lnSpcReduction="20000"/>
          </a:bodyPr>
          <a:lstStyle/>
          <a:p>
            <a:pPr>
              <a:lnSpc>
                <a:spcPct val="150000"/>
              </a:lnSpc>
              <a:spcAft>
                <a:spcPts val="1000"/>
              </a:spcAft>
            </a:pPr>
            <a:r>
              <a:rPr lang="uk-UA" sz="12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Інститут християнських лідерів</a:t>
            </a:r>
          </a:p>
          <a:p>
            <a:pPr>
              <a:lnSpc>
                <a:spcPct val="150000"/>
              </a:lnSpc>
              <a:spcAft>
                <a:spcPts val="1000"/>
              </a:spcAft>
            </a:pPr>
            <a:r>
              <a:rPr lang="uk-UA" sz="12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Професор Сергій </a:t>
            </a:r>
            <a:r>
              <a:rPr lang="uk-UA" sz="12800" b="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Перевишко</a:t>
            </a:r>
            <a:endParaRPr lang="uk-UA" sz="12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Aft>
                <a:spcPts val="1000"/>
              </a:spcAft>
            </a:pPr>
            <a:r>
              <a:rPr lang="uk-UA" sz="12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Серпень 2019 1.2</a:t>
            </a:r>
          </a:p>
          <a:p>
            <a:endParaRPr lang="uk-UA" dirty="0"/>
          </a:p>
        </p:txBody>
      </p:sp>
    </p:spTree>
    <p:extLst>
      <p:ext uri="{BB962C8B-B14F-4D97-AF65-F5344CB8AC3E}">
        <p14:creationId xmlns:p14="http://schemas.microsoft.com/office/powerpoint/2010/main" val="3529124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7200" b="1" dirty="0">
                <a:effectLst/>
                <a:latin typeface="Calibri" panose="020F0502020204030204" pitchFamily="34" charset="0"/>
                <a:ea typeface="Times New Roman" panose="02020603050405020304" pitchFamily="18" charset="0"/>
              </a:rPr>
              <a:t>Назви Біблії</a:t>
            </a:r>
            <a:endParaRPr lang="uk-UA" sz="3070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735106" y="1944235"/>
            <a:ext cx="5800165" cy="4480660"/>
          </a:xfrm>
        </p:spPr>
        <p:txBody>
          <a:bodyPr>
            <a:normAutofit/>
          </a:bodyPr>
          <a:lstStyle/>
          <a:p>
            <a:pPr algn="just">
              <a:lnSpc>
                <a:spcPct val="150000"/>
              </a:lnSpc>
              <a:spcAft>
                <a:spcPts val="1000"/>
              </a:spcAft>
            </a:pPr>
            <a:r>
              <a:rPr lang="uk-UA" sz="3200" b="1" dirty="0">
                <a:effectLst/>
                <a:latin typeface="Calibri" panose="020F0502020204030204" pitchFamily="34" charset="0"/>
                <a:ea typeface="Times New Roman" panose="02020603050405020304" pitchFamily="18" charset="0"/>
                <a:cs typeface="Calibri" panose="020F0502020204030204" pitchFamily="34" charset="0"/>
              </a:rPr>
              <a:t>Біблія</a:t>
            </a:r>
            <a:endParaRPr lang="uk-UA" sz="32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uk-UA" sz="3200" b="1" dirty="0">
                <a:effectLst/>
                <a:latin typeface="Calibri" panose="020F0502020204030204" pitchFamily="34" charset="0"/>
                <a:ea typeface="Times New Roman" panose="02020603050405020304" pitchFamily="18" charset="0"/>
                <a:cs typeface="Calibri" panose="020F0502020204030204" pitchFamily="34" charset="0"/>
              </a:rPr>
              <a:t>Євангеліє</a:t>
            </a:r>
            <a:endParaRPr lang="uk-UA" sz="32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endParaRPr lang="uk-UA"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3768186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7200" b="1" dirty="0">
                <a:effectLst/>
                <a:latin typeface="Calibri" panose="020F0502020204030204" pitchFamily="34" charset="0"/>
                <a:ea typeface="Times New Roman" panose="02020603050405020304" pitchFamily="18" charset="0"/>
              </a:rPr>
              <a:t>Назви Біблії</a:t>
            </a:r>
            <a:endParaRPr lang="uk-UA" sz="3070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735106" y="1944235"/>
            <a:ext cx="5800165" cy="4480660"/>
          </a:xfrm>
        </p:spPr>
        <p:txBody>
          <a:bodyPr>
            <a:normAutofit/>
          </a:bodyPr>
          <a:lstStyle/>
          <a:p>
            <a:pPr algn="just">
              <a:lnSpc>
                <a:spcPct val="150000"/>
              </a:lnSpc>
              <a:spcAft>
                <a:spcPts val="1000"/>
              </a:spcAft>
            </a:pPr>
            <a:r>
              <a:rPr lang="uk-UA" sz="3200" b="1" dirty="0">
                <a:effectLst/>
                <a:latin typeface="Calibri" panose="020F0502020204030204" pitchFamily="34" charset="0"/>
                <a:ea typeface="Times New Roman" panose="02020603050405020304" pitchFamily="18" charset="0"/>
                <a:cs typeface="Calibri" panose="020F0502020204030204" pitchFamily="34" charset="0"/>
              </a:rPr>
              <a:t>Біблія</a:t>
            </a:r>
            <a:endParaRPr lang="uk-UA" sz="32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uk-UA" sz="3200" b="1" dirty="0">
                <a:effectLst/>
                <a:latin typeface="Calibri" panose="020F0502020204030204" pitchFamily="34" charset="0"/>
                <a:ea typeface="Times New Roman" panose="02020603050405020304" pitchFamily="18" charset="0"/>
                <a:cs typeface="Calibri" panose="020F0502020204030204" pitchFamily="34" charset="0"/>
              </a:rPr>
              <a:t>Євангеліє</a:t>
            </a:r>
            <a:endParaRPr lang="uk-UA" sz="32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uk-UA" sz="3200" b="1" dirty="0">
                <a:effectLst/>
                <a:latin typeface="Calibri" panose="020F0502020204030204" pitchFamily="34" charset="0"/>
                <a:ea typeface="Times New Roman" panose="02020603050405020304" pitchFamily="18" charset="0"/>
                <a:cs typeface="Calibri" panose="020F0502020204030204" pitchFamily="34" charset="0"/>
              </a:rPr>
              <a:t>Новий Заповіт</a:t>
            </a:r>
            <a:endParaRPr lang="uk-UA" sz="32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endParaRPr lang="uk-UA"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2244808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7200" b="1" dirty="0">
                <a:effectLst/>
                <a:latin typeface="Calibri" panose="020F0502020204030204" pitchFamily="34" charset="0"/>
                <a:ea typeface="Times New Roman" panose="02020603050405020304" pitchFamily="18" charset="0"/>
              </a:rPr>
              <a:t>Назви Біблії</a:t>
            </a:r>
            <a:endParaRPr lang="uk-UA" sz="3070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735106" y="1944235"/>
            <a:ext cx="5800165" cy="4480660"/>
          </a:xfrm>
        </p:spPr>
        <p:txBody>
          <a:bodyPr>
            <a:normAutofit/>
          </a:bodyPr>
          <a:lstStyle/>
          <a:p>
            <a:pPr algn="just">
              <a:lnSpc>
                <a:spcPct val="150000"/>
              </a:lnSpc>
              <a:spcAft>
                <a:spcPts val="1000"/>
              </a:spcAft>
            </a:pPr>
            <a:r>
              <a:rPr lang="uk-UA" sz="3200" b="1" dirty="0">
                <a:effectLst/>
                <a:latin typeface="Calibri" panose="020F0502020204030204" pitchFamily="34" charset="0"/>
                <a:ea typeface="Times New Roman" panose="02020603050405020304" pitchFamily="18" charset="0"/>
                <a:cs typeface="Calibri" panose="020F0502020204030204" pitchFamily="34" charset="0"/>
              </a:rPr>
              <a:t>Біблія</a:t>
            </a:r>
            <a:endParaRPr lang="uk-UA" sz="32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uk-UA" sz="3200" b="1" dirty="0">
                <a:effectLst/>
                <a:latin typeface="Calibri" panose="020F0502020204030204" pitchFamily="34" charset="0"/>
                <a:ea typeface="Times New Roman" panose="02020603050405020304" pitchFamily="18" charset="0"/>
                <a:cs typeface="Calibri" panose="020F0502020204030204" pitchFamily="34" charset="0"/>
              </a:rPr>
              <a:t>Євангеліє</a:t>
            </a:r>
            <a:endParaRPr lang="uk-UA" sz="32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uk-UA" sz="3200" b="1" dirty="0">
                <a:effectLst/>
                <a:latin typeface="Calibri" panose="020F0502020204030204" pitchFamily="34" charset="0"/>
                <a:ea typeface="Times New Roman" panose="02020603050405020304" pitchFamily="18" charset="0"/>
                <a:cs typeface="Calibri" panose="020F0502020204030204" pitchFamily="34" charset="0"/>
              </a:rPr>
              <a:t>Новий Заповіт</a:t>
            </a:r>
            <a:endParaRPr lang="uk-UA" sz="32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uk-UA" sz="3200" b="1" dirty="0">
                <a:effectLst/>
                <a:latin typeface="Calibri" panose="020F0502020204030204" pitchFamily="34" charset="0"/>
                <a:ea typeface="Times New Roman" panose="02020603050405020304" pitchFamily="18" charset="0"/>
                <a:cs typeface="Calibri" panose="020F0502020204030204" pitchFamily="34" charset="0"/>
              </a:rPr>
              <a:t>Заповіт</a:t>
            </a:r>
            <a:endParaRPr lang="uk-UA" sz="32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endParaRPr lang="uk-UA"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972711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7200" b="1" dirty="0">
                <a:effectLst/>
                <a:latin typeface="Calibri" panose="020F0502020204030204" pitchFamily="34" charset="0"/>
                <a:ea typeface="Times New Roman" panose="02020603050405020304" pitchFamily="18" charset="0"/>
              </a:rPr>
              <a:t>Назви Біблії</a:t>
            </a:r>
            <a:endParaRPr lang="uk-UA" sz="3070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735106" y="1944235"/>
            <a:ext cx="5800165" cy="4480660"/>
          </a:xfrm>
        </p:spPr>
        <p:txBody>
          <a:bodyPr>
            <a:normAutofit lnSpcReduction="10000"/>
          </a:bodyPr>
          <a:lstStyle/>
          <a:p>
            <a:pPr algn="just">
              <a:lnSpc>
                <a:spcPct val="150000"/>
              </a:lnSpc>
              <a:spcAft>
                <a:spcPts val="1000"/>
              </a:spcAft>
            </a:pPr>
            <a:r>
              <a:rPr lang="uk-UA" sz="3200" b="1" dirty="0">
                <a:effectLst/>
                <a:latin typeface="Calibri" panose="020F0502020204030204" pitchFamily="34" charset="0"/>
                <a:ea typeface="Times New Roman" panose="02020603050405020304" pitchFamily="18" charset="0"/>
                <a:cs typeface="Calibri" panose="020F0502020204030204" pitchFamily="34" charset="0"/>
              </a:rPr>
              <a:t>Біблія</a:t>
            </a:r>
            <a:endParaRPr lang="uk-UA" sz="32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uk-UA" sz="3200" b="1" dirty="0">
                <a:effectLst/>
                <a:latin typeface="Calibri" panose="020F0502020204030204" pitchFamily="34" charset="0"/>
                <a:ea typeface="Times New Roman" panose="02020603050405020304" pitchFamily="18" charset="0"/>
                <a:cs typeface="Calibri" panose="020F0502020204030204" pitchFamily="34" charset="0"/>
              </a:rPr>
              <a:t>Євангеліє</a:t>
            </a:r>
            <a:endParaRPr lang="uk-UA" sz="32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uk-UA" sz="3200" b="1" dirty="0">
                <a:effectLst/>
                <a:latin typeface="Calibri" panose="020F0502020204030204" pitchFamily="34" charset="0"/>
                <a:ea typeface="Times New Roman" panose="02020603050405020304" pitchFamily="18" charset="0"/>
                <a:cs typeface="Calibri" panose="020F0502020204030204" pitchFamily="34" charset="0"/>
              </a:rPr>
              <a:t>Новий Заповіт</a:t>
            </a:r>
            <a:endParaRPr lang="uk-UA" sz="32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uk-UA" sz="3200" b="1" dirty="0">
                <a:effectLst/>
                <a:latin typeface="Calibri" panose="020F0502020204030204" pitchFamily="34" charset="0"/>
                <a:ea typeface="Times New Roman" panose="02020603050405020304" pitchFamily="18" charset="0"/>
                <a:cs typeface="Calibri" panose="020F0502020204030204" pitchFamily="34" charset="0"/>
              </a:rPr>
              <a:t>Заповіт</a:t>
            </a:r>
            <a:endParaRPr lang="uk-UA" sz="32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3000" b="1" dirty="0">
                <a:effectLst/>
                <a:latin typeface="Calibri" panose="020F0502020204030204" pitchFamily="34" charset="0"/>
                <a:ea typeface="Times New Roman" panose="02020603050405020304" pitchFamily="18" charset="0"/>
              </a:rPr>
              <a:t>Писання</a:t>
            </a:r>
            <a:endParaRPr lang="uk-UA" sz="3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733616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6600" b="1" dirty="0">
                <a:effectLst/>
                <a:latin typeface="Calibri" panose="020F0502020204030204" pitchFamily="34" charset="0"/>
                <a:ea typeface="Times New Roman" panose="02020603050405020304" pitchFamily="18" charset="0"/>
              </a:rPr>
              <a:t>Одкровення</a:t>
            </a:r>
            <a:endParaRPr lang="uk-UA" sz="2558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403410" y="2118929"/>
            <a:ext cx="6015319" cy="4480660"/>
          </a:xfrm>
        </p:spPr>
        <p:txBody>
          <a:bodyPr>
            <a:normAutofit/>
          </a:bodyPr>
          <a:lstStyle/>
          <a:p>
            <a:pPr>
              <a:lnSpc>
                <a:spcPct val="150000"/>
              </a:lnSpc>
              <a:spcAft>
                <a:spcPts val="1000"/>
              </a:spcAft>
            </a:pPr>
            <a:r>
              <a:rPr lang="uk-UA" sz="2800" b="1" dirty="0">
                <a:effectLst/>
                <a:latin typeface="Calibri" panose="020F0502020204030204" pitchFamily="34" charset="0"/>
                <a:ea typeface="Times New Roman" panose="02020603050405020304" pitchFamily="18" charset="0"/>
                <a:cs typeface="Calibri" panose="020F0502020204030204" pitchFamily="34" charset="0"/>
              </a:rPr>
              <a:t>Значення слова «одкровення» в оригіналі</a:t>
            </a:r>
            <a:endParaRPr lang="uk-UA" sz="28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endParaRPr lang="uk-UA"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3461356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6600" b="1" dirty="0">
                <a:effectLst/>
                <a:latin typeface="Calibri" panose="020F0502020204030204" pitchFamily="34" charset="0"/>
                <a:ea typeface="Times New Roman" panose="02020603050405020304" pitchFamily="18" charset="0"/>
              </a:rPr>
              <a:t>Одкровення</a:t>
            </a:r>
            <a:endParaRPr lang="uk-UA" sz="2558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403410" y="2118929"/>
            <a:ext cx="6015319" cy="4480660"/>
          </a:xfrm>
        </p:spPr>
        <p:txBody>
          <a:bodyPr>
            <a:normAutofit/>
          </a:bodyPr>
          <a:lstStyle/>
          <a:p>
            <a:pPr>
              <a:lnSpc>
                <a:spcPct val="150000"/>
              </a:lnSpc>
              <a:spcAft>
                <a:spcPts val="1000"/>
              </a:spcAft>
            </a:pPr>
            <a:r>
              <a:rPr lang="uk-UA" sz="2800" b="1" dirty="0">
                <a:effectLst/>
                <a:latin typeface="Calibri" panose="020F0502020204030204" pitchFamily="34" charset="0"/>
                <a:ea typeface="Times New Roman" panose="02020603050405020304" pitchFamily="18" charset="0"/>
                <a:cs typeface="Calibri" panose="020F0502020204030204" pitchFamily="34" charset="0"/>
              </a:rPr>
              <a:t>Значення слова «одкровення» в оригіналі</a:t>
            </a:r>
            <a:endParaRPr lang="uk-UA" sz="28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2800" b="1" dirty="0">
                <a:effectLst/>
                <a:latin typeface="Calibri" panose="020F0502020204030204" pitchFamily="34" charset="0"/>
                <a:ea typeface="Times New Roman" panose="02020603050405020304" pitchFamily="18" charset="0"/>
                <a:cs typeface="Calibri" panose="020F0502020204030204" pitchFamily="34" charset="0"/>
              </a:rPr>
              <a:t>Відмінність одкровення від просвітлення та </a:t>
            </a:r>
            <a:r>
              <a:rPr lang="uk-UA" sz="2800" b="1" dirty="0" err="1">
                <a:effectLst/>
                <a:latin typeface="Calibri" panose="020F0502020204030204" pitchFamily="34" charset="0"/>
                <a:ea typeface="Times New Roman" panose="02020603050405020304" pitchFamily="18" charset="0"/>
                <a:cs typeface="Calibri" panose="020F0502020204030204" pitchFamily="34" charset="0"/>
              </a:rPr>
              <a:t>богонатхнення</a:t>
            </a:r>
            <a:endParaRPr lang="uk-UA" sz="28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endParaRPr lang="uk-UA"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4143288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5400" b="1" dirty="0">
                <a:effectLst/>
                <a:latin typeface="Calibri" panose="020F0502020204030204" pitchFamily="34" charset="0"/>
                <a:ea typeface="Times New Roman" panose="02020603050405020304" pitchFamily="18" charset="0"/>
              </a:rPr>
              <a:t>Загальне одкровення</a:t>
            </a:r>
            <a:endParaRPr lang="uk-UA" sz="3333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403410" y="2118929"/>
            <a:ext cx="5800165" cy="4480660"/>
          </a:xfrm>
        </p:spPr>
        <p:txBody>
          <a:bodyPr>
            <a:normAutofit/>
          </a:bodyPr>
          <a:lstStyle/>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Через творіння: Псалом 19:2,                         Дії 17:28-29, Римлян 1:19-20</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endParaRPr lang="uk-UA"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2278739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5400" b="1" dirty="0">
                <a:effectLst/>
                <a:latin typeface="Calibri" panose="020F0502020204030204" pitchFamily="34" charset="0"/>
                <a:ea typeface="Times New Roman" panose="02020603050405020304" pitchFamily="18" charset="0"/>
              </a:rPr>
              <a:t>Загальне одкровення</a:t>
            </a:r>
            <a:endParaRPr lang="uk-UA" sz="3333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403410" y="2118929"/>
            <a:ext cx="5800165" cy="4480660"/>
          </a:xfrm>
        </p:spPr>
        <p:txBody>
          <a:bodyPr>
            <a:normAutofit/>
          </a:bodyPr>
          <a:lstStyle/>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Через творіння: Псалом 19:2,                         Дії 17:28-29, Римлян 1:19-20</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Через людську історію: Дії 14:15-17,17:26-27</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endParaRPr lang="uk-UA"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1219016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5400" b="1" dirty="0">
                <a:effectLst/>
                <a:latin typeface="Calibri" panose="020F0502020204030204" pitchFamily="34" charset="0"/>
                <a:ea typeface="Times New Roman" panose="02020603050405020304" pitchFamily="18" charset="0"/>
              </a:rPr>
              <a:t>Загальне одкровення</a:t>
            </a:r>
            <a:endParaRPr lang="uk-UA" sz="3333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403410" y="2118929"/>
            <a:ext cx="5800165" cy="4480660"/>
          </a:xfrm>
        </p:spPr>
        <p:txBody>
          <a:bodyPr>
            <a:normAutofit/>
          </a:bodyPr>
          <a:lstStyle/>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Через творіння: Псалом 19:2,                         Дії 17:28-29, Римлян 1:19-20</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Через людську історію: Дії 14:15-17,17:26-27</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2400" b="1" dirty="0">
                <a:effectLst/>
                <a:latin typeface="Calibri" panose="020F0502020204030204" pitchFamily="34" charset="0"/>
                <a:ea typeface="Times New Roman" panose="02020603050405020304" pitchFamily="18" charset="0"/>
                <a:cs typeface="Calibri" panose="020F0502020204030204" pitchFamily="34" charset="0"/>
              </a:rPr>
              <a:t>Через людську совість: Римлян 2:15</a:t>
            </a:r>
            <a:endParaRPr lang="uk-UA" sz="2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endParaRPr lang="uk-UA"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2462358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7200" b="1" dirty="0">
                <a:effectLst/>
                <a:latin typeface="Calibri" panose="020F0502020204030204" pitchFamily="34" charset="0"/>
                <a:ea typeface="Times New Roman" panose="02020603050405020304" pitchFamily="18" charset="0"/>
              </a:rPr>
              <a:t>Бібліологія</a:t>
            </a:r>
            <a:endParaRPr lang="uk-UA" sz="344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510988" y="2118929"/>
            <a:ext cx="5889812" cy="4480660"/>
          </a:xfrm>
        </p:spPr>
        <p:txBody>
          <a:bodyPr>
            <a:normAutofit/>
          </a:bodyPr>
          <a:lstStyle/>
          <a:p>
            <a:pPr>
              <a:lnSpc>
                <a:spcPct val="150000"/>
              </a:lnSpc>
              <a:spcAft>
                <a:spcPts val="1000"/>
              </a:spcAft>
            </a:pPr>
            <a:r>
              <a:rPr lang="uk-UA" sz="2800" b="1" dirty="0">
                <a:effectLst/>
                <a:latin typeface="Calibri" panose="020F0502020204030204" pitchFamily="34" charset="0"/>
                <a:ea typeface="Times New Roman" panose="02020603050405020304" pitchFamily="18" charset="0"/>
                <a:cs typeface="Calibri" panose="020F0502020204030204" pitchFamily="34" charset="0"/>
              </a:rPr>
              <a:t>Спеціальне, або особливе одкровення</a:t>
            </a:r>
            <a:endParaRPr lang="uk-UA" sz="28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endParaRPr lang="uk-UA"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3747003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7200" b="1" dirty="0">
                <a:effectLst/>
                <a:latin typeface="Calibri" panose="020F0502020204030204" pitchFamily="34" charset="0"/>
                <a:ea typeface="Times New Roman" panose="02020603050405020304" pitchFamily="18" charset="0"/>
              </a:rPr>
              <a:t>Бібліологія</a:t>
            </a:r>
            <a:endParaRPr lang="uk-UA" sz="344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385481" y="2118929"/>
            <a:ext cx="5800165" cy="4480660"/>
          </a:xfrm>
        </p:spPr>
        <p:txBody>
          <a:bodyPr>
            <a:normAutofit/>
          </a:bodyPr>
          <a:lstStyle/>
          <a:p>
            <a:pPr>
              <a:lnSpc>
                <a:spcPct val="150000"/>
              </a:lnSpc>
              <a:spcAft>
                <a:spcPts val="1000"/>
              </a:spcAft>
            </a:pPr>
            <a:r>
              <a:rPr lang="uk-UA" b="1" dirty="0">
                <a:effectLst/>
                <a:latin typeface="Calibri" panose="020F0502020204030204" pitchFamily="34" charset="0"/>
                <a:ea typeface="Times New Roman" panose="02020603050405020304" pitchFamily="18" charset="0"/>
                <a:cs typeface="Calibri" panose="020F0502020204030204" pitchFamily="34" charset="0"/>
              </a:rPr>
              <a:t>Бібліологія – богословська дисципліна, яка займається вивченням походження та передача Біблії. Дослідження мови, на якій вона була написана, та матеріалу, який використовувався для її написання, а також історія канонізації.</a:t>
            </a:r>
            <a:endParaRPr lang="uk-UA"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endParaRPr lang="uk-UA"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3883256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7200" b="1" dirty="0">
                <a:effectLst/>
                <a:latin typeface="Calibri" panose="020F0502020204030204" pitchFamily="34" charset="0"/>
                <a:ea typeface="Times New Roman" panose="02020603050405020304" pitchFamily="18" charset="0"/>
              </a:rPr>
              <a:t>Бібліологія</a:t>
            </a:r>
            <a:endParaRPr lang="uk-UA" sz="344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510988" y="2118929"/>
            <a:ext cx="5889812" cy="4480660"/>
          </a:xfrm>
        </p:spPr>
        <p:txBody>
          <a:bodyPr>
            <a:normAutofit/>
          </a:bodyPr>
          <a:lstStyle/>
          <a:p>
            <a:pPr>
              <a:lnSpc>
                <a:spcPct val="150000"/>
              </a:lnSpc>
              <a:spcAft>
                <a:spcPts val="1000"/>
              </a:spcAft>
            </a:pPr>
            <a:r>
              <a:rPr lang="uk-UA" sz="2800" b="1" dirty="0">
                <a:effectLst/>
                <a:latin typeface="Calibri" panose="020F0502020204030204" pitchFamily="34" charset="0"/>
                <a:ea typeface="Times New Roman" panose="02020603050405020304" pitchFamily="18" charset="0"/>
                <a:cs typeface="Calibri" panose="020F0502020204030204" pitchFamily="34" charset="0"/>
              </a:rPr>
              <a:t>Спеціальне, або особливе одкровення</a:t>
            </a:r>
            <a:endParaRPr lang="uk-UA" sz="28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2800" b="1" dirty="0" err="1">
                <a:effectLst/>
                <a:latin typeface="Calibri" panose="020F0502020204030204" pitchFamily="34" charset="0"/>
                <a:ea typeface="Times New Roman" panose="02020603050405020304" pitchFamily="18" charset="0"/>
                <a:cs typeface="Calibri" panose="020F0502020204030204" pitchFamily="34" charset="0"/>
              </a:rPr>
              <a:t>Богонатхненність</a:t>
            </a:r>
            <a:r>
              <a:rPr lang="uk-UA" sz="2800" b="1" dirty="0">
                <a:effectLst/>
                <a:latin typeface="Calibri" panose="020F0502020204030204" pitchFamily="34" charset="0"/>
                <a:ea typeface="Times New Roman" panose="02020603050405020304" pitchFamily="18" charset="0"/>
                <a:cs typeface="Calibri" panose="020F0502020204030204" pitchFamily="34" charset="0"/>
              </a:rPr>
              <a:t> Писання</a:t>
            </a:r>
            <a:endParaRPr lang="uk-UA" sz="28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endParaRPr lang="uk-UA"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2837002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123940"/>
            <a:ext cx="10364451" cy="1596177"/>
          </a:xfrm>
        </p:spPr>
        <p:txBody>
          <a:bodyPr>
            <a:normAutofit/>
          </a:bodyPr>
          <a:lstStyle/>
          <a:p>
            <a:pPr>
              <a:lnSpc>
                <a:spcPct val="150000"/>
              </a:lnSpc>
              <a:spcAft>
                <a:spcPts val="1000"/>
              </a:spcAft>
            </a:pPr>
            <a:r>
              <a:rPr lang="uk-UA" sz="5400" b="1" dirty="0">
                <a:effectLst/>
                <a:latin typeface="Calibri" panose="020F0502020204030204" pitchFamily="34" charset="0"/>
                <a:ea typeface="Times New Roman" panose="02020603050405020304" pitchFamily="18" charset="0"/>
                <a:cs typeface="Calibri" panose="020F0502020204030204" pitchFamily="34" charset="0"/>
              </a:rPr>
              <a:t>Теорії </a:t>
            </a:r>
            <a:r>
              <a:rPr lang="uk-UA" sz="5400" b="1" dirty="0" err="1">
                <a:effectLst/>
                <a:latin typeface="Calibri" panose="020F0502020204030204" pitchFamily="34" charset="0"/>
                <a:ea typeface="Times New Roman" panose="02020603050405020304" pitchFamily="18" charset="0"/>
                <a:cs typeface="Calibri" panose="020F0502020204030204" pitchFamily="34" charset="0"/>
              </a:rPr>
              <a:t>богонатхнення</a:t>
            </a:r>
            <a:endParaRPr lang="uk-UA" sz="5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Объект 3"/>
          <p:cNvSpPr>
            <a:spLocks noGrp="1"/>
          </p:cNvSpPr>
          <p:nvPr>
            <p:ph sz="quarter" idx="14"/>
          </p:nvPr>
        </p:nvSpPr>
        <p:spPr>
          <a:xfrm>
            <a:off x="502023" y="1854588"/>
            <a:ext cx="5889812" cy="4480660"/>
          </a:xfrm>
        </p:spPr>
        <p:txBody>
          <a:bodyPr>
            <a:normAutofit/>
          </a:bodyPr>
          <a:lstStyle/>
          <a:p>
            <a:pPr>
              <a:lnSpc>
                <a:spcPct val="150000"/>
              </a:lnSpc>
              <a:spcAft>
                <a:spcPts val="1000"/>
              </a:spcAft>
            </a:pPr>
            <a:r>
              <a:rPr lang="uk-UA" sz="2800" b="1" dirty="0">
                <a:effectLst/>
                <a:latin typeface="Calibri" panose="020F0502020204030204" pitchFamily="34" charset="0"/>
                <a:ea typeface="Times New Roman" panose="02020603050405020304" pitchFamily="18" charset="0"/>
                <a:cs typeface="Calibri" panose="020F0502020204030204" pitchFamily="34" charset="0"/>
              </a:rPr>
              <a:t>Теорія природного натхнення, або інтуїтивного натхнення</a:t>
            </a:r>
            <a:endParaRPr lang="uk-UA" sz="2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617676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123940"/>
            <a:ext cx="10364451" cy="1596177"/>
          </a:xfrm>
        </p:spPr>
        <p:txBody>
          <a:bodyPr>
            <a:normAutofit/>
          </a:bodyPr>
          <a:lstStyle/>
          <a:p>
            <a:pPr>
              <a:lnSpc>
                <a:spcPct val="150000"/>
              </a:lnSpc>
              <a:spcAft>
                <a:spcPts val="1000"/>
              </a:spcAft>
            </a:pPr>
            <a:r>
              <a:rPr lang="uk-UA" sz="5400" b="1" dirty="0">
                <a:effectLst/>
                <a:latin typeface="Calibri" panose="020F0502020204030204" pitchFamily="34" charset="0"/>
                <a:ea typeface="Times New Roman" panose="02020603050405020304" pitchFamily="18" charset="0"/>
                <a:cs typeface="Calibri" panose="020F0502020204030204" pitchFamily="34" charset="0"/>
              </a:rPr>
              <a:t>Теорії </a:t>
            </a:r>
            <a:r>
              <a:rPr lang="uk-UA" sz="5400" b="1" dirty="0" err="1">
                <a:effectLst/>
                <a:latin typeface="Calibri" panose="020F0502020204030204" pitchFamily="34" charset="0"/>
                <a:ea typeface="Times New Roman" panose="02020603050405020304" pitchFamily="18" charset="0"/>
                <a:cs typeface="Calibri" panose="020F0502020204030204" pitchFamily="34" charset="0"/>
              </a:rPr>
              <a:t>богонатхнення</a:t>
            </a:r>
            <a:endParaRPr lang="uk-UA" sz="5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Объект 3"/>
          <p:cNvSpPr>
            <a:spLocks noGrp="1"/>
          </p:cNvSpPr>
          <p:nvPr>
            <p:ph sz="quarter" idx="14"/>
          </p:nvPr>
        </p:nvSpPr>
        <p:spPr>
          <a:xfrm>
            <a:off x="502023" y="1854588"/>
            <a:ext cx="5889812" cy="4480660"/>
          </a:xfrm>
        </p:spPr>
        <p:txBody>
          <a:bodyPr>
            <a:normAutofit/>
          </a:bodyPr>
          <a:lstStyle/>
          <a:p>
            <a:pPr>
              <a:lnSpc>
                <a:spcPct val="150000"/>
              </a:lnSpc>
              <a:spcAft>
                <a:spcPts val="1000"/>
              </a:spcAft>
            </a:pPr>
            <a:r>
              <a:rPr lang="uk-UA" sz="2800" b="1" dirty="0">
                <a:effectLst/>
                <a:latin typeface="Calibri" panose="020F0502020204030204" pitchFamily="34" charset="0"/>
                <a:ea typeface="Times New Roman" panose="02020603050405020304" pitchFamily="18" charset="0"/>
                <a:cs typeface="Calibri" panose="020F0502020204030204" pitchFamily="34" charset="0"/>
              </a:rPr>
              <a:t>Теорія природного натхнення, або інтуїтивного натхнення</a:t>
            </a:r>
            <a:endParaRPr lang="uk-UA" sz="28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2800" b="1" dirty="0">
                <a:effectLst/>
                <a:latin typeface="Calibri" panose="020F0502020204030204" pitchFamily="34" charset="0"/>
                <a:ea typeface="Times New Roman" panose="02020603050405020304" pitchFamily="18" charset="0"/>
                <a:cs typeface="Calibri" panose="020F0502020204030204" pitchFamily="34" charset="0"/>
              </a:rPr>
              <a:t>Теорія часткового натхнення, або динамічна</a:t>
            </a:r>
            <a:endParaRPr lang="uk-UA" sz="2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1847567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123940"/>
            <a:ext cx="10364451" cy="1596177"/>
          </a:xfrm>
        </p:spPr>
        <p:txBody>
          <a:bodyPr>
            <a:normAutofit/>
          </a:bodyPr>
          <a:lstStyle/>
          <a:p>
            <a:pPr>
              <a:lnSpc>
                <a:spcPct val="150000"/>
              </a:lnSpc>
              <a:spcAft>
                <a:spcPts val="1000"/>
              </a:spcAft>
            </a:pPr>
            <a:r>
              <a:rPr lang="uk-UA" sz="5400" b="1" dirty="0">
                <a:effectLst/>
                <a:latin typeface="Calibri" panose="020F0502020204030204" pitchFamily="34" charset="0"/>
                <a:ea typeface="Times New Roman" panose="02020603050405020304" pitchFamily="18" charset="0"/>
                <a:cs typeface="Calibri" panose="020F0502020204030204" pitchFamily="34" charset="0"/>
              </a:rPr>
              <a:t>Теорії </a:t>
            </a:r>
            <a:r>
              <a:rPr lang="uk-UA" sz="5400" b="1" dirty="0" err="1">
                <a:effectLst/>
                <a:latin typeface="Calibri" panose="020F0502020204030204" pitchFamily="34" charset="0"/>
                <a:ea typeface="Times New Roman" panose="02020603050405020304" pitchFamily="18" charset="0"/>
                <a:cs typeface="Calibri" panose="020F0502020204030204" pitchFamily="34" charset="0"/>
              </a:rPr>
              <a:t>богонатхнення</a:t>
            </a:r>
            <a:endParaRPr lang="uk-UA" sz="5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Объект 3"/>
          <p:cNvSpPr>
            <a:spLocks noGrp="1"/>
          </p:cNvSpPr>
          <p:nvPr>
            <p:ph sz="quarter" idx="14"/>
          </p:nvPr>
        </p:nvSpPr>
        <p:spPr>
          <a:xfrm>
            <a:off x="502023" y="1854588"/>
            <a:ext cx="5889812" cy="4480660"/>
          </a:xfrm>
        </p:spPr>
        <p:txBody>
          <a:bodyPr>
            <a:normAutofit/>
          </a:bodyPr>
          <a:lstStyle/>
          <a:p>
            <a:pPr>
              <a:lnSpc>
                <a:spcPct val="150000"/>
              </a:lnSpc>
              <a:spcAft>
                <a:spcPts val="1000"/>
              </a:spcAft>
            </a:pPr>
            <a:r>
              <a:rPr lang="uk-UA" sz="2800" b="1" dirty="0">
                <a:effectLst/>
                <a:latin typeface="Calibri" panose="020F0502020204030204" pitchFamily="34" charset="0"/>
                <a:ea typeface="Times New Roman" panose="02020603050405020304" pitchFamily="18" charset="0"/>
                <a:cs typeface="Calibri" panose="020F0502020204030204" pitchFamily="34" charset="0"/>
              </a:rPr>
              <a:t>Теорія природного натхнення, або інтуїтивного натхнення</a:t>
            </a:r>
            <a:endParaRPr lang="uk-UA" sz="28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2800" b="1" dirty="0">
                <a:effectLst/>
                <a:latin typeface="Calibri" panose="020F0502020204030204" pitchFamily="34" charset="0"/>
                <a:ea typeface="Times New Roman" panose="02020603050405020304" pitchFamily="18" charset="0"/>
                <a:cs typeface="Calibri" panose="020F0502020204030204" pitchFamily="34" charset="0"/>
              </a:rPr>
              <a:t>Теорія часткового натхнення, або динамічна</a:t>
            </a:r>
            <a:endParaRPr lang="uk-UA" sz="28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2800" b="1" dirty="0">
                <a:effectLst/>
                <a:latin typeface="Calibri" panose="020F0502020204030204" pitchFamily="34" charset="0"/>
                <a:ea typeface="Times New Roman" panose="02020603050405020304" pitchFamily="18" charset="0"/>
                <a:cs typeface="Calibri" panose="020F0502020204030204" pitchFamily="34" charset="0"/>
              </a:rPr>
              <a:t>Теорія диктовки</a:t>
            </a:r>
            <a:endParaRPr lang="uk-UA" sz="2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462733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123940"/>
            <a:ext cx="10364451" cy="1596177"/>
          </a:xfrm>
        </p:spPr>
        <p:txBody>
          <a:bodyPr>
            <a:normAutofit/>
          </a:bodyPr>
          <a:lstStyle/>
          <a:p>
            <a:pPr>
              <a:lnSpc>
                <a:spcPct val="150000"/>
              </a:lnSpc>
              <a:spcAft>
                <a:spcPts val="1000"/>
              </a:spcAft>
            </a:pPr>
            <a:r>
              <a:rPr lang="uk-UA" sz="5400" b="1" dirty="0">
                <a:effectLst/>
                <a:latin typeface="Calibri" panose="020F0502020204030204" pitchFamily="34" charset="0"/>
                <a:ea typeface="Times New Roman" panose="02020603050405020304" pitchFamily="18" charset="0"/>
                <a:cs typeface="Calibri" panose="020F0502020204030204" pitchFamily="34" charset="0"/>
              </a:rPr>
              <a:t>Теорії </a:t>
            </a:r>
            <a:r>
              <a:rPr lang="uk-UA" sz="5400" b="1" dirty="0" err="1">
                <a:effectLst/>
                <a:latin typeface="Calibri" panose="020F0502020204030204" pitchFamily="34" charset="0"/>
                <a:ea typeface="Times New Roman" panose="02020603050405020304" pitchFamily="18" charset="0"/>
                <a:cs typeface="Calibri" panose="020F0502020204030204" pitchFamily="34" charset="0"/>
              </a:rPr>
              <a:t>богонатхнення</a:t>
            </a:r>
            <a:endParaRPr lang="uk-UA" sz="5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Объект 3"/>
          <p:cNvSpPr>
            <a:spLocks noGrp="1"/>
          </p:cNvSpPr>
          <p:nvPr>
            <p:ph sz="quarter" idx="14"/>
          </p:nvPr>
        </p:nvSpPr>
        <p:spPr>
          <a:xfrm>
            <a:off x="502023" y="1854588"/>
            <a:ext cx="5889812" cy="4480660"/>
          </a:xfrm>
        </p:spPr>
        <p:txBody>
          <a:bodyPr>
            <a:normAutofit/>
          </a:bodyPr>
          <a:lstStyle/>
          <a:p>
            <a:pPr>
              <a:lnSpc>
                <a:spcPct val="150000"/>
              </a:lnSpc>
              <a:spcAft>
                <a:spcPts val="1000"/>
              </a:spcAft>
            </a:pPr>
            <a:r>
              <a:rPr lang="uk-UA" sz="2800" b="1" dirty="0">
                <a:effectLst/>
                <a:latin typeface="Calibri" panose="020F0502020204030204" pitchFamily="34" charset="0"/>
                <a:ea typeface="Times New Roman" panose="02020603050405020304" pitchFamily="18" charset="0"/>
                <a:cs typeface="Calibri" panose="020F0502020204030204" pitchFamily="34" charset="0"/>
              </a:rPr>
              <a:t>Теорія про те, що натхненні думки, а не слова</a:t>
            </a:r>
            <a:endParaRPr lang="uk-UA" sz="2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1437890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123940"/>
            <a:ext cx="10364451" cy="1596177"/>
          </a:xfrm>
        </p:spPr>
        <p:txBody>
          <a:bodyPr>
            <a:normAutofit/>
          </a:bodyPr>
          <a:lstStyle/>
          <a:p>
            <a:pPr>
              <a:lnSpc>
                <a:spcPct val="150000"/>
              </a:lnSpc>
              <a:spcAft>
                <a:spcPts val="1000"/>
              </a:spcAft>
            </a:pPr>
            <a:r>
              <a:rPr lang="uk-UA" sz="5400" b="1" dirty="0">
                <a:effectLst/>
                <a:latin typeface="Calibri" panose="020F0502020204030204" pitchFamily="34" charset="0"/>
                <a:ea typeface="Times New Roman" panose="02020603050405020304" pitchFamily="18" charset="0"/>
                <a:cs typeface="Calibri" panose="020F0502020204030204" pitchFamily="34" charset="0"/>
              </a:rPr>
              <a:t>Теорії </a:t>
            </a:r>
            <a:r>
              <a:rPr lang="uk-UA" sz="5400" b="1" dirty="0" err="1">
                <a:effectLst/>
                <a:latin typeface="Calibri" panose="020F0502020204030204" pitchFamily="34" charset="0"/>
                <a:ea typeface="Times New Roman" panose="02020603050405020304" pitchFamily="18" charset="0"/>
                <a:cs typeface="Calibri" panose="020F0502020204030204" pitchFamily="34" charset="0"/>
              </a:rPr>
              <a:t>богонатхнення</a:t>
            </a:r>
            <a:endParaRPr lang="uk-UA" sz="5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Объект 3"/>
          <p:cNvSpPr>
            <a:spLocks noGrp="1"/>
          </p:cNvSpPr>
          <p:nvPr>
            <p:ph sz="quarter" idx="14"/>
          </p:nvPr>
        </p:nvSpPr>
        <p:spPr>
          <a:xfrm>
            <a:off x="502023" y="1854588"/>
            <a:ext cx="5889812" cy="4480660"/>
          </a:xfrm>
        </p:spPr>
        <p:txBody>
          <a:bodyPr>
            <a:normAutofit/>
          </a:bodyPr>
          <a:lstStyle/>
          <a:p>
            <a:pPr>
              <a:lnSpc>
                <a:spcPct val="150000"/>
              </a:lnSpc>
              <a:spcAft>
                <a:spcPts val="1000"/>
              </a:spcAft>
            </a:pPr>
            <a:r>
              <a:rPr lang="uk-UA" sz="2800" b="1" dirty="0">
                <a:effectLst/>
                <a:latin typeface="Calibri" panose="020F0502020204030204" pitchFamily="34" charset="0"/>
                <a:ea typeface="Times New Roman" panose="02020603050405020304" pitchFamily="18" charset="0"/>
                <a:cs typeface="Calibri" panose="020F0502020204030204" pitchFamily="34" charset="0"/>
              </a:rPr>
              <a:t>Теорія про те, що натхненні думки, а не слова</a:t>
            </a:r>
            <a:endParaRPr lang="uk-UA" sz="28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2800" b="1" dirty="0">
                <a:effectLst/>
                <a:latin typeface="Calibri" panose="020F0502020204030204" pitchFamily="34" charset="0"/>
                <a:ea typeface="Times New Roman" panose="02020603050405020304" pitchFamily="18" charset="0"/>
                <a:cs typeface="Calibri" panose="020F0502020204030204" pitchFamily="34" charset="0"/>
              </a:rPr>
              <a:t>Теорія освячення, або ілюмінації</a:t>
            </a:r>
            <a:endParaRPr lang="uk-UA" sz="2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540603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123940"/>
            <a:ext cx="10364451" cy="1596177"/>
          </a:xfrm>
        </p:spPr>
        <p:txBody>
          <a:bodyPr>
            <a:normAutofit/>
          </a:bodyPr>
          <a:lstStyle/>
          <a:p>
            <a:pPr>
              <a:lnSpc>
                <a:spcPct val="150000"/>
              </a:lnSpc>
              <a:spcAft>
                <a:spcPts val="1000"/>
              </a:spcAft>
            </a:pPr>
            <a:r>
              <a:rPr lang="uk-UA" sz="5400" b="1" dirty="0">
                <a:effectLst/>
                <a:latin typeface="Calibri" panose="020F0502020204030204" pitchFamily="34" charset="0"/>
                <a:ea typeface="Times New Roman" panose="02020603050405020304" pitchFamily="18" charset="0"/>
                <a:cs typeface="Calibri" panose="020F0502020204030204" pitchFamily="34" charset="0"/>
              </a:rPr>
              <a:t>Теорії </a:t>
            </a:r>
            <a:r>
              <a:rPr lang="uk-UA" sz="5400" b="1" dirty="0" err="1">
                <a:effectLst/>
                <a:latin typeface="Calibri" panose="020F0502020204030204" pitchFamily="34" charset="0"/>
                <a:ea typeface="Times New Roman" panose="02020603050405020304" pitchFamily="18" charset="0"/>
                <a:cs typeface="Calibri" panose="020F0502020204030204" pitchFamily="34" charset="0"/>
              </a:rPr>
              <a:t>богонатхнення</a:t>
            </a:r>
            <a:endParaRPr lang="uk-UA" sz="5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Объект 3"/>
          <p:cNvSpPr>
            <a:spLocks noGrp="1"/>
          </p:cNvSpPr>
          <p:nvPr>
            <p:ph sz="quarter" idx="14"/>
          </p:nvPr>
        </p:nvSpPr>
        <p:spPr>
          <a:xfrm>
            <a:off x="502023" y="1854588"/>
            <a:ext cx="5889812" cy="4480660"/>
          </a:xfrm>
        </p:spPr>
        <p:txBody>
          <a:bodyPr>
            <a:normAutofit/>
          </a:bodyPr>
          <a:lstStyle/>
          <a:p>
            <a:pPr>
              <a:lnSpc>
                <a:spcPct val="150000"/>
              </a:lnSpc>
              <a:spcAft>
                <a:spcPts val="1000"/>
              </a:spcAft>
            </a:pPr>
            <a:r>
              <a:rPr lang="uk-UA" sz="2800" b="1" dirty="0">
                <a:effectLst/>
                <a:latin typeface="Calibri" panose="020F0502020204030204" pitchFamily="34" charset="0"/>
                <a:ea typeface="Times New Roman" panose="02020603050405020304" pitchFamily="18" charset="0"/>
                <a:cs typeface="Calibri" panose="020F0502020204030204" pitchFamily="34" charset="0"/>
              </a:rPr>
              <a:t>Теорія про те, що натхненні думки, а не слова</a:t>
            </a:r>
            <a:endParaRPr lang="uk-UA" sz="28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2800" b="1" dirty="0">
                <a:effectLst/>
                <a:latin typeface="Calibri" panose="020F0502020204030204" pitchFamily="34" charset="0"/>
                <a:ea typeface="Times New Roman" panose="02020603050405020304" pitchFamily="18" charset="0"/>
                <a:cs typeface="Calibri" panose="020F0502020204030204" pitchFamily="34" charset="0"/>
              </a:rPr>
              <a:t>Теорія освячення, або ілюмінації</a:t>
            </a:r>
            <a:endParaRPr lang="uk-UA" sz="28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2800" b="1" dirty="0">
                <a:effectLst/>
                <a:latin typeface="Calibri" panose="020F0502020204030204" pitchFamily="34" charset="0"/>
                <a:ea typeface="Times New Roman" panose="02020603050405020304" pitchFamily="18" charset="0"/>
                <a:cs typeface="Calibri" panose="020F0502020204030204" pitchFamily="34" charset="0"/>
              </a:rPr>
              <a:t>Неортодоксальна теорія</a:t>
            </a:r>
            <a:endParaRPr lang="uk-UA" sz="2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2401825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123940"/>
            <a:ext cx="10364451" cy="1596177"/>
          </a:xfrm>
        </p:spPr>
        <p:txBody>
          <a:bodyPr>
            <a:normAutofit/>
          </a:bodyPr>
          <a:lstStyle/>
          <a:p>
            <a:pPr>
              <a:lnSpc>
                <a:spcPct val="150000"/>
              </a:lnSpc>
              <a:spcAft>
                <a:spcPts val="1000"/>
              </a:spcAft>
            </a:pPr>
            <a:r>
              <a:rPr lang="uk-UA" sz="5400" b="1" dirty="0">
                <a:effectLst/>
                <a:latin typeface="Calibri" panose="020F0502020204030204" pitchFamily="34" charset="0"/>
                <a:ea typeface="Times New Roman" panose="02020603050405020304" pitchFamily="18" charset="0"/>
                <a:cs typeface="Calibri" panose="020F0502020204030204" pitchFamily="34" charset="0"/>
              </a:rPr>
              <a:t>Теорії </a:t>
            </a:r>
            <a:r>
              <a:rPr lang="uk-UA" sz="5400" b="1" dirty="0" err="1">
                <a:effectLst/>
                <a:latin typeface="Calibri" panose="020F0502020204030204" pitchFamily="34" charset="0"/>
                <a:ea typeface="Times New Roman" panose="02020603050405020304" pitchFamily="18" charset="0"/>
                <a:cs typeface="Calibri" panose="020F0502020204030204" pitchFamily="34" charset="0"/>
              </a:rPr>
              <a:t>богонатхнення</a:t>
            </a:r>
            <a:endParaRPr lang="uk-UA" sz="5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Объект 3"/>
          <p:cNvSpPr>
            <a:spLocks noGrp="1"/>
          </p:cNvSpPr>
          <p:nvPr>
            <p:ph sz="quarter" idx="14"/>
          </p:nvPr>
        </p:nvSpPr>
        <p:spPr>
          <a:xfrm>
            <a:off x="502023" y="1854588"/>
            <a:ext cx="5889812" cy="4480660"/>
          </a:xfrm>
        </p:spPr>
        <p:txBody>
          <a:bodyPr>
            <a:normAutofit fontScale="92500"/>
          </a:bodyPr>
          <a:lstStyle/>
          <a:p>
            <a:pPr>
              <a:lnSpc>
                <a:spcPct val="150000"/>
              </a:lnSpc>
              <a:spcAft>
                <a:spcPts val="1000"/>
              </a:spcAft>
            </a:pPr>
            <a:r>
              <a:rPr lang="uk-UA" sz="2800" b="1" dirty="0">
                <a:effectLst/>
                <a:latin typeface="Calibri" panose="020F0502020204030204" pitchFamily="34" charset="0"/>
                <a:ea typeface="Times New Roman" panose="02020603050405020304" pitchFamily="18" charset="0"/>
                <a:cs typeface="Calibri" panose="020F0502020204030204" pitchFamily="34" charset="0"/>
              </a:rPr>
              <a:t>Теорія про те, що натхненні думки, а не слова</a:t>
            </a:r>
            <a:endParaRPr lang="uk-UA" sz="28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2800" b="1" dirty="0">
                <a:effectLst/>
                <a:latin typeface="Calibri" panose="020F0502020204030204" pitchFamily="34" charset="0"/>
                <a:ea typeface="Times New Roman" panose="02020603050405020304" pitchFamily="18" charset="0"/>
                <a:cs typeface="Calibri" panose="020F0502020204030204" pitchFamily="34" charset="0"/>
              </a:rPr>
              <a:t>Теорія освячення, або ілюмінації</a:t>
            </a:r>
            <a:endParaRPr lang="uk-UA" sz="28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2800" b="1" dirty="0">
                <a:effectLst/>
                <a:latin typeface="Calibri" panose="020F0502020204030204" pitchFamily="34" charset="0"/>
                <a:ea typeface="Times New Roman" panose="02020603050405020304" pitchFamily="18" charset="0"/>
                <a:cs typeface="Calibri" panose="020F0502020204030204" pitchFamily="34" charset="0"/>
              </a:rPr>
              <a:t>Неортодоксальна теорія</a:t>
            </a:r>
            <a:endParaRPr lang="uk-UA" sz="28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uk-UA" sz="2800" b="1" dirty="0">
                <a:effectLst/>
                <a:latin typeface="Calibri" panose="020F0502020204030204" pitchFamily="34" charset="0"/>
                <a:ea typeface="Times New Roman" panose="02020603050405020304" pitchFamily="18" charset="0"/>
                <a:cs typeface="Calibri" panose="020F0502020204030204" pitchFamily="34" charset="0"/>
              </a:rPr>
              <a:t>Теорія словесного, повного натхнення</a:t>
            </a:r>
            <a:endParaRPr lang="uk-UA" sz="2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189798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7200" b="1" dirty="0">
                <a:effectLst/>
                <a:latin typeface="Calibri" panose="020F0502020204030204" pitchFamily="34" charset="0"/>
                <a:ea typeface="Times New Roman" panose="02020603050405020304" pitchFamily="18" charset="0"/>
              </a:rPr>
              <a:t>Бібліологія</a:t>
            </a:r>
            <a:endParaRPr lang="uk-UA" sz="344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403410" y="2118929"/>
            <a:ext cx="5800165" cy="4480660"/>
          </a:xfrm>
        </p:spPr>
        <p:txBody>
          <a:bodyPr>
            <a:normAutofit/>
          </a:bodyPr>
          <a:lstStyle/>
          <a:p>
            <a:pPr>
              <a:lnSpc>
                <a:spcPct val="150000"/>
              </a:lnSpc>
              <a:spcAft>
                <a:spcPts val="1000"/>
              </a:spcAft>
            </a:pPr>
            <a:r>
              <a:rPr lang="uk-UA" b="1" dirty="0">
                <a:effectLst/>
                <a:latin typeface="Calibri" panose="020F0502020204030204" pitchFamily="34" charset="0"/>
                <a:ea typeface="Times New Roman" panose="02020603050405020304" pitchFamily="18" charset="0"/>
                <a:cs typeface="Calibri" panose="020F0502020204030204" pitchFamily="34" charset="0"/>
              </a:rPr>
              <a:t>Біблія унікальна тим, що тільки вона претендує бути єдиною книгою від Бога, яка відкриває Його волю людям. Через цю книгу ми дізнаємося про виникнення світу, гріхопадіння людини, план спасіння та майбутніх подіях.</a:t>
            </a:r>
            <a:endParaRPr lang="uk-UA"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endParaRPr lang="uk-UA"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3278275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7200" b="1" dirty="0">
                <a:effectLst/>
                <a:latin typeface="Calibri" panose="020F0502020204030204" pitchFamily="34" charset="0"/>
                <a:ea typeface="Times New Roman" panose="02020603050405020304" pitchFamily="18" charset="0"/>
              </a:rPr>
              <a:t>Назви Біблії</a:t>
            </a:r>
            <a:endParaRPr lang="uk-UA" sz="3070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735106" y="1944235"/>
            <a:ext cx="5800165" cy="4480660"/>
          </a:xfrm>
        </p:spPr>
        <p:txBody>
          <a:bodyPr>
            <a:normAutofit/>
          </a:bodyPr>
          <a:lstStyle/>
          <a:p>
            <a:pPr algn="just">
              <a:lnSpc>
                <a:spcPct val="150000"/>
              </a:lnSpc>
              <a:spcAft>
                <a:spcPts val="1000"/>
              </a:spcAft>
            </a:pPr>
            <a:r>
              <a:rPr lang="uk-UA" sz="3200" b="1" dirty="0">
                <a:effectLst/>
                <a:latin typeface="Calibri" panose="020F0502020204030204" pitchFamily="34" charset="0"/>
                <a:ea typeface="Times New Roman" panose="02020603050405020304" pitchFamily="18" charset="0"/>
                <a:cs typeface="Calibri" panose="020F0502020204030204" pitchFamily="34" charset="0"/>
              </a:rPr>
              <a:t>Біблія</a:t>
            </a:r>
            <a:endParaRPr lang="uk-UA" sz="32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endParaRPr lang="uk-UA"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632316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7200" b="1" dirty="0">
                <a:effectLst/>
                <a:latin typeface="Calibri" panose="020F0502020204030204" pitchFamily="34" charset="0"/>
                <a:ea typeface="Times New Roman" panose="02020603050405020304" pitchFamily="18" charset="0"/>
              </a:rPr>
              <a:t>Назви Біблії</a:t>
            </a:r>
            <a:endParaRPr lang="uk-UA" sz="3070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735106" y="1944235"/>
            <a:ext cx="5800165" cy="4480660"/>
          </a:xfrm>
        </p:spPr>
        <p:txBody>
          <a:bodyPr>
            <a:normAutofit/>
          </a:bodyPr>
          <a:lstStyle/>
          <a:p>
            <a:pPr algn="just">
              <a:lnSpc>
                <a:spcPct val="150000"/>
              </a:lnSpc>
              <a:spcAft>
                <a:spcPts val="1000"/>
              </a:spcAft>
            </a:pPr>
            <a:r>
              <a:rPr lang="uk-UA" sz="3200" b="1" dirty="0">
                <a:effectLst/>
                <a:latin typeface="Calibri" panose="020F0502020204030204" pitchFamily="34" charset="0"/>
                <a:ea typeface="Times New Roman" panose="02020603050405020304" pitchFamily="18" charset="0"/>
                <a:cs typeface="Calibri" panose="020F0502020204030204" pitchFamily="34" charset="0"/>
              </a:rPr>
              <a:t>Біблія</a:t>
            </a:r>
            <a:endParaRPr lang="uk-UA" sz="32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uk-UA" sz="3200" b="1" dirty="0">
                <a:effectLst/>
                <a:latin typeface="Calibri" panose="020F0502020204030204" pitchFamily="34" charset="0"/>
                <a:ea typeface="Times New Roman" panose="02020603050405020304" pitchFamily="18" charset="0"/>
                <a:cs typeface="Calibri" panose="020F0502020204030204" pitchFamily="34" charset="0"/>
              </a:rPr>
              <a:t>Євангеліє</a:t>
            </a:r>
            <a:endParaRPr lang="uk-UA" sz="32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endParaRPr lang="uk-UA"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1429544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7200" b="1" dirty="0">
                <a:effectLst/>
                <a:latin typeface="Calibri" panose="020F0502020204030204" pitchFamily="34" charset="0"/>
                <a:ea typeface="Times New Roman" panose="02020603050405020304" pitchFamily="18" charset="0"/>
              </a:rPr>
              <a:t>Назви Біблії</a:t>
            </a:r>
            <a:endParaRPr lang="uk-UA" sz="3070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735106" y="1944235"/>
            <a:ext cx="5800165" cy="4480660"/>
          </a:xfrm>
        </p:spPr>
        <p:txBody>
          <a:bodyPr>
            <a:normAutofit/>
          </a:bodyPr>
          <a:lstStyle/>
          <a:p>
            <a:pPr algn="just">
              <a:lnSpc>
                <a:spcPct val="150000"/>
              </a:lnSpc>
              <a:spcAft>
                <a:spcPts val="1000"/>
              </a:spcAft>
            </a:pPr>
            <a:r>
              <a:rPr lang="uk-UA" sz="3200" b="1" dirty="0">
                <a:effectLst/>
                <a:latin typeface="Calibri" panose="020F0502020204030204" pitchFamily="34" charset="0"/>
                <a:ea typeface="Times New Roman" panose="02020603050405020304" pitchFamily="18" charset="0"/>
                <a:cs typeface="Calibri" panose="020F0502020204030204" pitchFamily="34" charset="0"/>
              </a:rPr>
              <a:t>Біблія</a:t>
            </a:r>
            <a:endParaRPr lang="uk-UA" sz="32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uk-UA" sz="3200" b="1" dirty="0">
                <a:effectLst/>
                <a:latin typeface="Calibri" panose="020F0502020204030204" pitchFamily="34" charset="0"/>
                <a:ea typeface="Times New Roman" panose="02020603050405020304" pitchFamily="18" charset="0"/>
                <a:cs typeface="Calibri" panose="020F0502020204030204" pitchFamily="34" charset="0"/>
              </a:rPr>
              <a:t>Євангеліє</a:t>
            </a:r>
            <a:endParaRPr lang="uk-UA" sz="32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uk-UA" sz="3200" b="1" dirty="0">
                <a:effectLst/>
                <a:latin typeface="Calibri" panose="020F0502020204030204" pitchFamily="34" charset="0"/>
                <a:ea typeface="Times New Roman" panose="02020603050405020304" pitchFamily="18" charset="0"/>
                <a:cs typeface="Calibri" panose="020F0502020204030204" pitchFamily="34" charset="0"/>
              </a:rPr>
              <a:t>Новий Заповіт</a:t>
            </a:r>
            <a:endParaRPr lang="uk-UA" sz="32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endParaRPr lang="uk-UA"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3938938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7200" b="1" dirty="0">
                <a:effectLst/>
                <a:latin typeface="Calibri" panose="020F0502020204030204" pitchFamily="34" charset="0"/>
                <a:ea typeface="Times New Roman" panose="02020603050405020304" pitchFamily="18" charset="0"/>
              </a:rPr>
              <a:t>Назви Біблії</a:t>
            </a:r>
            <a:endParaRPr lang="uk-UA" sz="3070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735106" y="1944235"/>
            <a:ext cx="5800165" cy="4480660"/>
          </a:xfrm>
        </p:spPr>
        <p:txBody>
          <a:bodyPr>
            <a:normAutofit/>
          </a:bodyPr>
          <a:lstStyle/>
          <a:p>
            <a:pPr algn="just">
              <a:lnSpc>
                <a:spcPct val="150000"/>
              </a:lnSpc>
              <a:spcAft>
                <a:spcPts val="1000"/>
              </a:spcAft>
            </a:pPr>
            <a:r>
              <a:rPr lang="uk-UA" sz="3200" b="1" dirty="0">
                <a:effectLst/>
                <a:latin typeface="Calibri" panose="020F0502020204030204" pitchFamily="34" charset="0"/>
                <a:ea typeface="Times New Roman" panose="02020603050405020304" pitchFamily="18" charset="0"/>
                <a:cs typeface="Calibri" panose="020F0502020204030204" pitchFamily="34" charset="0"/>
              </a:rPr>
              <a:t>Біблія</a:t>
            </a:r>
            <a:endParaRPr lang="uk-UA" sz="32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uk-UA" sz="3200" b="1" dirty="0">
                <a:effectLst/>
                <a:latin typeface="Calibri" panose="020F0502020204030204" pitchFamily="34" charset="0"/>
                <a:ea typeface="Times New Roman" panose="02020603050405020304" pitchFamily="18" charset="0"/>
                <a:cs typeface="Calibri" panose="020F0502020204030204" pitchFamily="34" charset="0"/>
              </a:rPr>
              <a:t>Євангеліє</a:t>
            </a:r>
            <a:endParaRPr lang="uk-UA" sz="32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uk-UA" sz="3200" b="1" dirty="0">
                <a:effectLst/>
                <a:latin typeface="Calibri" panose="020F0502020204030204" pitchFamily="34" charset="0"/>
                <a:ea typeface="Times New Roman" panose="02020603050405020304" pitchFamily="18" charset="0"/>
                <a:cs typeface="Calibri" panose="020F0502020204030204" pitchFamily="34" charset="0"/>
              </a:rPr>
              <a:t>Новий Заповіт</a:t>
            </a:r>
            <a:endParaRPr lang="uk-UA" sz="32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000"/>
              </a:spcAft>
            </a:pPr>
            <a:r>
              <a:rPr lang="uk-UA" sz="3200" b="1" dirty="0">
                <a:effectLst/>
                <a:latin typeface="Calibri" panose="020F0502020204030204" pitchFamily="34" charset="0"/>
                <a:ea typeface="Times New Roman" panose="02020603050405020304" pitchFamily="18" charset="0"/>
                <a:cs typeface="Calibri" panose="020F0502020204030204" pitchFamily="34" charset="0"/>
              </a:rPr>
              <a:t>Заповіт</a:t>
            </a:r>
            <a:endParaRPr lang="uk-UA" sz="32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endParaRPr lang="uk-UA"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2225381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7200" b="1" dirty="0">
                <a:effectLst/>
                <a:latin typeface="Calibri" panose="020F0502020204030204" pitchFamily="34" charset="0"/>
                <a:ea typeface="Times New Roman" panose="02020603050405020304" pitchFamily="18" charset="0"/>
              </a:rPr>
              <a:t>Бібліологія</a:t>
            </a:r>
            <a:endParaRPr lang="uk-UA" sz="344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403410" y="2118929"/>
            <a:ext cx="5800165" cy="4480660"/>
          </a:xfrm>
        </p:spPr>
        <p:txBody>
          <a:bodyPr>
            <a:normAutofit/>
          </a:bodyPr>
          <a:lstStyle/>
          <a:p>
            <a:pPr>
              <a:lnSpc>
                <a:spcPct val="150000"/>
              </a:lnSpc>
              <a:spcAft>
                <a:spcPts val="1000"/>
              </a:spcAft>
            </a:pPr>
            <a:r>
              <a:rPr lang="uk-UA" sz="1800" b="1" dirty="0">
                <a:effectLst/>
                <a:latin typeface="Calibri" panose="020F0502020204030204" pitchFamily="34" charset="0"/>
                <a:ea typeface="Times New Roman" panose="02020603050405020304" pitchFamily="18" charset="0"/>
                <a:cs typeface="Calibri" panose="020F0502020204030204" pitchFamily="34" charset="0"/>
              </a:rPr>
              <a:t>Між націями: договір про співробітництво; між певними особами: обіцянка або згода з зобов’язанням; між монархом та підлеглим: конституція; між Богом і людиною: заповіт, що супроводжується знаками, жертвами та урочистими обіцянками, які закарбовують відносини з обіцянкою благословення при дотриманні та проклятті при порушенні.</a:t>
            </a:r>
            <a:endParaRPr lang="uk-UA"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endParaRPr lang="uk-UA"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1703883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258411"/>
            <a:ext cx="10364451" cy="1596177"/>
          </a:xfrm>
        </p:spPr>
        <p:txBody>
          <a:bodyPr>
            <a:normAutofit/>
          </a:bodyPr>
          <a:lstStyle/>
          <a:p>
            <a:r>
              <a:rPr lang="uk-UA" sz="7200" b="1" dirty="0">
                <a:effectLst/>
                <a:latin typeface="Calibri" panose="020F0502020204030204" pitchFamily="34" charset="0"/>
                <a:ea typeface="Times New Roman" panose="02020603050405020304" pitchFamily="18" charset="0"/>
              </a:rPr>
              <a:t>Назви Біблії</a:t>
            </a:r>
            <a:endParaRPr lang="uk-UA" sz="307000" dirty="0">
              <a:latin typeface="Calibri" panose="020F0502020204030204" pitchFamily="34" charset="0"/>
              <a:cs typeface="Calibri" panose="020F0502020204030204" pitchFamily="34" charset="0"/>
            </a:endParaRPr>
          </a:p>
        </p:txBody>
      </p:sp>
      <p:sp>
        <p:nvSpPr>
          <p:cNvPr id="4" name="Объект 3"/>
          <p:cNvSpPr>
            <a:spLocks noGrp="1"/>
          </p:cNvSpPr>
          <p:nvPr>
            <p:ph sz="quarter" idx="14"/>
          </p:nvPr>
        </p:nvSpPr>
        <p:spPr>
          <a:xfrm>
            <a:off x="735106" y="1944235"/>
            <a:ext cx="5800165" cy="4480660"/>
          </a:xfrm>
        </p:spPr>
        <p:txBody>
          <a:bodyPr>
            <a:normAutofit/>
          </a:bodyPr>
          <a:lstStyle/>
          <a:p>
            <a:pPr algn="just">
              <a:lnSpc>
                <a:spcPct val="150000"/>
              </a:lnSpc>
              <a:spcAft>
                <a:spcPts val="1000"/>
              </a:spcAft>
            </a:pPr>
            <a:r>
              <a:rPr lang="uk-UA" sz="3200" b="1" dirty="0">
                <a:effectLst/>
                <a:latin typeface="Calibri" panose="020F0502020204030204" pitchFamily="34" charset="0"/>
                <a:ea typeface="Times New Roman" panose="02020603050405020304" pitchFamily="18" charset="0"/>
                <a:cs typeface="Calibri" panose="020F0502020204030204" pitchFamily="34" charset="0"/>
              </a:rPr>
              <a:t>Біблія</a:t>
            </a:r>
            <a:endParaRPr lang="uk-UA" sz="32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endParaRPr lang="uk-UA"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E6FFD9C-936C-43D9-A8A1-C8A7F8D580DC}"/>
              </a:ext>
            </a:extLst>
          </p:cNvPr>
          <p:cNvPicPr>
            <a:picLocks noChangeAspect="1"/>
          </p:cNvPicPr>
          <p:nvPr/>
        </p:nvPicPr>
        <p:blipFill>
          <a:blip r:embed="rId2"/>
          <a:stretch>
            <a:fillRect/>
          </a:stretch>
        </p:blipFill>
        <p:spPr>
          <a:xfrm>
            <a:off x="6535271" y="2118929"/>
            <a:ext cx="5012234" cy="3627448"/>
          </a:xfrm>
          <a:prstGeom prst="rect">
            <a:avLst/>
          </a:prstGeom>
        </p:spPr>
      </p:pic>
    </p:spTree>
    <p:extLst>
      <p:ext uri="{BB962C8B-B14F-4D97-AF65-F5344CB8AC3E}">
        <p14:creationId xmlns:p14="http://schemas.microsoft.com/office/powerpoint/2010/main" val="1792447872"/>
      </p:ext>
    </p:extLst>
  </p:cSld>
  <p:clrMapOvr>
    <a:masterClrMapping/>
  </p:clrMapOvr>
</p:sld>
</file>

<file path=ppt/theme/theme1.xml><?xml version="1.0" encoding="utf-8"?>
<a:theme xmlns:a="http://schemas.openxmlformats.org/drawingml/2006/main" name="Капля">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tf00001031_wac</Template>
  <TotalTime>155</TotalTime>
  <Words>399</Words>
  <Application>Microsoft Office PowerPoint</Application>
  <PresentationFormat>Широкоэкранный</PresentationFormat>
  <Paragraphs>86</Paragraphs>
  <Slides>27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27</vt:i4>
      </vt:variant>
    </vt:vector>
  </HeadingPairs>
  <TitlesOfParts>
    <vt:vector size="32" baseType="lpstr">
      <vt:lpstr>Arial</vt:lpstr>
      <vt:lpstr>Calibri</vt:lpstr>
      <vt:lpstr>Times New Roman</vt:lpstr>
      <vt:lpstr>Tw Cen MT</vt:lpstr>
      <vt:lpstr>Капля</vt:lpstr>
      <vt:lpstr>Богослов’я 1</vt:lpstr>
      <vt:lpstr>Бібліологія</vt:lpstr>
      <vt:lpstr>Бібліологія</vt:lpstr>
      <vt:lpstr>Назви Біблії</vt:lpstr>
      <vt:lpstr>Назви Біблії</vt:lpstr>
      <vt:lpstr>Назви Біблії</vt:lpstr>
      <vt:lpstr>Назви Біблії</vt:lpstr>
      <vt:lpstr>Бібліологія</vt:lpstr>
      <vt:lpstr>Назви Біблії</vt:lpstr>
      <vt:lpstr>Назви Біблії</vt:lpstr>
      <vt:lpstr>Назви Біблії</vt:lpstr>
      <vt:lpstr>Назви Біблії</vt:lpstr>
      <vt:lpstr>Назви Біблії</vt:lpstr>
      <vt:lpstr>Одкровення</vt:lpstr>
      <vt:lpstr>Одкровення</vt:lpstr>
      <vt:lpstr>Загальне одкровення</vt:lpstr>
      <vt:lpstr>Загальне одкровення</vt:lpstr>
      <vt:lpstr>Загальне одкровення</vt:lpstr>
      <vt:lpstr>Бібліологія</vt:lpstr>
      <vt:lpstr>Бібліологія</vt:lpstr>
      <vt:lpstr>Теорії богонатхнення</vt:lpstr>
      <vt:lpstr>Теорії богонатхнення</vt:lpstr>
      <vt:lpstr>Теорії богонатхнення</vt:lpstr>
      <vt:lpstr>Теорії богонатхнення</vt:lpstr>
      <vt:lpstr>Теорії богонатхнення</vt:lpstr>
      <vt:lpstr>Теорії богонатхнення</vt:lpstr>
      <vt:lpstr>Теорії богонатхнення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Огляд Нового Заповіту</dc:title>
  <dc:creator>Пользователь</dc:creator>
  <cp:lastModifiedBy>Ruslan Lvov</cp:lastModifiedBy>
  <cp:revision>23</cp:revision>
  <dcterms:created xsi:type="dcterms:W3CDTF">2021-03-08T18:15:17Z</dcterms:created>
  <dcterms:modified xsi:type="dcterms:W3CDTF">2021-12-21T14:59:50Z</dcterms:modified>
</cp:coreProperties>
</file>