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6" r:id="rId18"/>
    <p:sldId id="275" r:id="rId19"/>
    <p:sldId id="274" r:id="rId20"/>
    <p:sldId id="273" r:id="rId21"/>
    <p:sldId id="272"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9C71AFCA-29A3-4392-90D3-BD8C02FA3375}" type="datetimeFigureOut">
              <a:rPr lang="ru-RU" smtClean="0"/>
              <a:t>03.08.2020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9F66163-B31B-4F49-B863-9AD2C19E6AC6}" type="slidenum">
              <a:rPr lang="ru-RU" smtClean="0"/>
              <a:t>‹#›</a:t>
            </a:fld>
            <a:endParaRPr lang="ru-RU"/>
          </a:p>
        </p:txBody>
      </p:sp>
    </p:spTree>
    <p:extLst>
      <p:ext uri="{BB962C8B-B14F-4D97-AF65-F5344CB8AC3E}">
        <p14:creationId xmlns:p14="http://schemas.microsoft.com/office/powerpoint/2010/main" val="3343794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C71AFCA-29A3-4392-90D3-BD8C02FA3375}" type="datetimeFigureOut">
              <a:rPr lang="ru-RU" smtClean="0"/>
              <a:t>03.08.2020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9F66163-B31B-4F49-B863-9AD2C19E6AC6}" type="slidenum">
              <a:rPr lang="ru-RU" smtClean="0"/>
              <a:t>‹#›</a:t>
            </a:fld>
            <a:endParaRPr lang="ru-RU"/>
          </a:p>
        </p:txBody>
      </p:sp>
    </p:spTree>
    <p:extLst>
      <p:ext uri="{BB962C8B-B14F-4D97-AF65-F5344CB8AC3E}">
        <p14:creationId xmlns:p14="http://schemas.microsoft.com/office/powerpoint/2010/main" val="1620421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C71AFCA-29A3-4392-90D3-BD8C02FA3375}" type="datetimeFigureOut">
              <a:rPr lang="ru-RU" smtClean="0"/>
              <a:t>03.08.2020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9F66163-B31B-4F49-B863-9AD2C19E6AC6}" type="slidenum">
              <a:rPr lang="ru-RU" smtClean="0"/>
              <a:t>‹#›</a:t>
            </a:fld>
            <a:endParaRPr lang="ru-RU"/>
          </a:p>
        </p:txBody>
      </p:sp>
    </p:spTree>
    <p:extLst>
      <p:ext uri="{BB962C8B-B14F-4D97-AF65-F5344CB8AC3E}">
        <p14:creationId xmlns:p14="http://schemas.microsoft.com/office/powerpoint/2010/main" val="2822039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C71AFCA-29A3-4392-90D3-BD8C02FA3375}" type="datetimeFigureOut">
              <a:rPr lang="ru-RU" smtClean="0"/>
              <a:t>03.08.2020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9F66163-B31B-4F49-B863-9AD2C19E6AC6}" type="slidenum">
              <a:rPr lang="ru-RU" smtClean="0"/>
              <a:t>‹#›</a:t>
            </a:fld>
            <a:endParaRPr lang="ru-RU"/>
          </a:p>
        </p:txBody>
      </p:sp>
    </p:spTree>
    <p:extLst>
      <p:ext uri="{BB962C8B-B14F-4D97-AF65-F5344CB8AC3E}">
        <p14:creationId xmlns:p14="http://schemas.microsoft.com/office/powerpoint/2010/main" val="3449969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C71AFCA-29A3-4392-90D3-BD8C02FA3375}" type="datetimeFigureOut">
              <a:rPr lang="ru-RU" smtClean="0"/>
              <a:t>03.08.2020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9F66163-B31B-4F49-B863-9AD2C19E6AC6}" type="slidenum">
              <a:rPr lang="ru-RU" smtClean="0"/>
              <a:t>‹#›</a:t>
            </a:fld>
            <a:endParaRPr lang="ru-RU"/>
          </a:p>
        </p:txBody>
      </p:sp>
    </p:spTree>
    <p:extLst>
      <p:ext uri="{BB962C8B-B14F-4D97-AF65-F5344CB8AC3E}">
        <p14:creationId xmlns:p14="http://schemas.microsoft.com/office/powerpoint/2010/main" val="1998017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9C71AFCA-29A3-4392-90D3-BD8C02FA3375}" type="datetimeFigureOut">
              <a:rPr lang="ru-RU" smtClean="0"/>
              <a:t>03.08.2020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9F66163-B31B-4F49-B863-9AD2C19E6AC6}" type="slidenum">
              <a:rPr lang="ru-RU" smtClean="0"/>
              <a:t>‹#›</a:t>
            </a:fld>
            <a:endParaRPr lang="ru-RU"/>
          </a:p>
        </p:txBody>
      </p:sp>
    </p:spTree>
    <p:extLst>
      <p:ext uri="{BB962C8B-B14F-4D97-AF65-F5344CB8AC3E}">
        <p14:creationId xmlns:p14="http://schemas.microsoft.com/office/powerpoint/2010/main" val="1536340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C71AFCA-29A3-4392-90D3-BD8C02FA3375}" type="datetimeFigureOut">
              <a:rPr lang="ru-RU" smtClean="0"/>
              <a:t>03.08.2020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9F66163-B31B-4F49-B863-9AD2C19E6AC6}" type="slidenum">
              <a:rPr lang="ru-RU" smtClean="0"/>
              <a:t>‹#›</a:t>
            </a:fld>
            <a:endParaRPr lang="ru-RU"/>
          </a:p>
        </p:txBody>
      </p:sp>
    </p:spTree>
    <p:extLst>
      <p:ext uri="{BB962C8B-B14F-4D97-AF65-F5344CB8AC3E}">
        <p14:creationId xmlns:p14="http://schemas.microsoft.com/office/powerpoint/2010/main" val="123834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9C71AFCA-29A3-4392-90D3-BD8C02FA3375}" type="datetimeFigureOut">
              <a:rPr lang="ru-RU" smtClean="0"/>
              <a:t>03.08.2020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9F66163-B31B-4F49-B863-9AD2C19E6AC6}" type="slidenum">
              <a:rPr lang="ru-RU" smtClean="0"/>
              <a:t>‹#›</a:t>
            </a:fld>
            <a:endParaRPr lang="ru-RU"/>
          </a:p>
        </p:txBody>
      </p:sp>
    </p:spTree>
    <p:extLst>
      <p:ext uri="{BB962C8B-B14F-4D97-AF65-F5344CB8AC3E}">
        <p14:creationId xmlns:p14="http://schemas.microsoft.com/office/powerpoint/2010/main" val="3643178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C71AFCA-29A3-4392-90D3-BD8C02FA3375}" type="datetimeFigureOut">
              <a:rPr lang="ru-RU" smtClean="0"/>
              <a:t>03.08.2020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9F66163-B31B-4F49-B863-9AD2C19E6AC6}" type="slidenum">
              <a:rPr lang="ru-RU" smtClean="0"/>
              <a:t>‹#›</a:t>
            </a:fld>
            <a:endParaRPr lang="ru-RU"/>
          </a:p>
        </p:txBody>
      </p:sp>
    </p:spTree>
    <p:extLst>
      <p:ext uri="{BB962C8B-B14F-4D97-AF65-F5344CB8AC3E}">
        <p14:creationId xmlns:p14="http://schemas.microsoft.com/office/powerpoint/2010/main" val="3798738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C71AFCA-29A3-4392-90D3-BD8C02FA3375}" type="datetimeFigureOut">
              <a:rPr lang="ru-RU" smtClean="0"/>
              <a:t>03.08.2020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9F66163-B31B-4F49-B863-9AD2C19E6AC6}" type="slidenum">
              <a:rPr lang="ru-RU" smtClean="0"/>
              <a:t>‹#›</a:t>
            </a:fld>
            <a:endParaRPr lang="ru-RU"/>
          </a:p>
        </p:txBody>
      </p:sp>
    </p:spTree>
    <p:extLst>
      <p:ext uri="{BB962C8B-B14F-4D97-AF65-F5344CB8AC3E}">
        <p14:creationId xmlns:p14="http://schemas.microsoft.com/office/powerpoint/2010/main" val="1435060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C71AFCA-29A3-4392-90D3-BD8C02FA3375}" type="datetimeFigureOut">
              <a:rPr lang="ru-RU" smtClean="0"/>
              <a:t>03.08.2020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9F66163-B31B-4F49-B863-9AD2C19E6AC6}" type="slidenum">
              <a:rPr lang="ru-RU" smtClean="0"/>
              <a:t>‹#›</a:t>
            </a:fld>
            <a:endParaRPr lang="ru-RU"/>
          </a:p>
        </p:txBody>
      </p:sp>
    </p:spTree>
    <p:extLst>
      <p:ext uri="{BB962C8B-B14F-4D97-AF65-F5344CB8AC3E}">
        <p14:creationId xmlns:p14="http://schemas.microsoft.com/office/powerpoint/2010/main" val="3479105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71AFCA-29A3-4392-90D3-BD8C02FA3375}" type="datetimeFigureOut">
              <a:rPr lang="ru-RU" smtClean="0"/>
              <a:t>03.08.2020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F66163-B31B-4F49-B863-9AD2C19E6AC6}" type="slidenum">
              <a:rPr lang="ru-RU" smtClean="0"/>
              <a:t>‹#›</a:t>
            </a:fld>
            <a:endParaRPr lang="ru-RU"/>
          </a:p>
        </p:txBody>
      </p:sp>
    </p:spTree>
    <p:extLst>
      <p:ext uri="{BB962C8B-B14F-4D97-AF65-F5344CB8AC3E}">
        <p14:creationId xmlns:p14="http://schemas.microsoft.com/office/powerpoint/2010/main" val="568019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Три факта из жизни Иисусу Христа</a:t>
            </a:r>
          </a:p>
        </p:txBody>
      </p:sp>
      <p:sp>
        <p:nvSpPr>
          <p:cNvPr id="3" name="Подзаголовок 2"/>
          <p:cNvSpPr>
            <a:spLocks noGrp="1"/>
          </p:cNvSpPr>
          <p:nvPr>
            <p:ph type="subTitle" idx="1"/>
          </p:nvPr>
        </p:nvSpPr>
        <p:spPr>
          <a:xfrm>
            <a:off x="683568" y="2420888"/>
            <a:ext cx="7776864" cy="4176464"/>
          </a:xfrm>
        </p:spPr>
        <p:txBody>
          <a:bodyPr>
            <a:normAutofit fontScale="92500" lnSpcReduction="20000"/>
          </a:bodyPr>
          <a:lstStyle/>
          <a:p>
            <a:pPr marL="514350" lvl="0" indent="-514350" algn="l">
              <a:buFont typeface="+mj-lt"/>
              <a:buAutoNum type="arabicPeriod"/>
            </a:pPr>
            <a:r>
              <a:rPr lang="ru-RU" i="1" dirty="0">
                <a:solidFill>
                  <a:schemeClr val="tx1"/>
                </a:solidFill>
              </a:rPr>
              <a:t>Это историческая фигура, человек, живший около 2000 лет назад.</a:t>
            </a:r>
            <a:br>
              <a:rPr lang="ru-RU" i="1" dirty="0">
                <a:solidFill>
                  <a:schemeClr val="tx1"/>
                </a:solidFill>
              </a:rPr>
            </a:br>
            <a:endParaRPr lang="ru-RU" i="1" dirty="0">
              <a:solidFill>
                <a:schemeClr val="tx1"/>
              </a:solidFill>
            </a:endParaRPr>
          </a:p>
          <a:p>
            <a:pPr marL="514350" lvl="0" indent="-514350" algn="l">
              <a:buFont typeface="+mj-lt"/>
              <a:buAutoNum type="arabicPeriod"/>
            </a:pPr>
            <a:r>
              <a:rPr lang="ru-RU" i="1" dirty="0">
                <a:solidFill>
                  <a:schemeClr val="tx1"/>
                </a:solidFill>
              </a:rPr>
              <a:t>Он был распят на кресте и умер.</a:t>
            </a:r>
            <a:br>
              <a:rPr lang="ru-RU" i="1" dirty="0">
                <a:solidFill>
                  <a:schemeClr val="tx1"/>
                </a:solidFill>
              </a:rPr>
            </a:br>
            <a:endParaRPr lang="ru-RU" i="1" dirty="0">
              <a:solidFill>
                <a:schemeClr val="tx1"/>
              </a:solidFill>
            </a:endParaRPr>
          </a:p>
          <a:p>
            <a:pPr marL="514350" lvl="0" indent="-514350" algn="l">
              <a:buFont typeface="+mj-lt"/>
              <a:buAutoNum type="arabicPeriod"/>
            </a:pPr>
            <a:r>
              <a:rPr lang="ru-RU" i="1" dirty="0">
                <a:solidFill>
                  <a:schemeClr val="tx1"/>
                </a:solidFill>
              </a:rPr>
              <a:t>Спустя три дня после погребения тела гробница была найдена пустой. С  того момента по сей день христиане утверждают, что Иисус воскрес из </a:t>
            </a:r>
            <a:r>
              <a:rPr lang="ru-RU" i="1" dirty="0" smtClean="0">
                <a:solidFill>
                  <a:schemeClr val="tx1"/>
                </a:solidFill>
              </a:rPr>
              <a:t>мертвых</a:t>
            </a:r>
            <a:r>
              <a:rPr lang="en-US" i="1" dirty="0">
                <a:solidFill>
                  <a:schemeClr val="tx1"/>
                </a:solidFill>
              </a:rPr>
              <a:t>.</a:t>
            </a:r>
            <a:endParaRPr lang="ru-RU" i="1" dirty="0">
              <a:solidFill>
                <a:schemeClr val="tx1"/>
              </a:solidFill>
            </a:endParaRPr>
          </a:p>
          <a:p>
            <a:endParaRPr lang="ru-RU" dirty="0"/>
          </a:p>
        </p:txBody>
      </p:sp>
    </p:spTree>
    <p:extLst>
      <p:ext uri="{BB962C8B-B14F-4D97-AF65-F5344CB8AC3E}">
        <p14:creationId xmlns:p14="http://schemas.microsoft.com/office/powerpoint/2010/main" val="10414674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А. Иудейские писатели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ru-RU" sz="2000" i="1" dirty="0">
                <a:solidFill>
                  <a:schemeClr val="tx1"/>
                </a:solidFill>
              </a:rPr>
              <a:t>Эти два отрывка Иосифа сообщают нам об Иисусе:</a:t>
            </a:r>
          </a:p>
          <a:p>
            <a:pPr algn="l"/>
            <a:r>
              <a:rPr lang="ru-RU" sz="2000" i="1" dirty="0">
                <a:solidFill>
                  <a:schemeClr val="tx1"/>
                </a:solidFill>
              </a:rPr>
              <a:t> </a:t>
            </a:r>
          </a:p>
          <a:p>
            <a:pPr marL="457200" lvl="0" indent="-457200" algn="l">
              <a:buFont typeface="+mj-lt"/>
              <a:buAutoNum type="arabicPeriod"/>
            </a:pPr>
            <a:r>
              <a:rPr lang="ru-RU" sz="2000" i="1" dirty="0">
                <a:solidFill>
                  <a:schemeClr val="tx1"/>
                </a:solidFill>
              </a:rPr>
              <a:t>Время, в которое Он жил.</a:t>
            </a:r>
          </a:p>
          <a:p>
            <a:pPr marL="457200" lvl="0" indent="-457200" algn="l">
              <a:buFont typeface="+mj-lt"/>
              <a:buAutoNum type="arabicPeriod"/>
            </a:pPr>
            <a:r>
              <a:rPr lang="ru-RU" sz="2000" i="1" dirty="0">
                <a:solidFill>
                  <a:schemeClr val="tx1"/>
                </a:solidFill>
              </a:rPr>
              <a:t>Он был братом Иакова.</a:t>
            </a:r>
          </a:p>
          <a:p>
            <a:pPr marL="457200" lvl="0" indent="-457200" algn="l">
              <a:buFont typeface="+mj-lt"/>
              <a:buAutoNum type="arabicPeriod"/>
            </a:pPr>
            <a:r>
              <a:rPr lang="ru-RU" sz="2000" i="1" dirty="0">
                <a:solidFill>
                  <a:schemeClr val="tx1"/>
                </a:solidFill>
              </a:rPr>
              <a:t>Некоторые люди называли Его Мессией.</a:t>
            </a:r>
          </a:p>
          <a:p>
            <a:pPr marL="457200" lvl="0" indent="-457200" algn="l">
              <a:buFont typeface="+mj-lt"/>
              <a:buAutoNum type="arabicPeriod"/>
            </a:pPr>
            <a:r>
              <a:rPr lang="ru-RU" sz="2000" i="1" dirty="0">
                <a:solidFill>
                  <a:schemeClr val="tx1"/>
                </a:solidFill>
              </a:rPr>
              <a:t>Его знали как мудрого и доброго человека.</a:t>
            </a:r>
          </a:p>
          <a:p>
            <a:pPr marL="457200" lvl="0" indent="-457200" algn="l">
              <a:buFont typeface="+mj-lt"/>
              <a:buAutoNum type="arabicPeriod"/>
            </a:pPr>
            <a:r>
              <a:rPr lang="ru-RU" sz="2000" i="1" dirty="0">
                <a:solidFill>
                  <a:schemeClr val="tx1"/>
                </a:solidFill>
              </a:rPr>
              <a:t>У Него было много учеников, как иудеев, так и язычников</a:t>
            </a:r>
            <a:r>
              <a:rPr lang="ru-RU" sz="2000" i="1" dirty="0" smtClean="0">
                <a:solidFill>
                  <a:schemeClr val="tx1"/>
                </a:solidFill>
              </a:rPr>
              <a:t>.</a:t>
            </a:r>
            <a:endParaRPr lang="ru-RU" sz="2000" i="1" dirty="0">
              <a:solidFill>
                <a:schemeClr val="tx1"/>
              </a:solidFill>
            </a:endParaRPr>
          </a:p>
        </p:txBody>
      </p:sp>
    </p:spTree>
    <p:extLst>
      <p:ext uri="{BB962C8B-B14F-4D97-AF65-F5344CB8AC3E}">
        <p14:creationId xmlns:p14="http://schemas.microsoft.com/office/powerpoint/2010/main" val="40531756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А. Иудейские писатели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ru-RU" sz="2000" i="1" dirty="0">
                <a:solidFill>
                  <a:schemeClr val="tx1"/>
                </a:solidFill>
              </a:rPr>
              <a:t>Эти два отрывка Иосифа сообщают нам об Иисусе:</a:t>
            </a:r>
          </a:p>
          <a:p>
            <a:pPr algn="l"/>
            <a:r>
              <a:rPr lang="ru-RU" sz="2000" i="1" dirty="0">
                <a:solidFill>
                  <a:schemeClr val="tx1"/>
                </a:solidFill>
              </a:rPr>
              <a:t> </a:t>
            </a:r>
          </a:p>
          <a:p>
            <a:pPr marL="457200" lvl="0" indent="-457200" algn="l">
              <a:buFont typeface="+mj-lt"/>
              <a:buAutoNum type="arabicPeriod"/>
            </a:pPr>
            <a:r>
              <a:rPr lang="ru-RU" sz="2000" i="1" dirty="0">
                <a:solidFill>
                  <a:schemeClr val="tx1"/>
                </a:solidFill>
              </a:rPr>
              <a:t>Время, в которое Он жил.</a:t>
            </a:r>
          </a:p>
          <a:p>
            <a:pPr marL="457200" lvl="0" indent="-457200" algn="l">
              <a:buFont typeface="+mj-lt"/>
              <a:buAutoNum type="arabicPeriod"/>
            </a:pPr>
            <a:r>
              <a:rPr lang="ru-RU" sz="2000" i="1" dirty="0">
                <a:solidFill>
                  <a:schemeClr val="tx1"/>
                </a:solidFill>
              </a:rPr>
              <a:t>Он был братом Иакова.</a:t>
            </a:r>
          </a:p>
          <a:p>
            <a:pPr marL="457200" lvl="0" indent="-457200" algn="l">
              <a:buFont typeface="+mj-lt"/>
              <a:buAutoNum type="arabicPeriod"/>
            </a:pPr>
            <a:r>
              <a:rPr lang="ru-RU" sz="2000" i="1" dirty="0">
                <a:solidFill>
                  <a:schemeClr val="tx1"/>
                </a:solidFill>
              </a:rPr>
              <a:t>Некоторые люди называли Его Мессией.</a:t>
            </a:r>
          </a:p>
          <a:p>
            <a:pPr marL="457200" lvl="0" indent="-457200" algn="l">
              <a:buFont typeface="+mj-lt"/>
              <a:buAutoNum type="arabicPeriod"/>
            </a:pPr>
            <a:r>
              <a:rPr lang="ru-RU" sz="2000" i="1" dirty="0">
                <a:solidFill>
                  <a:schemeClr val="tx1"/>
                </a:solidFill>
              </a:rPr>
              <a:t>Его знали как мудрого и доброго человека.</a:t>
            </a:r>
          </a:p>
          <a:p>
            <a:pPr marL="457200" lvl="0" indent="-457200" algn="l">
              <a:buFont typeface="+mj-lt"/>
              <a:buAutoNum type="arabicPeriod"/>
            </a:pPr>
            <a:r>
              <a:rPr lang="ru-RU" sz="2000" i="1" dirty="0">
                <a:solidFill>
                  <a:schemeClr val="tx1"/>
                </a:solidFill>
              </a:rPr>
              <a:t>У Него было много учеников, как иудеев, так и язычников.</a:t>
            </a:r>
          </a:p>
          <a:p>
            <a:pPr marL="457200" lvl="0" indent="-457200" algn="l">
              <a:buFont typeface="+mj-lt"/>
              <a:buAutoNum type="arabicPeriod"/>
            </a:pPr>
            <a:r>
              <a:rPr lang="ru-RU" sz="2000" i="1" dirty="0">
                <a:solidFill>
                  <a:schemeClr val="tx1"/>
                </a:solidFill>
              </a:rPr>
              <a:t>Пилат приговорил Его к смертной казни через распятие</a:t>
            </a:r>
            <a:r>
              <a:rPr lang="ru-RU" sz="2000" i="1" dirty="0" smtClean="0">
                <a:solidFill>
                  <a:schemeClr val="tx1"/>
                </a:solidFill>
              </a:rPr>
              <a:t>.</a:t>
            </a:r>
            <a:endParaRPr lang="ru-RU" sz="2000" i="1" dirty="0">
              <a:solidFill>
                <a:schemeClr val="tx1"/>
              </a:solidFill>
            </a:endParaRPr>
          </a:p>
        </p:txBody>
      </p:sp>
    </p:spTree>
    <p:extLst>
      <p:ext uri="{BB962C8B-B14F-4D97-AF65-F5344CB8AC3E}">
        <p14:creationId xmlns:p14="http://schemas.microsoft.com/office/powerpoint/2010/main" val="36494495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А. Иудейские писатели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ru-RU" sz="2000" i="1" dirty="0">
                <a:solidFill>
                  <a:schemeClr val="tx1"/>
                </a:solidFill>
              </a:rPr>
              <a:t>Эти два отрывка Иосифа сообщают нам об Иисусе:</a:t>
            </a:r>
          </a:p>
          <a:p>
            <a:pPr algn="l"/>
            <a:r>
              <a:rPr lang="ru-RU" sz="2000" i="1" dirty="0">
                <a:solidFill>
                  <a:schemeClr val="tx1"/>
                </a:solidFill>
              </a:rPr>
              <a:t> </a:t>
            </a:r>
          </a:p>
          <a:p>
            <a:pPr marL="457200" lvl="0" indent="-457200" algn="l">
              <a:buFont typeface="+mj-lt"/>
              <a:buAutoNum type="arabicPeriod"/>
            </a:pPr>
            <a:r>
              <a:rPr lang="ru-RU" sz="2000" i="1" dirty="0">
                <a:solidFill>
                  <a:schemeClr val="tx1"/>
                </a:solidFill>
              </a:rPr>
              <a:t>Время, в которое Он жил.</a:t>
            </a:r>
          </a:p>
          <a:p>
            <a:pPr marL="457200" lvl="0" indent="-457200" algn="l">
              <a:buFont typeface="+mj-lt"/>
              <a:buAutoNum type="arabicPeriod"/>
            </a:pPr>
            <a:r>
              <a:rPr lang="ru-RU" sz="2000" i="1" dirty="0">
                <a:solidFill>
                  <a:schemeClr val="tx1"/>
                </a:solidFill>
              </a:rPr>
              <a:t>Он был братом Иакова.</a:t>
            </a:r>
          </a:p>
          <a:p>
            <a:pPr marL="457200" lvl="0" indent="-457200" algn="l">
              <a:buFont typeface="+mj-lt"/>
              <a:buAutoNum type="arabicPeriod"/>
            </a:pPr>
            <a:r>
              <a:rPr lang="ru-RU" sz="2000" i="1" dirty="0">
                <a:solidFill>
                  <a:schemeClr val="tx1"/>
                </a:solidFill>
              </a:rPr>
              <a:t>Некоторые люди называли Его Мессией.</a:t>
            </a:r>
          </a:p>
          <a:p>
            <a:pPr marL="457200" lvl="0" indent="-457200" algn="l">
              <a:buFont typeface="+mj-lt"/>
              <a:buAutoNum type="arabicPeriod"/>
            </a:pPr>
            <a:r>
              <a:rPr lang="ru-RU" sz="2000" i="1" dirty="0">
                <a:solidFill>
                  <a:schemeClr val="tx1"/>
                </a:solidFill>
              </a:rPr>
              <a:t>Его знали как мудрого и доброго человека.</a:t>
            </a:r>
          </a:p>
          <a:p>
            <a:pPr marL="457200" lvl="0" indent="-457200" algn="l">
              <a:buFont typeface="+mj-lt"/>
              <a:buAutoNum type="arabicPeriod"/>
            </a:pPr>
            <a:r>
              <a:rPr lang="ru-RU" sz="2000" i="1" dirty="0">
                <a:solidFill>
                  <a:schemeClr val="tx1"/>
                </a:solidFill>
              </a:rPr>
              <a:t>У Него было много учеников, как иудеев, так и язычников.</a:t>
            </a:r>
          </a:p>
          <a:p>
            <a:pPr marL="457200" lvl="0" indent="-457200" algn="l">
              <a:buFont typeface="+mj-lt"/>
              <a:buAutoNum type="arabicPeriod"/>
            </a:pPr>
            <a:r>
              <a:rPr lang="ru-RU" sz="2000" i="1" dirty="0">
                <a:solidFill>
                  <a:schemeClr val="tx1"/>
                </a:solidFill>
              </a:rPr>
              <a:t>Пилат приговорил Его к смертной казни через распятие.</a:t>
            </a:r>
          </a:p>
          <a:p>
            <a:pPr marL="457200" lvl="0" indent="-457200" algn="l">
              <a:buFont typeface="+mj-lt"/>
              <a:buAutoNum type="arabicPeriod"/>
            </a:pPr>
            <a:r>
              <a:rPr lang="ru-RU" sz="2000" i="1" dirty="0">
                <a:solidFill>
                  <a:schemeClr val="tx1"/>
                </a:solidFill>
              </a:rPr>
              <a:t>Ученики рассказывали, что Иисус воскрес из мертвых и явился им на третий день после распятия</a:t>
            </a:r>
            <a:r>
              <a:rPr lang="ru-RU" sz="2000" i="1" dirty="0" smtClean="0">
                <a:solidFill>
                  <a:schemeClr val="tx1"/>
                </a:solidFill>
              </a:rPr>
              <a:t>.</a:t>
            </a:r>
            <a:endParaRPr lang="ru-RU" sz="2000" i="1" dirty="0">
              <a:solidFill>
                <a:schemeClr val="tx1"/>
              </a:solidFill>
            </a:endParaRPr>
          </a:p>
        </p:txBody>
      </p:sp>
    </p:spTree>
    <p:extLst>
      <p:ext uri="{BB962C8B-B14F-4D97-AF65-F5344CB8AC3E}">
        <p14:creationId xmlns:p14="http://schemas.microsoft.com/office/powerpoint/2010/main" val="6745487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А. Иудейские писатели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ru-RU" sz="2000" i="1" dirty="0">
                <a:solidFill>
                  <a:schemeClr val="tx1"/>
                </a:solidFill>
              </a:rPr>
              <a:t>Эти два отрывка Иосифа сообщают нам об Иисусе:</a:t>
            </a:r>
          </a:p>
          <a:p>
            <a:pPr algn="l"/>
            <a:r>
              <a:rPr lang="ru-RU" sz="2000" i="1" dirty="0">
                <a:solidFill>
                  <a:schemeClr val="tx1"/>
                </a:solidFill>
              </a:rPr>
              <a:t> </a:t>
            </a:r>
          </a:p>
          <a:p>
            <a:pPr marL="457200" lvl="0" indent="-457200" algn="l">
              <a:buFont typeface="+mj-lt"/>
              <a:buAutoNum type="arabicPeriod"/>
            </a:pPr>
            <a:r>
              <a:rPr lang="ru-RU" sz="2000" i="1" dirty="0">
                <a:solidFill>
                  <a:schemeClr val="tx1"/>
                </a:solidFill>
              </a:rPr>
              <a:t>Время, в которое Он жил.</a:t>
            </a:r>
          </a:p>
          <a:p>
            <a:pPr marL="457200" lvl="0" indent="-457200" algn="l">
              <a:buFont typeface="+mj-lt"/>
              <a:buAutoNum type="arabicPeriod"/>
            </a:pPr>
            <a:r>
              <a:rPr lang="ru-RU" sz="2000" i="1" dirty="0">
                <a:solidFill>
                  <a:schemeClr val="tx1"/>
                </a:solidFill>
              </a:rPr>
              <a:t>Он был братом Иакова.</a:t>
            </a:r>
          </a:p>
          <a:p>
            <a:pPr marL="457200" lvl="0" indent="-457200" algn="l">
              <a:buFont typeface="+mj-lt"/>
              <a:buAutoNum type="arabicPeriod"/>
            </a:pPr>
            <a:r>
              <a:rPr lang="ru-RU" sz="2000" i="1" dirty="0">
                <a:solidFill>
                  <a:schemeClr val="tx1"/>
                </a:solidFill>
              </a:rPr>
              <a:t>Некоторые люди называли Его Мессией.</a:t>
            </a:r>
          </a:p>
          <a:p>
            <a:pPr marL="457200" lvl="0" indent="-457200" algn="l">
              <a:buFont typeface="+mj-lt"/>
              <a:buAutoNum type="arabicPeriod"/>
            </a:pPr>
            <a:r>
              <a:rPr lang="ru-RU" sz="2000" i="1" dirty="0">
                <a:solidFill>
                  <a:schemeClr val="tx1"/>
                </a:solidFill>
              </a:rPr>
              <a:t>Его знали как мудрого и доброго человека.</a:t>
            </a:r>
          </a:p>
          <a:p>
            <a:pPr marL="457200" lvl="0" indent="-457200" algn="l">
              <a:buFont typeface="+mj-lt"/>
              <a:buAutoNum type="arabicPeriod"/>
            </a:pPr>
            <a:r>
              <a:rPr lang="ru-RU" sz="2000" i="1" dirty="0">
                <a:solidFill>
                  <a:schemeClr val="tx1"/>
                </a:solidFill>
              </a:rPr>
              <a:t>У Него было много учеников, как иудеев, так и язычников.</a:t>
            </a:r>
          </a:p>
          <a:p>
            <a:pPr marL="457200" lvl="0" indent="-457200" algn="l">
              <a:buFont typeface="+mj-lt"/>
              <a:buAutoNum type="arabicPeriod"/>
            </a:pPr>
            <a:r>
              <a:rPr lang="ru-RU" sz="2000" i="1" dirty="0">
                <a:solidFill>
                  <a:schemeClr val="tx1"/>
                </a:solidFill>
              </a:rPr>
              <a:t>Пилат приговорил Его к смертной казни через распятие.</a:t>
            </a:r>
          </a:p>
          <a:p>
            <a:pPr marL="457200" lvl="0" indent="-457200" algn="l">
              <a:buFont typeface="+mj-lt"/>
              <a:buAutoNum type="arabicPeriod"/>
            </a:pPr>
            <a:r>
              <a:rPr lang="ru-RU" sz="2000" i="1" dirty="0">
                <a:solidFill>
                  <a:schemeClr val="tx1"/>
                </a:solidFill>
              </a:rPr>
              <a:t>Ученики рассказывали, что Иисус воскрес из мертвых и явился им на третий день после распятия.</a:t>
            </a:r>
          </a:p>
          <a:p>
            <a:pPr marL="457200" lvl="0" indent="-457200" algn="l">
              <a:buFont typeface="+mj-lt"/>
              <a:buAutoNum type="arabicPeriod"/>
            </a:pPr>
            <a:r>
              <a:rPr lang="ru-RU" sz="2000" i="1" dirty="0">
                <a:solidFill>
                  <a:schemeClr val="tx1"/>
                </a:solidFill>
              </a:rPr>
              <a:t>Как результат – ученики Его продолжили проповедовать Его учение.</a:t>
            </a:r>
          </a:p>
        </p:txBody>
      </p:sp>
    </p:spTree>
    <p:extLst>
      <p:ext uri="{BB962C8B-B14F-4D97-AF65-F5344CB8AC3E}">
        <p14:creationId xmlns:p14="http://schemas.microsoft.com/office/powerpoint/2010/main" val="23253846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А. Иудейские писатели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ru-RU" sz="2400" i="1" dirty="0">
                <a:solidFill>
                  <a:schemeClr val="tx1"/>
                </a:solidFill>
              </a:rPr>
              <a:t>В иудейской литературе имеются и другие упоминания об Иисусе, наиболее значительное из которых – в трактате "Синедрион". Оно подтверждает, что Иисус был казнен в </a:t>
            </a:r>
            <a:r>
              <a:rPr lang="en-US" sz="2400" i="1" dirty="0" smtClean="0">
                <a:solidFill>
                  <a:schemeClr val="tx1"/>
                </a:solidFill>
              </a:rPr>
              <a:t>  </a:t>
            </a:r>
            <a:r>
              <a:rPr lang="ru-RU" sz="2400" i="1" dirty="0" smtClean="0">
                <a:solidFill>
                  <a:schemeClr val="tx1"/>
                </a:solidFill>
              </a:rPr>
              <a:t>канун </a:t>
            </a:r>
            <a:r>
              <a:rPr lang="ru-RU" sz="2400" i="1" dirty="0">
                <a:solidFill>
                  <a:schemeClr val="tx1"/>
                </a:solidFill>
              </a:rPr>
              <a:t>Пасхи, что это было нарушением иудейских религиозных законов. </a:t>
            </a:r>
          </a:p>
        </p:txBody>
      </p:sp>
    </p:spTree>
    <p:extLst>
      <p:ext uri="{BB962C8B-B14F-4D97-AF65-F5344CB8AC3E}">
        <p14:creationId xmlns:p14="http://schemas.microsoft.com/office/powerpoint/2010/main" val="35996816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Б. Языческие писатели</a:t>
            </a:r>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ru-RU" sz="2400" dirty="0">
                <a:solidFill>
                  <a:schemeClr val="tx1"/>
                </a:solidFill>
              </a:rPr>
              <a:t>Корнелий Тацит (55 – 120гг.) был римским историком, пережившим правление многих императоров. Он был зятем Юлия Ангриколы, правителя Британии с 80 по 84 гг. Он назван "величайшим историком древнего Рима", признанным среди ученых как человек высокой нравственной чистоты и добропорядочности.</a:t>
            </a:r>
          </a:p>
          <a:p>
            <a:pPr algn="l"/>
            <a:r>
              <a:rPr lang="ru-RU" sz="2400" dirty="0">
                <a:solidFill>
                  <a:schemeClr val="tx1"/>
                </a:solidFill>
              </a:rPr>
              <a:t>     Один из его трудов – "Анналы" охватывает историю Рима со времен смерти Августа в 14 г. до смерти Нерона в 68 г. Он пишет об известном пожаре в Риме в 64 г. и о попытке Нерона переложить свою вину на христиан.</a:t>
            </a:r>
          </a:p>
        </p:txBody>
      </p:sp>
    </p:spTree>
    <p:extLst>
      <p:ext uri="{BB962C8B-B14F-4D97-AF65-F5344CB8AC3E}">
        <p14:creationId xmlns:p14="http://schemas.microsoft.com/office/powerpoint/2010/main" val="3492191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Б. Языческие писатели</a:t>
            </a:r>
          </a:p>
        </p:txBody>
      </p:sp>
      <p:sp>
        <p:nvSpPr>
          <p:cNvPr id="3" name="Подзаголовок 2"/>
          <p:cNvSpPr>
            <a:spLocks noGrp="1"/>
          </p:cNvSpPr>
          <p:nvPr>
            <p:ph type="subTitle" idx="1"/>
          </p:nvPr>
        </p:nvSpPr>
        <p:spPr>
          <a:xfrm>
            <a:off x="251520" y="2204864"/>
            <a:ext cx="8784976" cy="4176464"/>
          </a:xfrm>
        </p:spPr>
        <p:txBody>
          <a:bodyPr>
            <a:noAutofit/>
          </a:bodyPr>
          <a:lstStyle/>
          <a:p>
            <a:r>
              <a:rPr lang="ru-RU" sz="2400" dirty="0">
                <a:solidFill>
                  <a:schemeClr val="tx1"/>
                </a:solidFill>
              </a:rPr>
              <a:t>Таким образом, от Тацита мы получаем следующую информацию</a:t>
            </a:r>
            <a:r>
              <a:rPr lang="ru-RU" sz="2400" dirty="0" smtClean="0">
                <a:solidFill>
                  <a:schemeClr val="tx1"/>
                </a:solidFill>
              </a:rPr>
              <a:t>:</a:t>
            </a:r>
            <a:endParaRPr lang="ru-RU" sz="2400" dirty="0">
              <a:solidFill>
                <a:schemeClr val="tx1"/>
              </a:solidFill>
            </a:endParaRPr>
          </a:p>
          <a:p>
            <a:pPr marL="457200" lvl="0" indent="-457200" algn="l">
              <a:buFont typeface="+mj-lt"/>
              <a:buAutoNum type="arabicPeriod"/>
            </a:pPr>
            <a:r>
              <a:rPr lang="ru-RU" sz="2400" dirty="0">
                <a:solidFill>
                  <a:schemeClr val="tx1"/>
                </a:solidFill>
              </a:rPr>
              <a:t>Христиан назвали так по имени основателя их веры, Христа</a:t>
            </a:r>
            <a:r>
              <a:rPr lang="ru-RU" sz="2400" dirty="0" smtClean="0">
                <a:solidFill>
                  <a:schemeClr val="tx1"/>
                </a:solidFill>
              </a:rPr>
              <a:t>.</a:t>
            </a:r>
            <a:endParaRPr lang="ru-RU" sz="2400" dirty="0">
              <a:solidFill>
                <a:schemeClr val="tx1"/>
              </a:solidFill>
            </a:endParaRPr>
          </a:p>
        </p:txBody>
      </p:sp>
    </p:spTree>
    <p:extLst>
      <p:ext uri="{BB962C8B-B14F-4D97-AF65-F5344CB8AC3E}">
        <p14:creationId xmlns:p14="http://schemas.microsoft.com/office/powerpoint/2010/main" val="4277429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Б. Языческие писатели</a:t>
            </a:r>
          </a:p>
        </p:txBody>
      </p:sp>
      <p:sp>
        <p:nvSpPr>
          <p:cNvPr id="3" name="Подзаголовок 2"/>
          <p:cNvSpPr>
            <a:spLocks noGrp="1"/>
          </p:cNvSpPr>
          <p:nvPr>
            <p:ph type="subTitle" idx="1"/>
          </p:nvPr>
        </p:nvSpPr>
        <p:spPr>
          <a:xfrm>
            <a:off x="251520" y="2204864"/>
            <a:ext cx="8784976" cy="4176464"/>
          </a:xfrm>
        </p:spPr>
        <p:txBody>
          <a:bodyPr>
            <a:noAutofit/>
          </a:bodyPr>
          <a:lstStyle/>
          <a:p>
            <a:r>
              <a:rPr lang="ru-RU" sz="2400" dirty="0">
                <a:solidFill>
                  <a:schemeClr val="tx1"/>
                </a:solidFill>
              </a:rPr>
              <a:t>Таким образом, от Тацита мы получаем следующую информацию</a:t>
            </a:r>
            <a:r>
              <a:rPr lang="ru-RU" sz="2400" dirty="0" smtClean="0">
                <a:solidFill>
                  <a:schemeClr val="tx1"/>
                </a:solidFill>
              </a:rPr>
              <a:t>:</a:t>
            </a:r>
            <a:endParaRPr lang="ru-RU" sz="2400" dirty="0">
              <a:solidFill>
                <a:schemeClr val="tx1"/>
              </a:solidFill>
            </a:endParaRPr>
          </a:p>
          <a:p>
            <a:pPr marL="457200" lvl="0" indent="-457200" algn="l">
              <a:buFont typeface="+mj-lt"/>
              <a:buAutoNum type="arabicPeriod"/>
            </a:pPr>
            <a:r>
              <a:rPr lang="ru-RU" sz="2400" dirty="0">
                <a:solidFill>
                  <a:schemeClr val="tx1"/>
                </a:solidFill>
              </a:rPr>
              <a:t>Христиан назвали так по имени основателя их веры, Христа.</a:t>
            </a:r>
          </a:p>
          <a:p>
            <a:pPr marL="457200" lvl="0" indent="-457200" algn="l">
              <a:buFont typeface="+mj-lt"/>
              <a:buAutoNum type="arabicPeriod"/>
            </a:pPr>
            <a:r>
              <a:rPr lang="ru-RU" sz="2400" dirty="0">
                <a:solidFill>
                  <a:schemeClr val="tx1"/>
                </a:solidFill>
              </a:rPr>
              <a:t>Христос был предан смерти Понтием Пилатом</a:t>
            </a:r>
            <a:r>
              <a:rPr lang="ru-RU" sz="2400" dirty="0" smtClean="0">
                <a:solidFill>
                  <a:schemeClr val="tx1"/>
                </a:solidFill>
              </a:rPr>
              <a:t>.</a:t>
            </a:r>
            <a:endParaRPr lang="ru-RU" sz="2400" dirty="0">
              <a:solidFill>
                <a:schemeClr val="tx1"/>
              </a:solidFill>
            </a:endParaRPr>
          </a:p>
        </p:txBody>
      </p:sp>
    </p:spTree>
    <p:extLst>
      <p:ext uri="{BB962C8B-B14F-4D97-AF65-F5344CB8AC3E}">
        <p14:creationId xmlns:p14="http://schemas.microsoft.com/office/powerpoint/2010/main" val="7048442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Б. Языческие писатели</a:t>
            </a:r>
          </a:p>
        </p:txBody>
      </p:sp>
      <p:sp>
        <p:nvSpPr>
          <p:cNvPr id="3" name="Подзаголовок 2"/>
          <p:cNvSpPr>
            <a:spLocks noGrp="1"/>
          </p:cNvSpPr>
          <p:nvPr>
            <p:ph type="subTitle" idx="1"/>
          </p:nvPr>
        </p:nvSpPr>
        <p:spPr>
          <a:xfrm>
            <a:off x="251520" y="2204864"/>
            <a:ext cx="8784976" cy="4176464"/>
          </a:xfrm>
        </p:spPr>
        <p:txBody>
          <a:bodyPr>
            <a:noAutofit/>
          </a:bodyPr>
          <a:lstStyle/>
          <a:p>
            <a:r>
              <a:rPr lang="ru-RU" sz="2400" dirty="0">
                <a:solidFill>
                  <a:schemeClr val="tx1"/>
                </a:solidFill>
              </a:rPr>
              <a:t>Таким образом, от Тацита мы получаем следующую информацию</a:t>
            </a:r>
            <a:r>
              <a:rPr lang="ru-RU" sz="2400" dirty="0" smtClean="0">
                <a:solidFill>
                  <a:schemeClr val="tx1"/>
                </a:solidFill>
              </a:rPr>
              <a:t>:</a:t>
            </a:r>
            <a:endParaRPr lang="ru-RU" sz="2400" dirty="0">
              <a:solidFill>
                <a:schemeClr val="tx1"/>
              </a:solidFill>
            </a:endParaRPr>
          </a:p>
          <a:p>
            <a:pPr marL="457200" lvl="0" indent="-457200" algn="l">
              <a:buFont typeface="+mj-lt"/>
              <a:buAutoNum type="arabicPeriod"/>
            </a:pPr>
            <a:r>
              <a:rPr lang="ru-RU" sz="2400" dirty="0">
                <a:solidFill>
                  <a:schemeClr val="tx1"/>
                </a:solidFill>
              </a:rPr>
              <a:t>Христиан назвали так по имени основателя их веры, Христа.</a:t>
            </a:r>
          </a:p>
          <a:p>
            <a:pPr marL="457200" lvl="0" indent="-457200" algn="l">
              <a:buFont typeface="+mj-lt"/>
              <a:buAutoNum type="arabicPeriod"/>
            </a:pPr>
            <a:r>
              <a:rPr lang="ru-RU" sz="2400" dirty="0">
                <a:solidFill>
                  <a:schemeClr val="tx1"/>
                </a:solidFill>
              </a:rPr>
              <a:t>Христос был предан смерти Понтием Пилатом.</a:t>
            </a:r>
          </a:p>
          <a:p>
            <a:pPr marL="457200" lvl="0" indent="-457200" algn="l">
              <a:buFont typeface="+mj-lt"/>
              <a:buAutoNum type="arabicPeriod"/>
            </a:pPr>
            <a:r>
              <a:rPr lang="ru-RU" sz="2400" dirty="0">
                <a:solidFill>
                  <a:schemeClr val="tx1"/>
                </a:solidFill>
              </a:rPr>
              <a:t>Это было во время правления императора Тиберия (14 – 37 гг</a:t>
            </a:r>
            <a:r>
              <a:rPr lang="ru-RU" sz="2400" dirty="0" smtClean="0">
                <a:solidFill>
                  <a:schemeClr val="tx1"/>
                </a:solidFill>
              </a:rPr>
              <a:t>.).</a:t>
            </a:r>
            <a:endParaRPr lang="ru-RU" sz="2400" dirty="0">
              <a:solidFill>
                <a:schemeClr val="tx1"/>
              </a:solidFill>
            </a:endParaRPr>
          </a:p>
        </p:txBody>
      </p:sp>
    </p:spTree>
    <p:extLst>
      <p:ext uri="{BB962C8B-B14F-4D97-AF65-F5344CB8AC3E}">
        <p14:creationId xmlns:p14="http://schemas.microsoft.com/office/powerpoint/2010/main" val="41293342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Б. Языческие писатели</a:t>
            </a:r>
          </a:p>
        </p:txBody>
      </p:sp>
      <p:sp>
        <p:nvSpPr>
          <p:cNvPr id="3" name="Подзаголовок 2"/>
          <p:cNvSpPr>
            <a:spLocks noGrp="1"/>
          </p:cNvSpPr>
          <p:nvPr>
            <p:ph type="subTitle" idx="1"/>
          </p:nvPr>
        </p:nvSpPr>
        <p:spPr>
          <a:xfrm>
            <a:off x="251520" y="2204864"/>
            <a:ext cx="8784976" cy="4176464"/>
          </a:xfrm>
        </p:spPr>
        <p:txBody>
          <a:bodyPr>
            <a:noAutofit/>
          </a:bodyPr>
          <a:lstStyle/>
          <a:p>
            <a:r>
              <a:rPr lang="ru-RU" sz="2400" dirty="0">
                <a:solidFill>
                  <a:schemeClr val="tx1"/>
                </a:solidFill>
              </a:rPr>
              <a:t>Таким образом, от Тацита мы получаем следующую информацию</a:t>
            </a:r>
            <a:r>
              <a:rPr lang="ru-RU" sz="2400" dirty="0" smtClean="0">
                <a:solidFill>
                  <a:schemeClr val="tx1"/>
                </a:solidFill>
              </a:rPr>
              <a:t>:</a:t>
            </a:r>
            <a:endParaRPr lang="ru-RU" sz="2400" dirty="0">
              <a:solidFill>
                <a:schemeClr val="tx1"/>
              </a:solidFill>
            </a:endParaRPr>
          </a:p>
          <a:p>
            <a:pPr marL="457200" lvl="0" indent="-457200" algn="l">
              <a:buFont typeface="+mj-lt"/>
              <a:buAutoNum type="arabicPeriod"/>
            </a:pPr>
            <a:r>
              <a:rPr lang="ru-RU" sz="2400" dirty="0">
                <a:solidFill>
                  <a:schemeClr val="tx1"/>
                </a:solidFill>
              </a:rPr>
              <a:t>Христиан назвали так по имени основателя их веры, Христа.</a:t>
            </a:r>
          </a:p>
          <a:p>
            <a:pPr marL="457200" lvl="0" indent="-457200" algn="l">
              <a:buFont typeface="+mj-lt"/>
              <a:buAutoNum type="arabicPeriod"/>
            </a:pPr>
            <a:r>
              <a:rPr lang="ru-RU" sz="2400" dirty="0">
                <a:solidFill>
                  <a:schemeClr val="tx1"/>
                </a:solidFill>
              </a:rPr>
              <a:t>Христос был предан смерти Понтием Пилатом.</a:t>
            </a:r>
          </a:p>
          <a:p>
            <a:pPr marL="457200" lvl="0" indent="-457200" algn="l">
              <a:buFont typeface="+mj-lt"/>
              <a:buAutoNum type="arabicPeriod"/>
            </a:pPr>
            <a:r>
              <a:rPr lang="ru-RU" sz="2400" dirty="0">
                <a:solidFill>
                  <a:schemeClr val="tx1"/>
                </a:solidFill>
              </a:rPr>
              <a:t>Это было во время правления императора Тиберия (14 – 37 гг.).</a:t>
            </a:r>
          </a:p>
          <a:p>
            <a:pPr marL="457200" lvl="0" indent="-457200" algn="l">
              <a:buFont typeface="+mj-lt"/>
              <a:buAutoNum type="arabicPeriod"/>
            </a:pPr>
            <a:r>
              <a:rPr lang="ru-RU" sz="2400" dirty="0">
                <a:solidFill>
                  <a:schemeClr val="tx1"/>
                </a:solidFill>
              </a:rPr>
              <a:t>Его смерть положила конец суеверию на некоторое время, но вскоре оно появилось снова</a:t>
            </a:r>
            <a:r>
              <a:rPr lang="ru-RU" sz="2400" dirty="0" smtClean="0">
                <a:solidFill>
                  <a:schemeClr val="tx1"/>
                </a:solidFill>
              </a:rPr>
              <a:t>.</a:t>
            </a:r>
            <a:endParaRPr lang="ru-RU" sz="2400" dirty="0">
              <a:solidFill>
                <a:schemeClr val="tx1"/>
              </a:solidFill>
            </a:endParaRPr>
          </a:p>
        </p:txBody>
      </p:sp>
    </p:spTree>
    <p:extLst>
      <p:ext uri="{BB962C8B-B14F-4D97-AF65-F5344CB8AC3E}">
        <p14:creationId xmlns:p14="http://schemas.microsoft.com/office/powerpoint/2010/main" val="15280665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А. Иудейские писатели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ru-RU" sz="2200" i="1" dirty="0">
                <a:solidFill>
                  <a:schemeClr val="tx1"/>
                </a:solidFill>
              </a:rPr>
              <a:t> Наиболее значительным из них представляется Иосиф Флавий, родившийся в Иерусалиме около 37 года после Р.Х. в почтенной иудейской семье. Это был хорошо образованный молодой человек, ставший фарисеем после обучения в различных фарисейских школах. </a:t>
            </a:r>
          </a:p>
          <a:p>
            <a:pPr algn="l"/>
            <a:r>
              <a:rPr lang="ru-RU" sz="2200" i="1" dirty="0">
                <a:solidFill>
                  <a:schemeClr val="tx1"/>
                </a:solidFill>
              </a:rPr>
              <a:t>     В 64 году после Р.Х., в год пожара в Риме, он посетил город как член иудейского посольства. Увиденное произвело на него глубокое впечатление, он близко познакомился с членами императорской семьи. По возвращении в Иерусалим он узнал, что его народ готовиться к восстанию против римлян. Иосиф пытался убедить людей не делать этого, будучи в то же время полностью на стороне иудеев. В восстании против Рима он командовал силами иудеев в Галилеи. </a:t>
            </a:r>
          </a:p>
        </p:txBody>
      </p:sp>
    </p:spTree>
    <p:extLst>
      <p:ext uri="{BB962C8B-B14F-4D97-AF65-F5344CB8AC3E}">
        <p14:creationId xmlns:p14="http://schemas.microsoft.com/office/powerpoint/2010/main" val="20875763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Б. Языческие писатели</a:t>
            </a:r>
          </a:p>
        </p:txBody>
      </p:sp>
      <p:sp>
        <p:nvSpPr>
          <p:cNvPr id="3" name="Подзаголовок 2"/>
          <p:cNvSpPr>
            <a:spLocks noGrp="1"/>
          </p:cNvSpPr>
          <p:nvPr>
            <p:ph type="subTitle" idx="1"/>
          </p:nvPr>
        </p:nvSpPr>
        <p:spPr>
          <a:xfrm>
            <a:off x="251520" y="2204864"/>
            <a:ext cx="8784976" cy="4176464"/>
          </a:xfrm>
        </p:spPr>
        <p:txBody>
          <a:bodyPr>
            <a:noAutofit/>
          </a:bodyPr>
          <a:lstStyle/>
          <a:p>
            <a:r>
              <a:rPr lang="ru-RU" sz="2400" dirty="0">
                <a:solidFill>
                  <a:schemeClr val="tx1"/>
                </a:solidFill>
              </a:rPr>
              <a:t>Таким образом, от Тацита мы получаем следующую информацию</a:t>
            </a:r>
            <a:r>
              <a:rPr lang="ru-RU" sz="2400" dirty="0" smtClean="0">
                <a:solidFill>
                  <a:schemeClr val="tx1"/>
                </a:solidFill>
              </a:rPr>
              <a:t>:</a:t>
            </a:r>
            <a:endParaRPr lang="ru-RU" sz="2400" dirty="0">
              <a:solidFill>
                <a:schemeClr val="tx1"/>
              </a:solidFill>
            </a:endParaRPr>
          </a:p>
          <a:p>
            <a:pPr marL="457200" lvl="0" indent="-457200" algn="l">
              <a:buFont typeface="+mj-lt"/>
              <a:buAutoNum type="arabicPeriod"/>
            </a:pPr>
            <a:r>
              <a:rPr lang="ru-RU" sz="2400" dirty="0">
                <a:solidFill>
                  <a:schemeClr val="tx1"/>
                </a:solidFill>
              </a:rPr>
              <a:t>Христиан назвали так по имени основателя их веры, Христа.</a:t>
            </a:r>
          </a:p>
          <a:p>
            <a:pPr marL="457200" lvl="0" indent="-457200" algn="l">
              <a:buFont typeface="+mj-lt"/>
              <a:buAutoNum type="arabicPeriod"/>
            </a:pPr>
            <a:r>
              <a:rPr lang="ru-RU" sz="2400" dirty="0">
                <a:solidFill>
                  <a:schemeClr val="tx1"/>
                </a:solidFill>
              </a:rPr>
              <a:t>Христос был предан смерти Понтием Пилатом.</a:t>
            </a:r>
          </a:p>
          <a:p>
            <a:pPr marL="457200" lvl="0" indent="-457200" algn="l">
              <a:buFont typeface="+mj-lt"/>
              <a:buAutoNum type="arabicPeriod"/>
            </a:pPr>
            <a:r>
              <a:rPr lang="ru-RU" sz="2400" dirty="0">
                <a:solidFill>
                  <a:schemeClr val="tx1"/>
                </a:solidFill>
              </a:rPr>
              <a:t>Это было во время правления императора Тиберия (14 – 37 гг.).</a:t>
            </a:r>
          </a:p>
          <a:p>
            <a:pPr marL="457200" lvl="0" indent="-457200" algn="l">
              <a:buFont typeface="+mj-lt"/>
              <a:buAutoNum type="arabicPeriod"/>
            </a:pPr>
            <a:r>
              <a:rPr lang="ru-RU" sz="2400" dirty="0">
                <a:solidFill>
                  <a:schemeClr val="tx1"/>
                </a:solidFill>
              </a:rPr>
              <a:t>Его смерть положила конец суеверию на некоторое время, но вскоре оно появилось снова.</a:t>
            </a:r>
          </a:p>
          <a:p>
            <a:pPr marL="457200" lvl="0" indent="-457200" algn="l">
              <a:buFont typeface="+mj-lt"/>
              <a:buAutoNum type="arabicPeriod"/>
            </a:pPr>
            <a:r>
              <a:rPr lang="ru-RU" sz="2400" dirty="0">
                <a:solidFill>
                  <a:schemeClr val="tx1"/>
                </a:solidFill>
              </a:rPr>
              <a:t>Христианство было особенно популярно в Иудее, где оно и возникло.</a:t>
            </a:r>
          </a:p>
        </p:txBody>
      </p:sp>
    </p:spTree>
    <p:extLst>
      <p:ext uri="{BB962C8B-B14F-4D97-AF65-F5344CB8AC3E}">
        <p14:creationId xmlns:p14="http://schemas.microsoft.com/office/powerpoint/2010/main" val="1344473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Б. Языческие писатели</a:t>
            </a:r>
          </a:p>
        </p:txBody>
      </p:sp>
      <p:sp>
        <p:nvSpPr>
          <p:cNvPr id="3" name="Подзаголовок 2"/>
          <p:cNvSpPr>
            <a:spLocks noGrp="1"/>
          </p:cNvSpPr>
          <p:nvPr>
            <p:ph type="subTitle" idx="1"/>
          </p:nvPr>
        </p:nvSpPr>
        <p:spPr>
          <a:xfrm>
            <a:off x="251520" y="2204864"/>
            <a:ext cx="8784976" cy="4176464"/>
          </a:xfrm>
        </p:spPr>
        <p:txBody>
          <a:bodyPr>
            <a:noAutofit/>
          </a:bodyPr>
          <a:lstStyle/>
          <a:p>
            <a:r>
              <a:rPr lang="ru-RU" sz="2400" dirty="0">
                <a:solidFill>
                  <a:schemeClr val="tx1"/>
                </a:solidFill>
              </a:rPr>
              <a:t>Таким образом, от Тацита мы получаем следующую информацию</a:t>
            </a:r>
            <a:r>
              <a:rPr lang="ru-RU" sz="2400" dirty="0" smtClean="0">
                <a:solidFill>
                  <a:schemeClr val="tx1"/>
                </a:solidFill>
              </a:rPr>
              <a:t>:</a:t>
            </a:r>
            <a:endParaRPr lang="ru-RU" sz="2400" dirty="0">
              <a:solidFill>
                <a:schemeClr val="tx1"/>
              </a:solidFill>
            </a:endParaRPr>
          </a:p>
          <a:p>
            <a:pPr lvl="0" algn="l"/>
            <a:r>
              <a:rPr lang="ru-RU" sz="2400" dirty="0" smtClean="0">
                <a:solidFill>
                  <a:schemeClr val="tx1"/>
                </a:solidFill>
              </a:rPr>
              <a:t>6. Затем </a:t>
            </a:r>
            <a:r>
              <a:rPr lang="ru-RU" sz="2400" dirty="0">
                <a:solidFill>
                  <a:schemeClr val="tx1"/>
                </a:solidFill>
              </a:rPr>
              <a:t>оно распространилось в Рим</a:t>
            </a:r>
            <a:r>
              <a:rPr lang="ru-RU" sz="2400" dirty="0" smtClean="0">
                <a:solidFill>
                  <a:schemeClr val="tx1"/>
                </a:solidFill>
              </a:rPr>
              <a:t>.</a:t>
            </a:r>
            <a:endParaRPr lang="ru-RU" sz="2400" dirty="0">
              <a:solidFill>
                <a:schemeClr val="tx1"/>
              </a:solidFill>
            </a:endParaRPr>
          </a:p>
        </p:txBody>
      </p:sp>
    </p:spTree>
    <p:extLst>
      <p:ext uri="{BB962C8B-B14F-4D97-AF65-F5344CB8AC3E}">
        <p14:creationId xmlns:p14="http://schemas.microsoft.com/office/powerpoint/2010/main" val="38578662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Б. Языческие писатели</a:t>
            </a:r>
          </a:p>
        </p:txBody>
      </p:sp>
      <p:sp>
        <p:nvSpPr>
          <p:cNvPr id="3" name="Подзаголовок 2"/>
          <p:cNvSpPr>
            <a:spLocks noGrp="1"/>
          </p:cNvSpPr>
          <p:nvPr>
            <p:ph type="subTitle" idx="1"/>
          </p:nvPr>
        </p:nvSpPr>
        <p:spPr>
          <a:xfrm>
            <a:off x="251520" y="2204864"/>
            <a:ext cx="8784976" cy="4176464"/>
          </a:xfrm>
        </p:spPr>
        <p:txBody>
          <a:bodyPr>
            <a:noAutofit/>
          </a:bodyPr>
          <a:lstStyle/>
          <a:p>
            <a:r>
              <a:rPr lang="ru-RU" sz="2400" dirty="0">
                <a:solidFill>
                  <a:schemeClr val="tx1"/>
                </a:solidFill>
              </a:rPr>
              <a:t>Таким образом, от Тацита мы получаем следующую информацию</a:t>
            </a:r>
            <a:r>
              <a:rPr lang="ru-RU" sz="2400" dirty="0" smtClean="0">
                <a:solidFill>
                  <a:schemeClr val="tx1"/>
                </a:solidFill>
              </a:rPr>
              <a:t>:</a:t>
            </a:r>
            <a:endParaRPr lang="ru-RU" sz="2400" dirty="0">
              <a:solidFill>
                <a:schemeClr val="tx1"/>
              </a:solidFill>
            </a:endParaRPr>
          </a:p>
          <a:p>
            <a:pPr lvl="0" algn="l"/>
            <a:r>
              <a:rPr lang="ru-RU" sz="2400" dirty="0" smtClean="0">
                <a:solidFill>
                  <a:schemeClr val="tx1"/>
                </a:solidFill>
              </a:rPr>
              <a:t>6. Затем </a:t>
            </a:r>
            <a:r>
              <a:rPr lang="ru-RU" sz="2400" dirty="0">
                <a:solidFill>
                  <a:schemeClr val="tx1"/>
                </a:solidFill>
              </a:rPr>
              <a:t>оно распространилось в Рим.</a:t>
            </a:r>
          </a:p>
          <a:p>
            <a:pPr lvl="0" algn="l"/>
            <a:r>
              <a:rPr lang="ru-RU" sz="2400" dirty="0" smtClean="0">
                <a:solidFill>
                  <a:schemeClr val="tx1"/>
                </a:solidFill>
              </a:rPr>
              <a:t>7. Когда </a:t>
            </a:r>
            <a:r>
              <a:rPr lang="ru-RU" sz="2400" dirty="0">
                <a:solidFill>
                  <a:schemeClr val="tx1"/>
                </a:solidFill>
              </a:rPr>
              <a:t>великий пожар Рима разрушил большую часть города, </a:t>
            </a:r>
            <a:r>
              <a:rPr lang="ru-RU" sz="2400" dirty="0" smtClean="0">
                <a:solidFill>
                  <a:schemeClr val="tx1"/>
                </a:solidFill>
              </a:rPr>
              <a:t>   </a:t>
            </a:r>
          </a:p>
          <a:p>
            <a:pPr lvl="0" algn="l"/>
            <a:r>
              <a:rPr lang="ru-RU" sz="2400" dirty="0">
                <a:solidFill>
                  <a:schemeClr val="tx1"/>
                </a:solidFill>
              </a:rPr>
              <a:t> </a:t>
            </a:r>
            <a:r>
              <a:rPr lang="ru-RU" sz="2400" dirty="0" smtClean="0">
                <a:solidFill>
                  <a:schemeClr val="tx1"/>
                </a:solidFill>
              </a:rPr>
              <a:t>   Нерон </a:t>
            </a:r>
            <a:r>
              <a:rPr lang="ru-RU" sz="2400" dirty="0">
                <a:solidFill>
                  <a:schemeClr val="tx1"/>
                </a:solidFill>
              </a:rPr>
              <a:t>обвинил в этом христиан</a:t>
            </a:r>
            <a:r>
              <a:rPr lang="ru-RU" sz="2400" dirty="0" smtClean="0">
                <a:solidFill>
                  <a:schemeClr val="tx1"/>
                </a:solidFill>
              </a:rPr>
              <a:t>.</a:t>
            </a:r>
            <a:endParaRPr lang="ru-RU" sz="2400" dirty="0">
              <a:solidFill>
                <a:schemeClr val="tx1"/>
              </a:solidFill>
            </a:endParaRPr>
          </a:p>
        </p:txBody>
      </p:sp>
    </p:spTree>
    <p:extLst>
      <p:ext uri="{BB962C8B-B14F-4D97-AF65-F5344CB8AC3E}">
        <p14:creationId xmlns:p14="http://schemas.microsoft.com/office/powerpoint/2010/main" val="724839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Б. Языческие писатели</a:t>
            </a:r>
          </a:p>
        </p:txBody>
      </p:sp>
      <p:sp>
        <p:nvSpPr>
          <p:cNvPr id="3" name="Подзаголовок 2"/>
          <p:cNvSpPr>
            <a:spLocks noGrp="1"/>
          </p:cNvSpPr>
          <p:nvPr>
            <p:ph type="subTitle" idx="1"/>
          </p:nvPr>
        </p:nvSpPr>
        <p:spPr>
          <a:xfrm>
            <a:off x="251520" y="2204864"/>
            <a:ext cx="8784976" cy="4176464"/>
          </a:xfrm>
        </p:spPr>
        <p:txBody>
          <a:bodyPr>
            <a:noAutofit/>
          </a:bodyPr>
          <a:lstStyle/>
          <a:p>
            <a:r>
              <a:rPr lang="ru-RU" sz="2400" dirty="0">
                <a:solidFill>
                  <a:schemeClr val="tx1"/>
                </a:solidFill>
              </a:rPr>
              <a:t>Таким образом, от Тацита мы получаем следующую информацию</a:t>
            </a:r>
            <a:r>
              <a:rPr lang="ru-RU" sz="2400" dirty="0" smtClean="0">
                <a:solidFill>
                  <a:schemeClr val="tx1"/>
                </a:solidFill>
              </a:rPr>
              <a:t>:</a:t>
            </a:r>
            <a:endParaRPr lang="ru-RU" sz="2400" dirty="0">
              <a:solidFill>
                <a:schemeClr val="tx1"/>
              </a:solidFill>
            </a:endParaRPr>
          </a:p>
          <a:p>
            <a:pPr lvl="0" algn="l"/>
            <a:r>
              <a:rPr lang="ru-RU" sz="2400" dirty="0" smtClean="0">
                <a:solidFill>
                  <a:schemeClr val="tx1"/>
                </a:solidFill>
              </a:rPr>
              <a:t>6. Затем </a:t>
            </a:r>
            <a:r>
              <a:rPr lang="ru-RU" sz="2400" dirty="0">
                <a:solidFill>
                  <a:schemeClr val="tx1"/>
                </a:solidFill>
              </a:rPr>
              <a:t>оно распространилось в Рим.</a:t>
            </a:r>
          </a:p>
          <a:p>
            <a:pPr lvl="0" algn="l"/>
            <a:r>
              <a:rPr lang="ru-RU" sz="2400" dirty="0" smtClean="0">
                <a:solidFill>
                  <a:schemeClr val="tx1"/>
                </a:solidFill>
              </a:rPr>
              <a:t>7. Когда </a:t>
            </a:r>
            <a:r>
              <a:rPr lang="ru-RU" sz="2400" dirty="0">
                <a:solidFill>
                  <a:schemeClr val="tx1"/>
                </a:solidFill>
              </a:rPr>
              <a:t>великий пожар Рима разрушил большую часть города, </a:t>
            </a:r>
            <a:r>
              <a:rPr lang="ru-RU" sz="2400" dirty="0" smtClean="0">
                <a:solidFill>
                  <a:schemeClr val="tx1"/>
                </a:solidFill>
              </a:rPr>
              <a:t>   </a:t>
            </a:r>
          </a:p>
          <a:p>
            <a:pPr lvl="0" algn="l"/>
            <a:r>
              <a:rPr lang="ru-RU" sz="2400" dirty="0">
                <a:solidFill>
                  <a:schemeClr val="tx1"/>
                </a:solidFill>
              </a:rPr>
              <a:t> </a:t>
            </a:r>
            <a:r>
              <a:rPr lang="ru-RU" sz="2400" dirty="0" smtClean="0">
                <a:solidFill>
                  <a:schemeClr val="tx1"/>
                </a:solidFill>
              </a:rPr>
              <a:t>   Нерон </a:t>
            </a:r>
            <a:r>
              <a:rPr lang="ru-RU" sz="2400" dirty="0">
                <a:solidFill>
                  <a:schemeClr val="tx1"/>
                </a:solidFill>
              </a:rPr>
              <a:t>обвинил в этом христиан.</a:t>
            </a:r>
          </a:p>
          <a:p>
            <a:pPr lvl="0" algn="l"/>
            <a:r>
              <a:rPr lang="ru-RU" sz="2400" dirty="0" smtClean="0">
                <a:solidFill>
                  <a:schemeClr val="tx1"/>
                </a:solidFill>
              </a:rPr>
              <a:t>8. Их </a:t>
            </a:r>
            <a:r>
              <a:rPr lang="ru-RU" sz="2400" dirty="0">
                <a:solidFill>
                  <a:schemeClr val="tx1"/>
                </a:solidFill>
              </a:rPr>
              <a:t>бросали в тюрьмы и преследовали за их веру</a:t>
            </a:r>
            <a:r>
              <a:rPr lang="ru-RU" sz="2400" dirty="0" smtClean="0">
                <a:solidFill>
                  <a:schemeClr val="tx1"/>
                </a:solidFill>
              </a:rPr>
              <a:t>.</a:t>
            </a:r>
            <a:endParaRPr lang="ru-RU" sz="2400" dirty="0">
              <a:solidFill>
                <a:schemeClr val="tx1"/>
              </a:solidFill>
            </a:endParaRPr>
          </a:p>
        </p:txBody>
      </p:sp>
    </p:spTree>
    <p:extLst>
      <p:ext uri="{BB962C8B-B14F-4D97-AF65-F5344CB8AC3E}">
        <p14:creationId xmlns:p14="http://schemas.microsoft.com/office/powerpoint/2010/main" val="35202530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Б. Языческие писатели</a:t>
            </a:r>
          </a:p>
        </p:txBody>
      </p:sp>
      <p:sp>
        <p:nvSpPr>
          <p:cNvPr id="3" name="Подзаголовок 2"/>
          <p:cNvSpPr>
            <a:spLocks noGrp="1"/>
          </p:cNvSpPr>
          <p:nvPr>
            <p:ph type="subTitle" idx="1"/>
          </p:nvPr>
        </p:nvSpPr>
        <p:spPr>
          <a:xfrm>
            <a:off x="251520" y="2204864"/>
            <a:ext cx="8784976" cy="4176464"/>
          </a:xfrm>
        </p:spPr>
        <p:txBody>
          <a:bodyPr>
            <a:noAutofit/>
          </a:bodyPr>
          <a:lstStyle/>
          <a:p>
            <a:r>
              <a:rPr lang="ru-RU" sz="2400" dirty="0">
                <a:solidFill>
                  <a:schemeClr val="tx1"/>
                </a:solidFill>
              </a:rPr>
              <a:t>Таким образом, от Тацита мы получаем следующую информацию</a:t>
            </a:r>
            <a:r>
              <a:rPr lang="ru-RU" sz="2400" dirty="0" smtClean="0">
                <a:solidFill>
                  <a:schemeClr val="tx1"/>
                </a:solidFill>
              </a:rPr>
              <a:t>:</a:t>
            </a:r>
            <a:endParaRPr lang="ru-RU" sz="2400" dirty="0">
              <a:solidFill>
                <a:schemeClr val="tx1"/>
              </a:solidFill>
            </a:endParaRPr>
          </a:p>
          <a:p>
            <a:pPr lvl="0" algn="l"/>
            <a:r>
              <a:rPr lang="ru-RU" sz="2400" dirty="0" smtClean="0">
                <a:solidFill>
                  <a:schemeClr val="tx1"/>
                </a:solidFill>
              </a:rPr>
              <a:t>6. Затем </a:t>
            </a:r>
            <a:r>
              <a:rPr lang="ru-RU" sz="2400" dirty="0">
                <a:solidFill>
                  <a:schemeClr val="tx1"/>
                </a:solidFill>
              </a:rPr>
              <a:t>оно распространилось в Рим.</a:t>
            </a:r>
          </a:p>
          <a:p>
            <a:pPr lvl="0" algn="l"/>
            <a:r>
              <a:rPr lang="ru-RU" sz="2400" dirty="0" smtClean="0">
                <a:solidFill>
                  <a:schemeClr val="tx1"/>
                </a:solidFill>
              </a:rPr>
              <a:t>7. Когда </a:t>
            </a:r>
            <a:r>
              <a:rPr lang="ru-RU" sz="2400" dirty="0">
                <a:solidFill>
                  <a:schemeClr val="tx1"/>
                </a:solidFill>
              </a:rPr>
              <a:t>великий пожар Рима разрушил большую часть города, </a:t>
            </a:r>
            <a:r>
              <a:rPr lang="ru-RU" sz="2400" dirty="0" smtClean="0">
                <a:solidFill>
                  <a:schemeClr val="tx1"/>
                </a:solidFill>
              </a:rPr>
              <a:t>   </a:t>
            </a:r>
          </a:p>
          <a:p>
            <a:pPr lvl="0" algn="l"/>
            <a:r>
              <a:rPr lang="ru-RU" sz="2400" dirty="0">
                <a:solidFill>
                  <a:schemeClr val="tx1"/>
                </a:solidFill>
              </a:rPr>
              <a:t> </a:t>
            </a:r>
            <a:r>
              <a:rPr lang="ru-RU" sz="2400" dirty="0" smtClean="0">
                <a:solidFill>
                  <a:schemeClr val="tx1"/>
                </a:solidFill>
              </a:rPr>
              <a:t>   Нерон </a:t>
            </a:r>
            <a:r>
              <a:rPr lang="ru-RU" sz="2400" dirty="0">
                <a:solidFill>
                  <a:schemeClr val="tx1"/>
                </a:solidFill>
              </a:rPr>
              <a:t>обвинил в этом христиан.</a:t>
            </a:r>
          </a:p>
          <a:p>
            <a:pPr lvl="0" algn="l"/>
            <a:r>
              <a:rPr lang="ru-RU" sz="2400" dirty="0" smtClean="0">
                <a:solidFill>
                  <a:schemeClr val="tx1"/>
                </a:solidFill>
              </a:rPr>
              <a:t>8. Их </a:t>
            </a:r>
            <a:r>
              <a:rPr lang="ru-RU" sz="2400" dirty="0">
                <a:solidFill>
                  <a:schemeClr val="tx1"/>
                </a:solidFill>
              </a:rPr>
              <a:t>бросали в тюрьмы и преследовали за их веру.</a:t>
            </a:r>
          </a:p>
          <a:p>
            <a:pPr lvl="0" algn="l"/>
            <a:r>
              <a:rPr lang="ru-RU" sz="2400" dirty="0" smtClean="0">
                <a:solidFill>
                  <a:schemeClr val="tx1"/>
                </a:solidFill>
              </a:rPr>
              <a:t>9. Это </a:t>
            </a:r>
            <a:r>
              <a:rPr lang="ru-RU" sz="2400" dirty="0">
                <a:solidFill>
                  <a:schemeClr val="tx1"/>
                </a:solidFill>
              </a:rPr>
              <a:t>признавалось несправедливым, и многие римляне сочувствовали ранним христианам</a:t>
            </a:r>
            <a:r>
              <a:rPr lang="ru-RU" sz="2400" dirty="0" smtClean="0">
                <a:solidFill>
                  <a:schemeClr val="tx1"/>
                </a:solidFill>
              </a:rPr>
              <a:t>.</a:t>
            </a:r>
            <a:endParaRPr lang="ru-RU" sz="2400" dirty="0">
              <a:solidFill>
                <a:schemeClr val="tx1"/>
              </a:solidFill>
            </a:endParaRPr>
          </a:p>
        </p:txBody>
      </p:sp>
    </p:spTree>
    <p:extLst>
      <p:ext uri="{BB962C8B-B14F-4D97-AF65-F5344CB8AC3E}">
        <p14:creationId xmlns:p14="http://schemas.microsoft.com/office/powerpoint/2010/main" val="26801216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Б. Языческие писатели</a:t>
            </a:r>
          </a:p>
        </p:txBody>
      </p:sp>
      <p:sp>
        <p:nvSpPr>
          <p:cNvPr id="3" name="Подзаголовок 2"/>
          <p:cNvSpPr>
            <a:spLocks noGrp="1"/>
          </p:cNvSpPr>
          <p:nvPr>
            <p:ph type="subTitle" idx="1"/>
          </p:nvPr>
        </p:nvSpPr>
        <p:spPr>
          <a:xfrm>
            <a:off x="251520" y="2204864"/>
            <a:ext cx="8784976" cy="4176464"/>
          </a:xfrm>
        </p:spPr>
        <p:txBody>
          <a:bodyPr>
            <a:noAutofit/>
          </a:bodyPr>
          <a:lstStyle/>
          <a:p>
            <a:r>
              <a:rPr lang="ru-RU" sz="2400" dirty="0">
                <a:solidFill>
                  <a:schemeClr val="tx1"/>
                </a:solidFill>
              </a:rPr>
              <a:t>Таким образом, от Тацита мы получаем следующую информацию</a:t>
            </a:r>
            <a:r>
              <a:rPr lang="ru-RU" sz="2400" dirty="0" smtClean="0">
                <a:solidFill>
                  <a:schemeClr val="tx1"/>
                </a:solidFill>
              </a:rPr>
              <a:t>:</a:t>
            </a:r>
            <a:endParaRPr lang="ru-RU" sz="2400" dirty="0">
              <a:solidFill>
                <a:schemeClr val="tx1"/>
              </a:solidFill>
            </a:endParaRPr>
          </a:p>
          <a:p>
            <a:pPr lvl="0" algn="l"/>
            <a:r>
              <a:rPr lang="ru-RU" sz="2400" dirty="0" smtClean="0">
                <a:solidFill>
                  <a:schemeClr val="tx1"/>
                </a:solidFill>
              </a:rPr>
              <a:t>6. Затем </a:t>
            </a:r>
            <a:r>
              <a:rPr lang="ru-RU" sz="2400" dirty="0">
                <a:solidFill>
                  <a:schemeClr val="tx1"/>
                </a:solidFill>
              </a:rPr>
              <a:t>оно распространилось в Рим.</a:t>
            </a:r>
          </a:p>
          <a:p>
            <a:pPr lvl="0" algn="l"/>
            <a:r>
              <a:rPr lang="ru-RU" sz="2400" dirty="0" smtClean="0">
                <a:solidFill>
                  <a:schemeClr val="tx1"/>
                </a:solidFill>
              </a:rPr>
              <a:t>7. Когда </a:t>
            </a:r>
            <a:r>
              <a:rPr lang="ru-RU" sz="2400" dirty="0">
                <a:solidFill>
                  <a:schemeClr val="tx1"/>
                </a:solidFill>
              </a:rPr>
              <a:t>великий пожар Рима разрушил большую часть города, </a:t>
            </a:r>
            <a:r>
              <a:rPr lang="ru-RU" sz="2400" dirty="0" smtClean="0">
                <a:solidFill>
                  <a:schemeClr val="tx1"/>
                </a:solidFill>
              </a:rPr>
              <a:t>   </a:t>
            </a:r>
          </a:p>
          <a:p>
            <a:pPr lvl="0" algn="l"/>
            <a:r>
              <a:rPr lang="ru-RU" sz="2400" dirty="0">
                <a:solidFill>
                  <a:schemeClr val="tx1"/>
                </a:solidFill>
              </a:rPr>
              <a:t> </a:t>
            </a:r>
            <a:r>
              <a:rPr lang="ru-RU" sz="2400" dirty="0" smtClean="0">
                <a:solidFill>
                  <a:schemeClr val="tx1"/>
                </a:solidFill>
              </a:rPr>
              <a:t>   Нерон </a:t>
            </a:r>
            <a:r>
              <a:rPr lang="ru-RU" sz="2400" dirty="0">
                <a:solidFill>
                  <a:schemeClr val="tx1"/>
                </a:solidFill>
              </a:rPr>
              <a:t>обвинил в этом христиан.</a:t>
            </a:r>
          </a:p>
          <a:p>
            <a:pPr lvl="0" algn="l"/>
            <a:r>
              <a:rPr lang="ru-RU" sz="2400" dirty="0" smtClean="0">
                <a:solidFill>
                  <a:schemeClr val="tx1"/>
                </a:solidFill>
              </a:rPr>
              <a:t>8. Их </a:t>
            </a:r>
            <a:r>
              <a:rPr lang="ru-RU" sz="2400" dirty="0">
                <a:solidFill>
                  <a:schemeClr val="tx1"/>
                </a:solidFill>
              </a:rPr>
              <a:t>бросали в тюрьмы и преследовали за их веру.</a:t>
            </a:r>
          </a:p>
          <a:p>
            <a:pPr lvl="0" algn="l"/>
            <a:r>
              <a:rPr lang="ru-RU" sz="2400" dirty="0" smtClean="0">
                <a:solidFill>
                  <a:schemeClr val="tx1"/>
                </a:solidFill>
              </a:rPr>
              <a:t>9. Это </a:t>
            </a:r>
            <a:r>
              <a:rPr lang="ru-RU" sz="2400" dirty="0">
                <a:solidFill>
                  <a:schemeClr val="tx1"/>
                </a:solidFill>
              </a:rPr>
              <a:t>признавалось несправедливым, и многие римляне сочувствовали ранним христианам.</a:t>
            </a:r>
          </a:p>
          <a:p>
            <a:pPr lvl="0" algn="l"/>
            <a:r>
              <a:rPr lang="ru-RU" sz="2400" dirty="0" smtClean="0">
                <a:solidFill>
                  <a:schemeClr val="tx1"/>
                </a:solidFill>
              </a:rPr>
              <a:t>10. Признавалось</a:t>
            </a:r>
            <a:r>
              <a:rPr lang="ru-RU" sz="2400" dirty="0">
                <a:solidFill>
                  <a:schemeClr val="tx1"/>
                </a:solidFill>
              </a:rPr>
              <a:t>, что наказывали их не ради сохранения общественного благополучия, а ради удовлетворения прихоти Нерона. </a:t>
            </a:r>
          </a:p>
        </p:txBody>
      </p:sp>
    </p:spTree>
    <p:extLst>
      <p:ext uri="{BB962C8B-B14F-4D97-AF65-F5344CB8AC3E}">
        <p14:creationId xmlns:p14="http://schemas.microsoft.com/office/powerpoint/2010/main" val="246950110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Б. Языческие писатели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ru-RU" sz="2400" dirty="0">
                <a:solidFill>
                  <a:schemeClr val="tx1"/>
                </a:solidFill>
              </a:rPr>
              <a:t>Вскоре после этого Плиний Младший дает полную и интересную оценку христианству в письме императору Трояну в 112 г. Плиний был типичным римским служащим, постоянно обращающийся за инструкцией к императору. В бытность его администратором римской провинции Вифиния на северо-западе Малой Азии влияние христианства было настолько сильно, что языческие храмы стали приходить в запустение. Плиний не знал, как ему следует поступать с христианами, и обратился за инструкцией к императору. В письме мы находим свидетельство о почитании Христа ранними христианами:</a:t>
            </a:r>
          </a:p>
        </p:txBody>
      </p:sp>
    </p:spTree>
    <p:extLst>
      <p:ext uri="{BB962C8B-B14F-4D97-AF65-F5344CB8AC3E}">
        <p14:creationId xmlns:p14="http://schemas.microsoft.com/office/powerpoint/2010/main" val="34974648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Б. Языческие писатели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ru-RU" sz="2400" b="1" dirty="0">
                <a:solidFill>
                  <a:schemeClr val="tx1"/>
                </a:solidFill>
              </a:rPr>
              <a:t>"Они имели определение собираться в определенный день недели на заре и воспевать гимны Христу как Богу и клясться твердо не в том, чтобы вершить какие-то злые дела, но в том, чтобы не совершать обмана, кражи либо прелюбодеяния, никогда не лжесвидетельствовать, не отрицать правды, если бы они призваны были сделать это; после этого они обычно расходились, чтобы собраться снова для трапезы, обыкновенной и невинной". </a:t>
            </a:r>
          </a:p>
        </p:txBody>
      </p:sp>
    </p:spTree>
    <p:extLst>
      <p:ext uri="{BB962C8B-B14F-4D97-AF65-F5344CB8AC3E}">
        <p14:creationId xmlns:p14="http://schemas.microsoft.com/office/powerpoint/2010/main" val="31263012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Б. Языческие писатели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ru-RU" sz="2400" dirty="0">
                <a:solidFill>
                  <a:schemeClr val="tx1"/>
                </a:solidFill>
              </a:rPr>
              <a:t>Из этого письма мы узнаем еще несколько фактов о Христе и христианстве:</a:t>
            </a:r>
          </a:p>
          <a:p>
            <a:pPr algn="l"/>
            <a:r>
              <a:rPr lang="ru-RU" sz="2400" dirty="0">
                <a:solidFill>
                  <a:schemeClr val="tx1"/>
                </a:solidFill>
              </a:rPr>
              <a:t> </a:t>
            </a:r>
          </a:p>
          <a:p>
            <a:pPr marL="457200" lvl="0" indent="-457200" algn="l">
              <a:buFont typeface="+mj-lt"/>
              <a:buAutoNum type="arabicPeriod"/>
            </a:pPr>
            <a:r>
              <a:rPr lang="ru-RU" sz="2400" dirty="0">
                <a:solidFill>
                  <a:schemeClr val="tx1"/>
                </a:solidFill>
              </a:rPr>
              <a:t>Ранние христиане встречались регулярно (возможно, в воскресенье</a:t>
            </a:r>
            <a:r>
              <a:rPr lang="ru-RU" sz="2400" dirty="0" smtClean="0">
                <a:solidFill>
                  <a:schemeClr val="tx1"/>
                </a:solidFill>
              </a:rPr>
              <a:t>).</a:t>
            </a:r>
            <a:endParaRPr lang="ru-RU" sz="2400" dirty="0">
              <a:solidFill>
                <a:schemeClr val="tx1"/>
              </a:solidFill>
            </a:endParaRPr>
          </a:p>
        </p:txBody>
      </p:sp>
    </p:spTree>
    <p:extLst>
      <p:ext uri="{BB962C8B-B14F-4D97-AF65-F5344CB8AC3E}">
        <p14:creationId xmlns:p14="http://schemas.microsoft.com/office/powerpoint/2010/main" val="8048530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Б. Языческие писатели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ru-RU" sz="2400" dirty="0">
                <a:solidFill>
                  <a:schemeClr val="tx1"/>
                </a:solidFill>
              </a:rPr>
              <a:t>Из этого письма мы узнаем еще несколько фактов о Христе и христианстве:</a:t>
            </a:r>
          </a:p>
          <a:p>
            <a:pPr algn="l"/>
            <a:r>
              <a:rPr lang="ru-RU" sz="2400" dirty="0">
                <a:solidFill>
                  <a:schemeClr val="tx1"/>
                </a:solidFill>
              </a:rPr>
              <a:t> </a:t>
            </a:r>
          </a:p>
          <a:p>
            <a:pPr marL="457200" lvl="0" indent="-457200" algn="l">
              <a:buFont typeface="+mj-lt"/>
              <a:buAutoNum type="arabicPeriod"/>
            </a:pPr>
            <a:r>
              <a:rPr lang="ru-RU" sz="2400" dirty="0">
                <a:solidFill>
                  <a:schemeClr val="tx1"/>
                </a:solidFill>
              </a:rPr>
              <a:t>Ранние христиане встречались регулярно (возможно, в воскресенье).</a:t>
            </a:r>
          </a:p>
          <a:p>
            <a:pPr marL="457200" lvl="0" indent="-457200" algn="l">
              <a:buFont typeface="+mj-lt"/>
              <a:buAutoNum type="arabicPeriod"/>
            </a:pPr>
            <a:r>
              <a:rPr lang="ru-RU" sz="2400" dirty="0">
                <a:solidFill>
                  <a:schemeClr val="tx1"/>
                </a:solidFill>
              </a:rPr>
              <a:t>Они пели гимны</a:t>
            </a:r>
            <a:r>
              <a:rPr lang="ru-RU" sz="2400" dirty="0" smtClean="0">
                <a:solidFill>
                  <a:schemeClr val="tx1"/>
                </a:solidFill>
              </a:rPr>
              <a:t>.</a:t>
            </a:r>
            <a:endParaRPr lang="ru-RU" sz="2400" dirty="0">
              <a:solidFill>
                <a:schemeClr val="tx1"/>
              </a:solidFill>
            </a:endParaRPr>
          </a:p>
        </p:txBody>
      </p:sp>
    </p:spTree>
    <p:extLst>
      <p:ext uri="{BB962C8B-B14F-4D97-AF65-F5344CB8AC3E}">
        <p14:creationId xmlns:p14="http://schemas.microsoft.com/office/powerpoint/2010/main" val="28837228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А. Иудейские писатели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ru-RU" sz="2200" i="1" dirty="0">
                <a:solidFill>
                  <a:schemeClr val="tx1"/>
                </a:solidFill>
              </a:rPr>
              <a:t>В результате поражения ему пришлось сдаться римскому военачальнику Веспасиану, которому Иосиф предсказал, что он станет императором. Пораженным этим пророчеством, Веспасиан не отпускал Иосифа от себя, пока оно не сбылось в 69 году после Р.Х. Получив свободу, Иосиф присоединился к войскам военачальника Тита в его войне с Иерусалимом и был там, когда город пал в 70 году.  </a:t>
            </a:r>
          </a:p>
          <a:p>
            <a:pPr algn="l"/>
            <a:r>
              <a:rPr lang="ru-RU" sz="2200" i="1" dirty="0">
                <a:solidFill>
                  <a:schemeClr val="tx1"/>
                </a:solidFill>
              </a:rPr>
              <a:t>     Иосиф переселился в Рим, где стал близким другом императора, римским гражданином. Остаток жизни он посвятил написанию многих книг об иудейском народе. Среди них – 20-томная "История иудейского народа", охватывающая период от ее зарождения до дней Иосифа, до восстания против Рима. </a:t>
            </a:r>
          </a:p>
        </p:txBody>
      </p:sp>
    </p:spTree>
    <p:extLst>
      <p:ext uri="{BB962C8B-B14F-4D97-AF65-F5344CB8AC3E}">
        <p14:creationId xmlns:p14="http://schemas.microsoft.com/office/powerpoint/2010/main" val="34932690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Б. Языческие писатели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ru-RU" sz="2400" dirty="0">
                <a:solidFill>
                  <a:schemeClr val="tx1"/>
                </a:solidFill>
              </a:rPr>
              <a:t>Из этого письма мы узнаем еще несколько фактов о Христе и христианстве:</a:t>
            </a:r>
          </a:p>
          <a:p>
            <a:pPr algn="l"/>
            <a:r>
              <a:rPr lang="ru-RU" sz="2400" dirty="0">
                <a:solidFill>
                  <a:schemeClr val="tx1"/>
                </a:solidFill>
              </a:rPr>
              <a:t> </a:t>
            </a:r>
          </a:p>
          <a:p>
            <a:pPr marL="457200" lvl="0" indent="-457200" algn="l">
              <a:buFont typeface="+mj-lt"/>
              <a:buAutoNum type="arabicPeriod"/>
            </a:pPr>
            <a:r>
              <a:rPr lang="ru-RU" sz="2400" dirty="0">
                <a:solidFill>
                  <a:schemeClr val="tx1"/>
                </a:solidFill>
              </a:rPr>
              <a:t>Ранние христиане встречались регулярно (возможно, в воскресенье).</a:t>
            </a:r>
          </a:p>
          <a:p>
            <a:pPr marL="457200" lvl="0" indent="-457200" algn="l">
              <a:buFont typeface="+mj-lt"/>
              <a:buAutoNum type="arabicPeriod"/>
            </a:pPr>
            <a:r>
              <a:rPr lang="ru-RU" sz="2400" dirty="0">
                <a:solidFill>
                  <a:schemeClr val="tx1"/>
                </a:solidFill>
              </a:rPr>
              <a:t>Они пели гимны.</a:t>
            </a:r>
          </a:p>
          <a:p>
            <a:pPr marL="457200" lvl="0" indent="-457200" algn="l">
              <a:buFont typeface="+mj-lt"/>
              <a:buAutoNum type="arabicPeriod"/>
            </a:pPr>
            <a:r>
              <a:rPr lang="ru-RU" sz="2400" dirty="0">
                <a:solidFill>
                  <a:schemeClr val="tx1"/>
                </a:solidFill>
              </a:rPr>
              <a:t>Они почитали Христа как Бога</a:t>
            </a:r>
            <a:r>
              <a:rPr lang="ru-RU" sz="2400" dirty="0" smtClean="0">
                <a:solidFill>
                  <a:schemeClr val="tx1"/>
                </a:solidFill>
              </a:rPr>
              <a:t>.</a:t>
            </a:r>
            <a:endParaRPr lang="ru-RU" sz="2400" dirty="0">
              <a:solidFill>
                <a:schemeClr val="tx1"/>
              </a:solidFill>
            </a:endParaRPr>
          </a:p>
        </p:txBody>
      </p:sp>
    </p:spTree>
    <p:extLst>
      <p:ext uri="{BB962C8B-B14F-4D97-AF65-F5344CB8AC3E}">
        <p14:creationId xmlns:p14="http://schemas.microsoft.com/office/powerpoint/2010/main" val="42858213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Б. Языческие писатели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ru-RU" sz="2400" dirty="0">
                <a:solidFill>
                  <a:schemeClr val="tx1"/>
                </a:solidFill>
              </a:rPr>
              <a:t>Из этого письма мы узнаем еще несколько фактов о Христе и христианстве:</a:t>
            </a:r>
          </a:p>
          <a:p>
            <a:pPr algn="l"/>
            <a:r>
              <a:rPr lang="ru-RU" sz="2400" dirty="0">
                <a:solidFill>
                  <a:schemeClr val="tx1"/>
                </a:solidFill>
              </a:rPr>
              <a:t> </a:t>
            </a:r>
          </a:p>
          <a:p>
            <a:pPr marL="457200" lvl="0" indent="-457200" algn="l">
              <a:buFont typeface="+mj-lt"/>
              <a:buAutoNum type="arabicPeriod"/>
            </a:pPr>
            <a:r>
              <a:rPr lang="ru-RU" sz="2400" dirty="0">
                <a:solidFill>
                  <a:schemeClr val="tx1"/>
                </a:solidFill>
              </a:rPr>
              <a:t>Ранние христиане встречались регулярно (возможно, в воскресенье).</a:t>
            </a:r>
          </a:p>
          <a:p>
            <a:pPr marL="457200" lvl="0" indent="-457200" algn="l">
              <a:buFont typeface="+mj-lt"/>
              <a:buAutoNum type="arabicPeriod"/>
            </a:pPr>
            <a:r>
              <a:rPr lang="ru-RU" sz="2400" dirty="0">
                <a:solidFill>
                  <a:schemeClr val="tx1"/>
                </a:solidFill>
              </a:rPr>
              <a:t>Они пели гимны.</a:t>
            </a:r>
          </a:p>
          <a:p>
            <a:pPr marL="457200" lvl="0" indent="-457200" algn="l">
              <a:buFont typeface="+mj-lt"/>
              <a:buAutoNum type="arabicPeriod"/>
            </a:pPr>
            <a:r>
              <a:rPr lang="ru-RU" sz="2400" dirty="0">
                <a:solidFill>
                  <a:schemeClr val="tx1"/>
                </a:solidFill>
              </a:rPr>
              <a:t>Они почитали Христа как Бога.</a:t>
            </a:r>
          </a:p>
          <a:p>
            <a:pPr marL="457200" lvl="0" indent="-457200" algn="l">
              <a:buFont typeface="+mj-lt"/>
              <a:buAutoNum type="arabicPeriod"/>
            </a:pPr>
            <a:r>
              <a:rPr lang="ru-RU" sz="2400" dirty="0">
                <a:solidFill>
                  <a:schemeClr val="tx1"/>
                </a:solidFill>
              </a:rPr>
              <a:t>Они давали обет не совершать злого</a:t>
            </a:r>
            <a:r>
              <a:rPr lang="ru-RU" sz="2400" dirty="0" smtClean="0">
                <a:solidFill>
                  <a:schemeClr val="tx1"/>
                </a:solidFill>
              </a:rPr>
              <a:t>.</a:t>
            </a:r>
            <a:endParaRPr lang="ru-RU" sz="2400" dirty="0">
              <a:solidFill>
                <a:schemeClr val="tx1"/>
              </a:solidFill>
            </a:endParaRPr>
          </a:p>
        </p:txBody>
      </p:sp>
    </p:spTree>
    <p:extLst>
      <p:ext uri="{BB962C8B-B14F-4D97-AF65-F5344CB8AC3E}">
        <p14:creationId xmlns:p14="http://schemas.microsoft.com/office/powerpoint/2010/main" val="180471642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Б. Языческие писатели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ru-RU" sz="2400" dirty="0">
                <a:solidFill>
                  <a:schemeClr val="tx1"/>
                </a:solidFill>
              </a:rPr>
              <a:t>Из этого письма мы узнаем еще несколько фактов о Христе и христианстве:</a:t>
            </a:r>
          </a:p>
          <a:p>
            <a:pPr algn="l"/>
            <a:r>
              <a:rPr lang="ru-RU" sz="2400" dirty="0">
                <a:solidFill>
                  <a:schemeClr val="tx1"/>
                </a:solidFill>
              </a:rPr>
              <a:t> </a:t>
            </a:r>
          </a:p>
          <a:p>
            <a:pPr marL="457200" lvl="0" indent="-457200" algn="l">
              <a:buFont typeface="+mj-lt"/>
              <a:buAutoNum type="arabicPeriod"/>
            </a:pPr>
            <a:r>
              <a:rPr lang="ru-RU" sz="2400" dirty="0">
                <a:solidFill>
                  <a:schemeClr val="tx1"/>
                </a:solidFill>
              </a:rPr>
              <a:t>Ранние христиане встречались регулярно (возможно, в воскресенье).</a:t>
            </a:r>
          </a:p>
          <a:p>
            <a:pPr marL="457200" lvl="0" indent="-457200" algn="l">
              <a:buFont typeface="+mj-lt"/>
              <a:buAutoNum type="arabicPeriod"/>
            </a:pPr>
            <a:r>
              <a:rPr lang="ru-RU" sz="2400" dirty="0">
                <a:solidFill>
                  <a:schemeClr val="tx1"/>
                </a:solidFill>
              </a:rPr>
              <a:t>Они пели гимны.</a:t>
            </a:r>
          </a:p>
          <a:p>
            <a:pPr marL="457200" lvl="0" indent="-457200" algn="l">
              <a:buFont typeface="+mj-lt"/>
              <a:buAutoNum type="arabicPeriod"/>
            </a:pPr>
            <a:r>
              <a:rPr lang="ru-RU" sz="2400" dirty="0">
                <a:solidFill>
                  <a:schemeClr val="tx1"/>
                </a:solidFill>
              </a:rPr>
              <a:t>Они почитали Христа как Бога.</a:t>
            </a:r>
          </a:p>
          <a:p>
            <a:pPr marL="457200" lvl="0" indent="-457200" algn="l">
              <a:buFont typeface="+mj-lt"/>
              <a:buAutoNum type="arabicPeriod"/>
            </a:pPr>
            <a:r>
              <a:rPr lang="ru-RU" sz="2400" dirty="0">
                <a:solidFill>
                  <a:schemeClr val="tx1"/>
                </a:solidFill>
              </a:rPr>
              <a:t>Они давали обет не совершать злого.</a:t>
            </a:r>
          </a:p>
          <a:p>
            <a:pPr marL="457200" lvl="0" indent="-457200" algn="l">
              <a:buFont typeface="+mj-lt"/>
              <a:buAutoNum type="arabicPeriod"/>
            </a:pPr>
            <a:r>
              <a:rPr lang="ru-RU" sz="2400" dirty="0">
                <a:solidFill>
                  <a:schemeClr val="tx1"/>
                </a:solidFill>
              </a:rPr>
              <a:t>Они вели жизнь нравственную и примерную</a:t>
            </a:r>
            <a:r>
              <a:rPr lang="ru-RU" sz="2400" dirty="0" smtClean="0">
                <a:solidFill>
                  <a:schemeClr val="tx1"/>
                </a:solidFill>
              </a:rPr>
              <a:t>.</a:t>
            </a:r>
            <a:endParaRPr lang="ru-RU" sz="2400" dirty="0">
              <a:solidFill>
                <a:schemeClr val="tx1"/>
              </a:solidFill>
            </a:endParaRPr>
          </a:p>
        </p:txBody>
      </p:sp>
    </p:spTree>
    <p:extLst>
      <p:ext uri="{BB962C8B-B14F-4D97-AF65-F5344CB8AC3E}">
        <p14:creationId xmlns:p14="http://schemas.microsoft.com/office/powerpoint/2010/main" val="148997210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Б. Языческие писатели</a:t>
            </a:r>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ru-RU" sz="2400" dirty="0">
                <a:solidFill>
                  <a:schemeClr val="tx1"/>
                </a:solidFill>
              </a:rPr>
              <a:t>Из этого письма мы узнаем еще несколько фактов о Христе и христианстве:</a:t>
            </a:r>
          </a:p>
          <a:p>
            <a:pPr algn="l"/>
            <a:r>
              <a:rPr lang="ru-RU" sz="2400" dirty="0">
                <a:solidFill>
                  <a:schemeClr val="tx1"/>
                </a:solidFill>
              </a:rPr>
              <a:t> </a:t>
            </a:r>
          </a:p>
          <a:p>
            <a:pPr marL="457200" lvl="0" indent="-457200" algn="l">
              <a:buFont typeface="+mj-lt"/>
              <a:buAutoNum type="arabicPeriod"/>
            </a:pPr>
            <a:r>
              <a:rPr lang="ru-RU" sz="2400" dirty="0">
                <a:solidFill>
                  <a:schemeClr val="tx1"/>
                </a:solidFill>
              </a:rPr>
              <a:t>Ранние христиане встречались регулярно (возможно, в воскресенье).</a:t>
            </a:r>
          </a:p>
          <a:p>
            <a:pPr marL="457200" lvl="0" indent="-457200" algn="l">
              <a:buFont typeface="+mj-lt"/>
              <a:buAutoNum type="arabicPeriod"/>
            </a:pPr>
            <a:r>
              <a:rPr lang="ru-RU" sz="2400" dirty="0">
                <a:solidFill>
                  <a:schemeClr val="tx1"/>
                </a:solidFill>
              </a:rPr>
              <a:t>Они пели гимны.</a:t>
            </a:r>
          </a:p>
          <a:p>
            <a:pPr marL="457200" lvl="0" indent="-457200" algn="l">
              <a:buFont typeface="+mj-lt"/>
              <a:buAutoNum type="arabicPeriod"/>
            </a:pPr>
            <a:r>
              <a:rPr lang="ru-RU" sz="2400" dirty="0">
                <a:solidFill>
                  <a:schemeClr val="tx1"/>
                </a:solidFill>
              </a:rPr>
              <a:t>Они почитали Христа как Бога.</a:t>
            </a:r>
          </a:p>
          <a:p>
            <a:pPr marL="457200" lvl="0" indent="-457200" algn="l">
              <a:buFont typeface="+mj-lt"/>
              <a:buAutoNum type="arabicPeriod"/>
            </a:pPr>
            <a:r>
              <a:rPr lang="ru-RU" sz="2400" dirty="0">
                <a:solidFill>
                  <a:schemeClr val="tx1"/>
                </a:solidFill>
              </a:rPr>
              <a:t>Они давали обет не совершать злого.</a:t>
            </a:r>
          </a:p>
          <a:p>
            <a:pPr marL="457200" lvl="0" indent="-457200" algn="l">
              <a:buFont typeface="+mj-lt"/>
              <a:buAutoNum type="arabicPeriod"/>
            </a:pPr>
            <a:r>
              <a:rPr lang="ru-RU" sz="2400" dirty="0">
                <a:solidFill>
                  <a:schemeClr val="tx1"/>
                </a:solidFill>
              </a:rPr>
              <a:t>Они вели жизнь нравственную и примерную.</a:t>
            </a:r>
          </a:p>
          <a:p>
            <a:pPr marL="457200" lvl="0" indent="-457200" algn="l">
              <a:buFont typeface="+mj-lt"/>
              <a:buAutoNum type="arabicPeriod"/>
            </a:pPr>
            <a:r>
              <a:rPr lang="ru-RU" sz="2400" dirty="0">
                <a:solidFill>
                  <a:schemeClr val="tx1"/>
                </a:solidFill>
              </a:rPr>
              <a:t>В их совместной трапезе можно предположить соотнесение с тайной вечерей Господа.</a:t>
            </a:r>
          </a:p>
        </p:txBody>
      </p:sp>
    </p:spTree>
    <p:extLst>
      <p:ext uri="{BB962C8B-B14F-4D97-AF65-F5344CB8AC3E}">
        <p14:creationId xmlns:p14="http://schemas.microsoft.com/office/powerpoint/2010/main" val="228392402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В. Новый Завет</a:t>
            </a:r>
            <a:endParaRPr lang="ru-RU" b="1" i="1" dirty="0"/>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ru-RU" sz="2400" dirty="0">
                <a:solidFill>
                  <a:schemeClr val="tx1"/>
                </a:solidFill>
              </a:rPr>
              <a:t>Противники христианской веры пытаются иногда опровергнуть свидетельства авторов Библии, но сделать это невозможно. Повествования последних – это либо рассказы очевидцев, либо основаны на рассказах очевидцев. Нелогично отвергать их только потому, что авторы сами были христианами. Свидетельства их должны приниматься наравне с любыми другими. В противном случае можно уподобиться судье, который, расследуя дело об убийстве, отказывается выслушать показания тех, кто видел убийцу!</a:t>
            </a:r>
          </a:p>
        </p:txBody>
      </p:sp>
    </p:spTree>
    <p:extLst>
      <p:ext uri="{BB962C8B-B14F-4D97-AF65-F5344CB8AC3E}">
        <p14:creationId xmlns:p14="http://schemas.microsoft.com/office/powerpoint/2010/main" val="289424267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В. Новый Завет</a:t>
            </a:r>
            <a:endParaRPr lang="ru-RU" b="1" i="1" dirty="0"/>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ru-RU" sz="2400" dirty="0">
                <a:solidFill>
                  <a:schemeClr val="tx1"/>
                </a:solidFill>
              </a:rPr>
              <a:t> Оценивая достоверность древних исторических документов, следует принимать во внимание четыре момента:</a:t>
            </a:r>
          </a:p>
          <a:p>
            <a:pPr algn="l"/>
            <a:r>
              <a:rPr lang="ru-RU" sz="2400" dirty="0">
                <a:solidFill>
                  <a:schemeClr val="tx1"/>
                </a:solidFill>
              </a:rPr>
              <a:t> </a:t>
            </a:r>
          </a:p>
          <a:p>
            <a:pPr marL="457200" lvl="0" indent="-457200" algn="l">
              <a:buFont typeface="+mj-lt"/>
              <a:buAutoNum type="arabicPeriod"/>
            </a:pPr>
            <a:r>
              <a:rPr lang="ru-RU" sz="2400" dirty="0">
                <a:solidFill>
                  <a:schemeClr val="tx1"/>
                </a:solidFill>
              </a:rPr>
              <a:t>Время появление оригинала</a:t>
            </a:r>
            <a:r>
              <a:rPr lang="ru-RU" sz="2400" dirty="0" smtClean="0">
                <a:solidFill>
                  <a:schemeClr val="tx1"/>
                </a:solidFill>
              </a:rPr>
              <a:t>.</a:t>
            </a:r>
            <a:endParaRPr lang="ru-RU" sz="2400" dirty="0">
              <a:solidFill>
                <a:schemeClr val="tx1"/>
              </a:solidFill>
            </a:endParaRPr>
          </a:p>
        </p:txBody>
      </p:sp>
    </p:spTree>
    <p:extLst>
      <p:ext uri="{BB962C8B-B14F-4D97-AF65-F5344CB8AC3E}">
        <p14:creationId xmlns:p14="http://schemas.microsoft.com/office/powerpoint/2010/main" val="416778343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В. Новый Завет</a:t>
            </a:r>
            <a:endParaRPr lang="ru-RU" b="1" i="1" dirty="0"/>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ru-RU" sz="2400" dirty="0">
                <a:solidFill>
                  <a:schemeClr val="tx1"/>
                </a:solidFill>
              </a:rPr>
              <a:t> Оценивая достоверность древних исторических документов, следует принимать во внимание четыре момента:</a:t>
            </a:r>
          </a:p>
          <a:p>
            <a:pPr algn="l"/>
            <a:r>
              <a:rPr lang="ru-RU" sz="2400" dirty="0">
                <a:solidFill>
                  <a:schemeClr val="tx1"/>
                </a:solidFill>
              </a:rPr>
              <a:t> </a:t>
            </a:r>
          </a:p>
          <a:p>
            <a:pPr marL="457200" lvl="0" indent="-457200" algn="l">
              <a:buFont typeface="+mj-lt"/>
              <a:buAutoNum type="arabicPeriod"/>
            </a:pPr>
            <a:r>
              <a:rPr lang="ru-RU" sz="2400" dirty="0">
                <a:solidFill>
                  <a:schemeClr val="tx1"/>
                </a:solidFill>
              </a:rPr>
              <a:t>Время появление оригинала.</a:t>
            </a:r>
          </a:p>
          <a:p>
            <a:pPr marL="457200" lvl="0" indent="-457200" algn="l">
              <a:buFont typeface="+mj-lt"/>
              <a:buAutoNum type="arabicPeriod"/>
            </a:pPr>
            <a:r>
              <a:rPr lang="ru-RU" sz="2400" dirty="0">
                <a:solidFill>
                  <a:schemeClr val="tx1"/>
                </a:solidFill>
              </a:rPr>
              <a:t>Дата первой копии с оригинала</a:t>
            </a:r>
            <a:r>
              <a:rPr lang="ru-RU" sz="2400" dirty="0" smtClean="0">
                <a:solidFill>
                  <a:schemeClr val="tx1"/>
                </a:solidFill>
              </a:rPr>
              <a:t>.</a:t>
            </a:r>
            <a:endParaRPr lang="ru-RU" sz="2400" dirty="0">
              <a:solidFill>
                <a:schemeClr val="tx1"/>
              </a:solidFill>
            </a:endParaRPr>
          </a:p>
        </p:txBody>
      </p:sp>
    </p:spTree>
    <p:extLst>
      <p:ext uri="{BB962C8B-B14F-4D97-AF65-F5344CB8AC3E}">
        <p14:creationId xmlns:p14="http://schemas.microsoft.com/office/powerpoint/2010/main" val="209812590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В. Новый Завет</a:t>
            </a:r>
            <a:endParaRPr lang="ru-RU" b="1" i="1" dirty="0"/>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ru-RU" sz="2400" dirty="0">
                <a:solidFill>
                  <a:schemeClr val="tx1"/>
                </a:solidFill>
              </a:rPr>
              <a:t> Оценивая достоверность древних исторических документов, следует принимать во внимание четыре момента:</a:t>
            </a:r>
          </a:p>
          <a:p>
            <a:pPr algn="l"/>
            <a:r>
              <a:rPr lang="ru-RU" sz="2400" dirty="0">
                <a:solidFill>
                  <a:schemeClr val="tx1"/>
                </a:solidFill>
              </a:rPr>
              <a:t> </a:t>
            </a:r>
          </a:p>
          <a:p>
            <a:pPr marL="457200" lvl="0" indent="-457200" algn="l">
              <a:buFont typeface="+mj-lt"/>
              <a:buAutoNum type="arabicPeriod"/>
            </a:pPr>
            <a:r>
              <a:rPr lang="ru-RU" sz="2400" dirty="0">
                <a:solidFill>
                  <a:schemeClr val="tx1"/>
                </a:solidFill>
              </a:rPr>
              <a:t>Время появление оригинала.</a:t>
            </a:r>
          </a:p>
          <a:p>
            <a:pPr marL="457200" lvl="0" indent="-457200" algn="l">
              <a:buFont typeface="+mj-lt"/>
              <a:buAutoNum type="arabicPeriod"/>
            </a:pPr>
            <a:r>
              <a:rPr lang="ru-RU" sz="2400" dirty="0">
                <a:solidFill>
                  <a:schemeClr val="tx1"/>
                </a:solidFill>
              </a:rPr>
              <a:t>Дата первой копии с оригинала.</a:t>
            </a:r>
          </a:p>
          <a:p>
            <a:pPr marL="457200" lvl="0" indent="-457200" algn="l">
              <a:buFont typeface="+mj-lt"/>
              <a:buAutoNum type="arabicPeriod"/>
            </a:pPr>
            <a:r>
              <a:rPr lang="ru-RU" sz="2400" dirty="0">
                <a:solidFill>
                  <a:schemeClr val="tx1"/>
                </a:solidFill>
              </a:rPr>
              <a:t>Промежуток времени между появлением оригинала и обнаружением первой копии</a:t>
            </a:r>
            <a:r>
              <a:rPr lang="ru-RU" sz="2400" dirty="0" smtClean="0">
                <a:solidFill>
                  <a:schemeClr val="tx1"/>
                </a:solidFill>
              </a:rPr>
              <a:t>.</a:t>
            </a:r>
            <a:endParaRPr lang="ru-RU" sz="2400" dirty="0">
              <a:solidFill>
                <a:schemeClr val="tx1"/>
              </a:solidFill>
            </a:endParaRPr>
          </a:p>
        </p:txBody>
      </p:sp>
    </p:spTree>
    <p:extLst>
      <p:ext uri="{BB962C8B-B14F-4D97-AF65-F5344CB8AC3E}">
        <p14:creationId xmlns:p14="http://schemas.microsoft.com/office/powerpoint/2010/main" val="403690472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В. Новый Завет</a:t>
            </a:r>
            <a:endParaRPr lang="ru-RU" b="1" i="1" dirty="0"/>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ru-RU" sz="2400" dirty="0">
                <a:solidFill>
                  <a:schemeClr val="tx1"/>
                </a:solidFill>
              </a:rPr>
              <a:t> Оценивая достоверность древних исторических документов, следует принимать во внимание четыре момента:</a:t>
            </a:r>
          </a:p>
          <a:p>
            <a:pPr algn="l"/>
            <a:r>
              <a:rPr lang="ru-RU" sz="2400" dirty="0">
                <a:solidFill>
                  <a:schemeClr val="tx1"/>
                </a:solidFill>
              </a:rPr>
              <a:t> </a:t>
            </a:r>
          </a:p>
          <a:p>
            <a:pPr marL="457200" lvl="0" indent="-457200" algn="l">
              <a:buFont typeface="+mj-lt"/>
              <a:buAutoNum type="arabicPeriod"/>
            </a:pPr>
            <a:r>
              <a:rPr lang="ru-RU" sz="2400" dirty="0">
                <a:solidFill>
                  <a:schemeClr val="tx1"/>
                </a:solidFill>
              </a:rPr>
              <a:t>Время появление оригинала.</a:t>
            </a:r>
          </a:p>
          <a:p>
            <a:pPr marL="457200" lvl="0" indent="-457200" algn="l">
              <a:buFont typeface="+mj-lt"/>
              <a:buAutoNum type="arabicPeriod"/>
            </a:pPr>
            <a:r>
              <a:rPr lang="ru-RU" sz="2400" dirty="0">
                <a:solidFill>
                  <a:schemeClr val="tx1"/>
                </a:solidFill>
              </a:rPr>
              <a:t>Дата первой копии с оригинала.</a:t>
            </a:r>
          </a:p>
          <a:p>
            <a:pPr marL="457200" lvl="0" indent="-457200" algn="l">
              <a:buFont typeface="+mj-lt"/>
              <a:buAutoNum type="arabicPeriod"/>
            </a:pPr>
            <a:r>
              <a:rPr lang="ru-RU" sz="2400" dirty="0">
                <a:solidFill>
                  <a:schemeClr val="tx1"/>
                </a:solidFill>
              </a:rPr>
              <a:t>Промежуток времени между появлением оригинала и обнаружением первой копии.</a:t>
            </a:r>
          </a:p>
          <a:p>
            <a:pPr marL="457200" lvl="0" indent="-457200" algn="l">
              <a:buFont typeface="+mj-lt"/>
              <a:buAutoNum type="arabicPeriod"/>
            </a:pPr>
            <a:r>
              <a:rPr lang="ru-RU" sz="2400" dirty="0">
                <a:solidFill>
                  <a:schemeClr val="tx1"/>
                </a:solidFill>
              </a:rPr>
              <a:t>Количество имеющихся копий.</a:t>
            </a:r>
          </a:p>
        </p:txBody>
      </p:sp>
    </p:spTree>
    <p:extLst>
      <p:ext uri="{BB962C8B-B14F-4D97-AF65-F5344CB8AC3E}">
        <p14:creationId xmlns:p14="http://schemas.microsoft.com/office/powerpoint/2010/main" val="318572971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В. Новый Завет</a:t>
            </a:r>
            <a:endParaRPr lang="ru-RU" b="1" i="1" dirty="0"/>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ru-RU" sz="2400" dirty="0">
                <a:solidFill>
                  <a:schemeClr val="tx1"/>
                </a:solidFill>
              </a:rPr>
              <a:t>Если учесть все эти моменты при рассмотрении свидетельств авторов Евангелий, мы обнаружим, что их достоверность </a:t>
            </a:r>
            <a:r>
              <a:rPr lang="ru-RU" sz="2400" dirty="0" smtClean="0">
                <a:solidFill>
                  <a:schemeClr val="tx1"/>
                </a:solidFill>
              </a:rPr>
              <a:t>непоколебима:</a:t>
            </a:r>
          </a:p>
          <a:p>
            <a:pPr algn="l"/>
            <a:endParaRPr lang="ru-RU" sz="2400" dirty="0" smtClean="0">
              <a:solidFill>
                <a:schemeClr val="tx1"/>
              </a:solidFill>
            </a:endParaRPr>
          </a:p>
          <a:p>
            <a:pPr marL="457200" indent="-457200" algn="l">
              <a:buFont typeface="Wingdings" panose="05000000000000000000" pitchFamily="2" charset="2"/>
              <a:buChar char="ü"/>
            </a:pPr>
            <a:r>
              <a:rPr lang="ru-RU" sz="2400" dirty="0">
                <a:solidFill>
                  <a:schemeClr val="tx1"/>
                </a:solidFill>
              </a:rPr>
              <a:t>Иисус был распят в начале 30-х гг., а первое Евангелие появилось, по всей вероятности, в конце 60-х гг. Соответственно разрыв во времени составляет около 30 лет. В противоположность некоторым мнениям, события, описываемые в Евангелиях, были еще в живой памяти людей.</a:t>
            </a:r>
          </a:p>
        </p:txBody>
      </p:sp>
    </p:spTree>
    <p:extLst>
      <p:ext uri="{BB962C8B-B14F-4D97-AF65-F5344CB8AC3E}">
        <p14:creationId xmlns:p14="http://schemas.microsoft.com/office/powerpoint/2010/main" val="21799992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А. Иудейские писатели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ru-RU" sz="2400" i="1" dirty="0">
                <a:solidFill>
                  <a:schemeClr val="tx1"/>
                </a:solidFill>
              </a:rPr>
              <a:t> Иосиф упоминает многие имена, встречающиеся в НЗ: Пилата, Анны, Ирода, Иоанна Крестителя и – дважды – Иисуса Христа. Первое упоминание, очень краткое, связано с именем Иакова: "брат Иисуса, которого называли Христом". Второе упоминание – более пространное и куда более значительное, но оно подвергается сомнению. Причина сомнения ни в том, что Иосиф говорит слишком мало, но, наоборот, он утверждает, что Иисус был Мессией, что на третий день Он снова живым явился своим ученикам. Спорящие стоят на том, что как иудей Иосиф не мог этому поверить, но слова Иосифа подтверждаются всеми имеющимися рукописями: </a:t>
            </a:r>
            <a:endParaRPr lang="ru-RU" sz="2200" i="1" dirty="0">
              <a:solidFill>
                <a:schemeClr val="tx1"/>
              </a:solidFill>
            </a:endParaRPr>
          </a:p>
        </p:txBody>
      </p:sp>
    </p:spTree>
    <p:extLst>
      <p:ext uri="{BB962C8B-B14F-4D97-AF65-F5344CB8AC3E}">
        <p14:creationId xmlns:p14="http://schemas.microsoft.com/office/powerpoint/2010/main" val="81711518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В. Новый Завет</a:t>
            </a:r>
            <a:endParaRPr lang="ru-RU" b="1" i="1" dirty="0"/>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ru-RU" sz="2400" dirty="0">
                <a:solidFill>
                  <a:schemeClr val="tx1"/>
                </a:solidFill>
              </a:rPr>
              <a:t>Если учесть все эти моменты при рассмотрении свидетельств авторов Евангелий, мы обнаружим, что их достоверность </a:t>
            </a:r>
            <a:r>
              <a:rPr lang="ru-RU" sz="2400" dirty="0" smtClean="0">
                <a:solidFill>
                  <a:schemeClr val="tx1"/>
                </a:solidFill>
              </a:rPr>
              <a:t>непоколебима:</a:t>
            </a:r>
          </a:p>
          <a:p>
            <a:pPr algn="l"/>
            <a:endParaRPr lang="ru-RU" sz="2400" dirty="0" smtClean="0">
              <a:solidFill>
                <a:schemeClr val="tx1"/>
              </a:solidFill>
            </a:endParaRPr>
          </a:p>
          <a:p>
            <a:pPr marL="342900" lvl="0" indent="-342900" algn="l">
              <a:buFont typeface="Wingdings" panose="05000000000000000000" pitchFamily="2" charset="2"/>
              <a:buChar char="ü"/>
            </a:pPr>
            <a:r>
              <a:rPr lang="ru-RU" sz="2400" dirty="0">
                <a:solidFill>
                  <a:schemeClr val="tx1"/>
                </a:solidFill>
              </a:rPr>
              <a:t>В библиотеке Джона Райлендза в Манчестере имеется фрагмент Евангелия от Иоанна, датированный приблизительно 130 г. Эта копия фрагмента из НЗ сделана лет на 50 раньше остальных. </a:t>
            </a:r>
          </a:p>
        </p:txBody>
      </p:sp>
    </p:spTree>
    <p:extLst>
      <p:ext uri="{BB962C8B-B14F-4D97-AF65-F5344CB8AC3E}">
        <p14:creationId xmlns:p14="http://schemas.microsoft.com/office/powerpoint/2010/main" val="256526198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В. Новый Завет</a:t>
            </a:r>
            <a:endParaRPr lang="ru-RU" b="1" i="1" dirty="0"/>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ru-RU" sz="2400" dirty="0">
                <a:solidFill>
                  <a:schemeClr val="tx1"/>
                </a:solidFill>
              </a:rPr>
              <a:t>Если учесть все эти моменты при рассмотрении свидетельств авторов Евангелий, мы обнаружим, что их достоверность </a:t>
            </a:r>
            <a:r>
              <a:rPr lang="ru-RU" sz="2400" dirty="0" smtClean="0">
                <a:solidFill>
                  <a:schemeClr val="tx1"/>
                </a:solidFill>
              </a:rPr>
              <a:t>непоколебима:</a:t>
            </a:r>
          </a:p>
          <a:p>
            <a:pPr algn="l"/>
            <a:endParaRPr lang="ru-RU" sz="2400" dirty="0" smtClean="0">
              <a:solidFill>
                <a:schemeClr val="tx1"/>
              </a:solidFill>
            </a:endParaRPr>
          </a:p>
          <a:p>
            <a:pPr marL="342900" lvl="0" indent="-342900" algn="l">
              <a:buFont typeface="Wingdings" panose="05000000000000000000" pitchFamily="2" charset="2"/>
              <a:buChar char="ü"/>
            </a:pPr>
            <a:r>
              <a:rPr lang="ru-RU" sz="2400" dirty="0">
                <a:solidFill>
                  <a:schemeClr val="tx1"/>
                </a:solidFill>
              </a:rPr>
              <a:t>Разрыв во времени между оригиналом и этим фрагментом – около 40 лет. Имеются также Папирус Бодмера, содержащий большую часть Евангелия от Иоанна, с промежутком времени в 70 лет, и Папирусы Честера Бетти с большей частью НЗ с промежутком времени примерно 110 лет. </a:t>
            </a:r>
          </a:p>
        </p:txBody>
      </p:sp>
    </p:spTree>
    <p:extLst>
      <p:ext uri="{BB962C8B-B14F-4D97-AF65-F5344CB8AC3E}">
        <p14:creationId xmlns:p14="http://schemas.microsoft.com/office/powerpoint/2010/main" val="10914709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В. Новый Завет</a:t>
            </a:r>
            <a:endParaRPr lang="ru-RU" b="1" i="1" dirty="0"/>
          </a:p>
        </p:txBody>
      </p:sp>
      <p:sp>
        <p:nvSpPr>
          <p:cNvPr id="3" name="Подзаголовок 2"/>
          <p:cNvSpPr>
            <a:spLocks noGrp="1"/>
          </p:cNvSpPr>
          <p:nvPr>
            <p:ph type="subTitle" idx="1"/>
          </p:nvPr>
        </p:nvSpPr>
        <p:spPr>
          <a:xfrm>
            <a:off x="251520" y="2204864"/>
            <a:ext cx="8784976" cy="4176464"/>
          </a:xfrm>
        </p:spPr>
        <p:txBody>
          <a:bodyPr>
            <a:noAutofit/>
          </a:bodyPr>
          <a:lstStyle/>
          <a:p>
            <a:pPr algn="l"/>
            <a:r>
              <a:rPr lang="ru-RU" sz="2400" dirty="0">
                <a:solidFill>
                  <a:schemeClr val="tx1"/>
                </a:solidFill>
              </a:rPr>
              <a:t>Если учесть все эти моменты при рассмотрении свидетельств авторов Евангелий, мы обнаружим, что их достоверность </a:t>
            </a:r>
            <a:r>
              <a:rPr lang="ru-RU" sz="2400" dirty="0" smtClean="0">
                <a:solidFill>
                  <a:schemeClr val="tx1"/>
                </a:solidFill>
              </a:rPr>
              <a:t>непоколебима:</a:t>
            </a:r>
          </a:p>
          <a:p>
            <a:pPr algn="l"/>
            <a:endParaRPr lang="ru-RU" sz="2400" dirty="0" smtClean="0">
              <a:solidFill>
                <a:schemeClr val="tx1"/>
              </a:solidFill>
            </a:endParaRPr>
          </a:p>
          <a:p>
            <a:pPr marL="457200" lvl="0" indent="-457200" algn="l">
              <a:buFont typeface="Wingdings" panose="05000000000000000000" pitchFamily="2" charset="2"/>
              <a:buChar char="ü"/>
            </a:pPr>
            <a:r>
              <a:rPr lang="ru-RU" sz="2400" dirty="0">
                <a:solidFill>
                  <a:schemeClr val="tx1"/>
                </a:solidFill>
              </a:rPr>
              <a:t>Имеется также огромное количество – более 13000 – древнегреческих рукописных копий НЗ, полных или частичных. </a:t>
            </a:r>
          </a:p>
        </p:txBody>
      </p:sp>
    </p:spTree>
    <p:extLst>
      <p:ext uri="{BB962C8B-B14F-4D97-AF65-F5344CB8AC3E}">
        <p14:creationId xmlns:p14="http://schemas.microsoft.com/office/powerpoint/2010/main" val="249958398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92"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en-US" b="1" dirty="0" smtClean="0"/>
              <a:t>D. </a:t>
            </a:r>
            <a:r>
              <a:rPr lang="ru-RU" b="1" dirty="0" smtClean="0"/>
              <a:t>Исторические книги</a:t>
            </a:r>
            <a:endParaRPr lang="ru-RU" b="1" i="1" dirty="0"/>
          </a:p>
        </p:txBody>
      </p:sp>
      <p:sp>
        <p:nvSpPr>
          <p:cNvPr id="3" name="Подзаголовок 2"/>
          <p:cNvSpPr>
            <a:spLocks noGrp="1"/>
          </p:cNvSpPr>
          <p:nvPr>
            <p:ph type="subTitle" idx="1"/>
          </p:nvPr>
        </p:nvSpPr>
        <p:spPr>
          <a:xfrm>
            <a:off x="251520" y="2420888"/>
            <a:ext cx="8784976" cy="3960440"/>
          </a:xfrm>
        </p:spPr>
        <p:txBody>
          <a:bodyPr>
            <a:noAutofit/>
          </a:bodyPr>
          <a:lstStyle/>
          <a:p>
            <a:pPr algn="l"/>
            <a:r>
              <a:rPr lang="ru-RU" sz="2400" b="1" dirty="0">
                <a:solidFill>
                  <a:schemeClr val="tx1"/>
                </a:solidFill>
              </a:rPr>
              <a:t>Цезарь </a:t>
            </a:r>
            <a:r>
              <a:rPr lang="ru-RU" sz="2400" dirty="0">
                <a:solidFill>
                  <a:schemeClr val="tx1"/>
                </a:solidFill>
              </a:rPr>
              <a:t>описал историю Галльских войн, длившихся с 100 до 44 гг. до Р.Х. наиболее ранней копией его произведений является манускрипт, составленный через 1000 лет после смерти автора. До наших дней дошло всего десять подобных манускриптов. </a:t>
            </a:r>
          </a:p>
        </p:txBody>
      </p:sp>
    </p:spTree>
    <p:extLst>
      <p:ext uri="{BB962C8B-B14F-4D97-AF65-F5344CB8AC3E}">
        <p14:creationId xmlns:p14="http://schemas.microsoft.com/office/powerpoint/2010/main" val="28826529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92"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en-US" b="1" dirty="0" smtClean="0"/>
              <a:t>D. </a:t>
            </a:r>
            <a:r>
              <a:rPr lang="ru-RU" b="1" dirty="0" smtClean="0"/>
              <a:t>Исторические книги</a:t>
            </a:r>
            <a:endParaRPr lang="ru-RU" b="1" i="1" dirty="0"/>
          </a:p>
        </p:txBody>
      </p:sp>
      <p:sp>
        <p:nvSpPr>
          <p:cNvPr id="3" name="Подзаголовок 2"/>
          <p:cNvSpPr>
            <a:spLocks noGrp="1"/>
          </p:cNvSpPr>
          <p:nvPr>
            <p:ph type="subTitle" idx="1"/>
          </p:nvPr>
        </p:nvSpPr>
        <p:spPr>
          <a:xfrm>
            <a:off x="251520" y="2420888"/>
            <a:ext cx="8784976" cy="3960440"/>
          </a:xfrm>
        </p:spPr>
        <p:txBody>
          <a:bodyPr>
            <a:noAutofit/>
          </a:bodyPr>
          <a:lstStyle/>
          <a:p>
            <a:pPr algn="l"/>
            <a:r>
              <a:rPr lang="ru-RU" sz="2400" b="1" dirty="0">
                <a:solidFill>
                  <a:schemeClr val="tx1"/>
                </a:solidFill>
              </a:rPr>
              <a:t>Аристотель </a:t>
            </a:r>
            <a:r>
              <a:rPr lang="ru-RU" sz="2400" dirty="0">
                <a:solidFill>
                  <a:schemeClr val="tx1"/>
                </a:solidFill>
              </a:rPr>
              <a:t>жил и писал в 384 – 322 гг. до Р.Х. До наших дней дошло только пять манускриптов, причем наиболее ранней копией является манускрипт, написанный в 1100 г. после Р.Х., то есть спустя 1400 лет после написания оригинала.</a:t>
            </a:r>
          </a:p>
        </p:txBody>
      </p:sp>
    </p:spTree>
    <p:extLst>
      <p:ext uri="{BB962C8B-B14F-4D97-AF65-F5344CB8AC3E}">
        <p14:creationId xmlns:p14="http://schemas.microsoft.com/office/powerpoint/2010/main" val="170355111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92"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en-US" b="1" dirty="0" smtClean="0"/>
              <a:t>D. </a:t>
            </a:r>
            <a:r>
              <a:rPr lang="ru-RU" b="1" dirty="0" smtClean="0"/>
              <a:t>Исторические книги</a:t>
            </a:r>
            <a:endParaRPr lang="ru-RU" b="1" i="1" dirty="0"/>
          </a:p>
        </p:txBody>
      </p:sp>
      <p:sp>
        <p:nvSpPr>
          <p:cNvPr id="3" name="Подзаголовок 2"/>
          <p:cNvSpPr>
            <a:spLocks noGrp="1"/>
          </p:cNvSpPr>
          <p:nvPr>
            <p:ph type="subTitle" idx="1"/>
          </p:nvPr>
        </p:nvSpPr>
        <p:spPr>
          <a:xfrm>
            <a:off x="251520" y="2420888"/>
            <a:ext cx="8784976" cy="3960440"/>
          </a:xfrm>
        </p:spPr>
        <p:txBody>
          <a:bodyPr>
            <a:noAutofit/>
          </a:bodyPr>
          <a:lstStyle/>
          <a:p>
            <a:pPr algn="l"/>
            <a:r>
              <a:rPr lang="ru-RU" sz="2400" b="1" dirty="0">
                <a:solidFill>
                  <a:schemeClr val="tx1"/>
                </a:solidFill>
              </a:rPr>
              <a:t>Тацит, </a:t>
            </a:r>
            <a:r>
              <a:rPr lang="ru-RU" sz="2400" dirty="0">
                <a:solidFill>
                  <a:schemeClr val="tx1"/>
                </a:solidFill>
              </a:rPr>
              <a:t>римский историк (1 столетие после Р.Х.): до наших дней дошла единственная копия, написанная примерно в 1100 г., то есть через десять веков после написания оригинала.</a:t>
            </a:r>
          </a:p>
        </p:txBody>
      </p:sp>
    </p:spTree>
    <p:extLst>
      <p:ext uri="{BB962C8B-B14F-4D97-AF65-F5344CB8AC3E}">
        <p14:creationId xmlns:p14="http://schemas.microsoft.com/office/powerpoint/2010/main" val="249886173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92" y="0"/>
            <a:ext cx="9144000" cy="6858000"/>
          </a:xfrm>
          <a:prstGeom prst="rect">
            <a:avLst/>
          </a:prstGeom>
        </p:spPr>
      </p:pic>
      <p:sp>
        <p:nvSpPr>
          <p:cNvPr id="2" name="Заголовок 1"/>
          <p:cNvSpPr>
            <a:spLocks noGrp="1"/>
          </p:cNvSpPr>
          <p:nvPr>
            <p:ph type="ctrTitle"/>
          </p:nvPr>
        </p:nvSpPr>
        <p:spPr>
          <a:xfrm>
            <a:off x="755576" y="260648"/>
            <a:ext cx="7772400" cy="1470025"/>
          </a:xfrm>
        </p:spPr>
        <p:txBody>
          <a:bodyPr/>
          <a:lstStyle/>
          <a:p>
            <a:r>
              <a:rPr lang="ru-RU" b="1" dirty="0"/>
              <a:t>Исторические свидетельства </a:t>
            </a:r>
            <a:r>
              <a:rPr lang="ru-RU" b="1" dirty="0" smtClean="0"/>
              <a:t>воскресения</a:t>
            </a:r>
            <a:endParaRPr lang="ru-RU" dirty="0"/>
          </a:p>
        </p:txBody>
      </p:sp>
      <p:sp>
        <p:nvSpPr>
          <p:cNvPr id="3" name="Подзаголовок 2"/>
          <p:cNvSpPr>
            <a:spLocks noGrp="1"/>
          </p:cNvSpPr>
          <p:nvPr>
            <p:ph type="subTitle" idx="1"/>
          </p:nvPr>
        </p:nvSpPr>
        <p:spPr>
          <a:xfrm>
            <a:off x="244528" y="2276872"/>
            <a:ext cx="8640960" cy="4176464"/>
          </a:xfrm>
        </p:spPr>
        <p:txBody>
          <a:bodyPr>
            <a:noAutofit/>
          </a:bodyPr>
          <a:lstStyle/>
          <a:p>
            <a:pPr marL="342900" lvl="0" indent="-342900" algn="l">
              <a:buFont typeface="Arial" panose="020B0604020202020204" pitchFamily="34" charset="0"/>
              <a:buChar char="•"/>
            </a:pPr>
            <a:r>
              <a:rPr lang="ru-RU" sz="2000" dirty="0">
                <a:solidFill>
                  <a:schemeClr val="tx1"/>
                </a:solidFill>
                <a:effectLst>
                  <a:outerShdw blurRad="38100" dist="38100" dir="2700000" algn="tl">
                    <a:srgbClr val="000000">
                      <a:alpha val="43137"/>
                    </a:srgbClr>
                  </a:outerShdw>
                </a:effectLst>
              </a:rPr>
              <a:t>Свидетельства специалиста по римской </a:t>
            </a:r>
            <a:r>
              <a:rPr lang="ru-RU" sz="2000" dirty="0" smtClean="0">
                <a:solidFill>
                  <a:schemeClr val="tx1"/>
                </a:solidFill>
                <a:effectLst>
                  <a:outerShdw blurRad="38100" dist="38100" dir="2700000" algn="tl">
                    <a:srgbClr val="000000">
                      <a:alpha val="43137"/>
                    </a:srgbClr>
                  </a:outerShdw>
                </a:effectLst>
              </a:rPr>
              <a:t>истории</a:t>
            </a:r>
          </a:p>
          <a:p>
            <a:pPr lvl="0" algn="l"/>
            <a:endParaRPr lang="ru-RU" sz="2000" dirty="0">
              <a:solidFill>
                <a:schemeClr val="tx1"/>
              </a:solidFill>
            </a:endParaRPr>
          </a:p>
          <a:p>
            <a:pPr lvl="0" algn="l"/>
            <a:r>
              <a:rPr lang="ru-RU" sz="2000" dirty="0" smtClean="0">
                <a:solidFill>
                  <a:schemeClr val="tx1"/>
                </a:solidFill>
              </a:rPr>
              <a:t>      Профессор </a:t>
            </a:r>
            <a:r>
              <a:rPr lang="ru-RU" sz="2000" dirty="0">
                <a:solidFill>
                  <a:schemeClr val="tx1"/>
                </a:solidFill>
              </a:rPr>
              <a:t>Томас Арнольд, четырнадцать лет бывший директором </a:t>
            </a:r>
            <a:r>
              <a:rPr lang="ru-RU" sz="2000" dirty="0" smtClean="0">
                <a:solidFill>
                  <a:schemeClr val="tx1"/>
                </a:solidFill>
              </a:rPr>
              <a:t> </a:t>
            </a:r>
          </a:p>
          <a:p>
            <a:pPr lvl="0" algn="l"/>
            <a:r>
              <a:rPr lang="ru-RU" sz="2000" dirty="0">
                <a:solidFill>
                  <a:schemeClr val="tx1"/>
                </a:solidFill>
              </a:rPr>
              <a:t> </a:t>
            </a:r>
            <a:r>
              <a:rPr lang="ru-RU" sz="2000" dirty="0" smtClean="0">
                <a:solidFill>
                  <a:schemeClr val="tx1"/>
                </a:solidFill>
              </a:rPr>
              <a:t>     знаменитой </a:t>
            </a:r>
            <a:r>
              <a:rPr lang="ru-RU" sz="2000" dirty="0">
                <a:solidFill>
                  <a:schemeClr val="tx1"/>
                </a:solidFill>
              </a:rPr>
              <a:t>школы в городе Рэгби а Англии, автор трехтомной "Истории </a:t>
            </a:r>
            <a:r>
              <a:rPr lang="ru-RU" sz="2000" dirty="0" smtClean="0">
                <a:solidFill>
                  <a:schemeClr val="tx1"/>
                </a:solidFill>
              </a:rPr>
              <a:t> </a:t>
            </a:r>
          </a:p>
          <a:p>
            <a:pPr lvl="0" algn="l"/>
            <a:r>
              <a:rPr lang="ru-RU" sz="2000" dirty="0">
                <a:solidFill>
                  <a:schemeClr val="tx1"/>
                </a:solidFill>
              </a:rPr>
              <a:t> </a:t>
            </a:r>
            <a:r>
              <a:rPr lang="ru-RU" sz="2000" dirty="0" smtClean="0">
                <a:solidFill>
                  <a:schemeClr val="tx1"/>
                </a:solidFill>
              </a:rPr>
              <a:t>     Рима</a:t>
            </a:r>
            <a:r>
              <a:rPr lang="ru-RU" sz="2000" dirty="0">
                <a:solidFill>
                  <a:schemeClr val="tx1"/>
                </a:solidFill>
              </a:rPr>
              <a:t>", заведующий кафедрой современной истории в Оксфорде, </a:t>
            </a:r>
            <a:r>
              <a:rPr lang="ru-RU" sz="2000" dirty="0" smtClean="0">
                <a:solidFill>
                  <a:schemeClr val="tx1"/>
                </a:solidFill>
              </a:rPr>
              <a:t>  </a:t>
            </a:r>
          </a:p>
          <a:p>
            <a:pPr lvl="0" algn="l"/>
            <a:r>
              <a:rPr lang="ru-RU" sz="2000" dirty="0">
                <a:solidFill>
                  <a:schemeClr val="tx1"/>
                </a:solidFill>
              </a:rPr>
              <a:t> </a:t>
            </a:r>
            <a:r>
              <a:rPr lang="ru-RU" sz="2000" dirty="0" smtClean="0">
                <a:solidFill>
                  <a:schemeClr val="tx1"/>
                </a:solidFill>
              </a:rPr>
              <a:t>     прекрасно </a:t>
            </a:r>
            <a:r>
              <a:rPr lang="ru-RU" sz="2000" dirty="0">
                <a:solidFill>
                  <a:schemeClr val="tx1"/>
                </a:solidFill>
              </a:rPr>
              <a:t>понимал значение свидетельств в установлении исторического </a:t>
            </a:r>
            <a:r>
              <a:rPr lang="ru-RU" sz="2000" dirty="0" smtClean="0">
                <a:solidFill>
                  <a:schemeClr val="tx1"/>
                </a:solidFill>
              </a:rPr>
              <a:t> </a:t>
            </a:r>
          </a:p>
          <a:p>
            <a:pPr lvl="0" algn="l"/>
            <a:r>
              <a:rPr lang="ru-RU" sz="2000" dirty="0">
                <a:solidFill>
                  <a:schemeClr val="tx1"/>
                </a:solidFill>
              </a:rPr>
              <a:t> </a:t>
            </a:r>
            <a:r>
              <a:rPr lang="ru-RU" sz="2000" dirty="0" smtClean="0">
                <a:solidFill>
                  <a:schemeClr val="tx1"/>
                </a:solidFill>
              </a:rPr>
              <a:t>     факта </a:t>
            </a:r>
            <a:r>
              <a:rPr lang="ru-RU" sz="2000" dirty="0">
                <a:solidFill>
                  <a:schemeClr val="tx1"/>
                </a:solidFill>
              </a:rPr>
              <a:t>воскресения.</a:t>
            </a:r>
          </a:p>
          <a:p>
            <a:pPr algn="l"/>
            <a:r>
              <a:rPr lang="ru-RU" sz="2000" dirty="0" smtClean="0">
                <a:solidFill>
                  <a:schemeClr val="tx1"/>
                </a:solidFill>
              </a:rPr>
              <a:t>      Он </a:t>
            </a:r>
            <a:r>
              <a:rPr lang="ru-RU" sz="2000" dirty="0">
                <a:solidFill>
                  <a:schemeClr val="tx1"/>
                </a:solidFill>
              </a:rPr>
              <a:t>писал: "На протяжении многих лет я изучал историю прошлых эпох, и </a:t>
            </a:r>
            <a:r>
              <a:rPr lang="ru-RU" sz="2000" dirty="0" smtClean="0">
                <a:solidFill>
                  <a:schemeClr val="tx1"/>
                </a:solidFill>
              </a:rPr>
              <a:t> </a:t>
            </a:r>
          </a:p>
          <a:p>
            <a:pPr algn="l"/>
            <a:r>
              <a:rPr lang="ru-RU" sz="2000" dirty="0">
                <a:solidFill>
                  <a:schemeClr val="tx1"/>
                </a:solidFill>
              </a:rPr>
              <a:t> </a:t>
            </a:r>
            <a:r>
              <a:rPr lang="ru-RU" sz="2000" dirty="0" smtClean="0">
                <a:solidFill>
                  <a:schemeClr val="tx1"/>
                </a:solidFill>
              </a:rPr>
              <a:t>     не </a:t>
            </a:r>
            <a:r>
              <a:rPr lang="ru-RU" sz="2000" dirty="0">
                <a:solidFill>
                  <a:schemeClr val="tx1"/>
                </a:solidFill>
              </a:rPr>
              <a:t>знаю другого факта в истории человечества, который был бы </a:t>
            </a:r>
            <a:r>
              <a:rPr lang="ru-RU" sz="2000" dirty="0" smtClean="0">
                <a:solidFill>
                  <a:schemeClr val="tx1"/>
                </a:solidFill>
              </a:rPr>
              <a:t>   </a:t>
            </a:r>
          </a:p>
          <a:p>
            <a:pPr algn="l"/>
            <a:r>
              <a:rPr lang="ru-RU" sz="2000" dirty="0">
                <a:solidFill>
                  <a:schemeClr val="tx1"/>
                </a:solidFill>
              </a:rPr>
              <a:t> </a:t>
            </a:r>
            <a:r>
              <a:rPr lang="ru-RU" sz="2000" dirty="0" smtClean="0">
                <a:solidFill>
                  <a:schemeClr val="tx1"/>
                </a:solidFill>
              </a:rPr>
              <a:t>     подтвержден </a:t>
            </a:r>
            <a:r>
              <a:rPr lang="ru-RU" sz="2000" dirty="0">
                <a:solidFill>
                  <a:schemeClr val="tx1"/>
                </a:solidFill>
              </a:rPr>
              <a:t>доказательствами более полными и точными, и более </a:t>
            </a:r>
            <a:r>
              <a:rPr lang="ru-RU" sz="2000" dirty="0" smtClean="0">
                <a:solidFill>
                  <a:schemeClr val="tx1"/>
                </a:solidFill>
              </a:rPr>
              <a:t> </a:t>
            </a:r>
          </a:p>
          <a:p>
            <a:pPr algn="l"/>
            <a:r>
              <a:rPr lang="ru-RU" sz="2000" dirty="0">
                <a:solidFill>
                  <a:schemeClr val="tx1"/>
                </a:solidFill>
              </a:rPr>
              <a:t> </a:t>
            </a:r>
            <a:r>
              <a:rPr lang="ru-RU" sz="2000" dirty="0" smtClean="0">
                <a:solidFill>
                  <a:schemeClr val="tx1"/>
                </a:solidFill>
              </a:rPr>
              <a:t>     убедительными </a:t>
            </a:r>
            <a:r>
              <a:rPr lang="ru-RU" sz="2000" dirty="0">
                <a:solidFill>
                  <a:schemeClr val="tx1"/>
                </a:solidFill>
              </a:rPr>
              <a:t>для непредвзятого исследования, нежели факт смерти и </a:t>
            </a:r>
            <a:r>
              <a:rPr lang="ru-RU" sz="2000" dirty="0" smtClean="0">
                <a:solidFill>
                  <a:schemeClr val="tx1"/>
                </a:solidFill>
              </a:rPr>
              <a:t>  </a:t>
            </a:r>
          </a:p>
          <a:p>
            <a:pPr algn="l"/>
            <a:r>
              <a:rPr lang="ru-RU" sz="2000" dirty="0">
                <a:solidFill>
                  <a:schemeClr val="tx1"/>
                </a:solidFill>
              </a:rPr>
              <a:t> </a:t>
            </a:r>
            <a:r>
              <a:rPr lang="ru-RU" sz="2000" dirty="0" smtClean="0">
                <a:solidFill>
                  <a:schemeClr val="tx1"/>
                </a:solidFill>
              </a:rPr>
              <a:t>     воскресения </a:t>
            </a:r>
            <a:r>
              <a:rPr lang="ru-RU" sz="2000" dirty="0">
                <a:solidFill>
                  <a:schemeClr val="tx1"/>
                </a:solidFill>
              </a:rPr>
              <a:t>Христа</a:t>
            </a:r>
            <a:r>
              <a:rPr lang="ru-RU" sz="2000" dirty="0" smtClean="0">
                <a:solidFill>
                  <a:schemeClr val="tx1"/>
                </a:solidFill>
              </a:rPr>
              <a:t>". </a:t>
            </a:r>
            <a:endParaRPr lang="ru-RU" sz="2000" dirty="0">
              <a:solidFill>
                <a:schemeClr val="tx1"/>
              </a:solidFill>
            </a:endParaRPr>
          </a:p>
        </p:txBody>
      </p:sp>
    </p:spTree>
    <p:extLst>
      <p:ext uri="{BB962C8B-B14F-4D97-AF65-F5344CB8AC3E}">
        <p14:creationId xmlns:p14="http://schemas.microsoft.com/office/powerpoint/2010/main" val="119696187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92" y="0"/>
            <a:ext cx="9144000" cy="6858000"/>
          </a:xfrm>
          <a:prstGeom prst="rect">
            <a:avLst/>
          </a:prstGeom>
        </p:spPr>
      </p:pic>
      <p:sp>
        <p:nvSpPr>
          <p:cNvPr id="2" name="Заголовок 1"/>
          <p:cNvSpPr>
            <a:spLocks noGrp="1"/>
          </p:cNvSpPr>
          <p:nvPr>
            <p:ph type="ctrTitle"/>
          </p:nvPr>
        </p:nvSpPr>
        <p:spPr>
          <a:xfrm>
            <a:off x="755576" y="260648"/>
            <a:ext cx="7772400" cy="1470025"/>
          </a:xfrm>
        </p:spPr>
        <p:txBody>
          <a:bodyPr/>
          <a:lstStyle/>
          <a:p>
            <a:r>
              <a:rPr lang="ru-RU" b="1" dirty="0"/>
              <a:t>Исторические свидетельства </a:t>
            </a:r>
            <a:r>
              <a:rPr lang="ru-RU" b="1" dirty="0" smtClean="0"/>
              <a:t>воскресения</a:t>
            </a:r>
            <a:endParaRPr lang="ru-RU" dirty="0"/>
          </a:p>
        </p:txBody>
      </p:sp>
      <p:sp>
        <p:nvSpPr>
          <p:cNvPr id="3" name="Подзаголовок 2"/>
          <p:cNvSpPr>
            <a:spLocks noGrp="1"/>
          </p:cNvSpPr>
          <p:nvPr>
            <p:ph type="subTitle" idx="1"/>
          </p:nvPr>
        </p:nvSpPr>
        <p:spPr>
          <a:xfrm>
            <a:off x="244528" y="2276872"/>
            <a:ext cx="8640960" cy="4176464"/>
          </a:xfrm>
        </p:spPr>
        <p:txBody>
          <a:bodyPr>
            <a:noAutofit/>
          </a:bodyPr>
          <a:lstStyle/>
          <a:p>
            <a:pPr marL="342900" lvl="0" indent="-342900" algn="l">
              <a:buFont typeface="Arial" panose="020B0604020202020204" pitchFamily="34" charset="0"/>
              <a:buChar char="•"/>
            </a:pPr>
            <a:r>
              <a:rPr lang="ru-RU" sz="2000" dirty="0">
                <a:solidFill>
                  <a:schemeClr val="tx1"/>
                </a:solidFill>
                <a:effectLst>
                  <a:outerShdw blurRad="38100" dist="38100" dir="2700000" algn="tl">
                    <a:srgbClr val="000000">
                      <a:alpha val="43137"/>
                    </a:srgbClr>
                  </a:outerShdw>
                </a:effectLst>
              </a:rPr>
              <a:t>Свидетельство критика – </a:t>
            </a:r>
            <a:r>
              <a:rPr lang="ru-RU" sz="2000" dirty="0" smtClean="0">
                <a:solidFill>
                  <a:schemeClr val="tx1"/>
                </a:solidFill>
                <a:effectLst>
                  <a:outerShdw blurRad="38100" dist="38100" dir="2700000" algn="tl">
                    <a:srgbClr val="000000">
                      <a:alpha val="43137"/>
                    </a:srgbClr>
                  </a:outerShdw>
                </a:effectLst>
              </a:rPr>
              <a:t>текстолога</a:t>
            </a:r>
            <a:endParaRPr lang="ru-RU" sz="2000" dirty="0">
              <a:solidFill>
                <a:schemeClr val="tx1"/>
              </a:solidFill>
              <a:effectLst>
                <a:outerShdw blurRad="38100" dist="38100" dir="2700000" algn="tl">
                  <a:srgbClr val="000000">
                    <a:alpha val="43137"/>
                  </a:srgbClr>
                </a:outerShdw>
              </a:effectLst>
            </a:endParaRPr>
          </a:p>
          <a:p>
            <a:pPr algn="l"/>
            <a:r>
              <a:rPr lang="ru-RU" sz="2000" dirty="0">
                <a:solidFill>
                  <a:schemeClr val="tx1"/>
                </a:solidFill>
              </a:rPr>
              <a:t>  </a:t>
            </a:r>
            <a:r>
              <a:rPr lang="ru-RU" sz="2000" dirty="0" smtClean="0">
                <a:solidFill>
                  <a:schemeClr val="tx1"/>
                </a:solidFill>
              </a:rPr>
              <a:t>   </a:t>
            </a:r>
          </a:p>
          <a:p>
            <a:pPr algn="l"/>
            <a:r>
              <a:rPr lang="ru-RU" sz="2000" dirty="0">
                <a:solidFill>
                  <a:schemeClr val="tx1"/>
                </a:solidFill>
              </a:rPr>
              <a:t> </a:t>
            </a:r>
            <a:r>
              <a:rPr lang="ru-RU" sz="2000" dirty="0" smtClean="0">
                <a:solidFill>
                  <a:schemeClr val="tx1"/>
                </a:solidFill>
              </a:rPr>
              <a:t>     Английский </a:t>
            </a:r>
            <a:r>
              <a:rPr lang="ru-RU" sz="2000" dirty="0">
                <a:solidFill>
                  <a:schemeClr val="tx1"/>
                </a:solidFill>
              </a:rPr>
              <a:t>исследователь Брук Фосс Уэскотт сказал: "Ознакомившись с </a:t>
            </a:r>
            <a:r>
              <a:rPr lang="ru-RU" sz="2000" dirty="0" smtClean="0">
                <a:solidFill>
                  <a:schemeClr val="tx1"/>
                </a:solidFill>
              </a:rPr>
              <a:t>  </a:t>
            </a:r>
          </a:p>
          <a:p>
            <a:pPr algn="l"/>
            <a:r>
              <a:rPr lang="ru-RU" sz="2000" dirty="0">
                <a:solidFill>
                  <a:schemeClr val="tx1"/>
                </a:solidFill>
              </a:rPr>
              <a:t> </a:t>
            </a:r>
            <a:r>
              <a:rPr lang="ru-RU" sz="2000" dirty="0" smtClean="0">
                <a:solidFill>
                  <a:schemeClr val="tx1"/>
                </a:solidFill>
              </a:rPr>
              <a:t>     совокупностью </a:t>
            </a:r>
            <a:r>
              <a:rPr lang="ru-RU" sz="2000" dirty="0">
                <a:solidFill>
                  <a:schemeClr val="tx1"/>
                </a:solidFill>
              </a:rPr>
              <a:t>свидетельств, можно без преувеличений утверждать, что </a:t>
            </a:r>
            <a:r>
              <a:rPr lang="ru-RU" sz="2000" dirty="0" smtClean="0">
                <a:solidFill>
                  <a:schemeClr val="tx1"/>
                </a:solidFill>
              </a:rPr>
              <a:t>    </a:t>
            </a:r>
          </a:p>
          <a:p>
            <a:pPr algn="l"/>
            <a:r>
              <a:rPr lang="ru-RU" sz="2000" dirty="0">
                <a:solidFill>
                  <a:schemeClr val="tx1"/>
                </a:solidFill>
              </a:rPr>
              <a:t> </a:t>
            </a:r>
            <a:r>
              <a:rPr lang="ru-RU" sz="2000" dirty="0" smtClean="0">
                <a:solidFill>
                  <a:schemeClr val="tx1"/>
                </a:solidFill>
              </a:rPr>
              <a:t>     в истории </a:t>
            </a:r>
            <a:r>
              <a:rPr lang="ru-RU" sz="2000" dirty="0">
                <a:solidFill>
                  <a:schemeClr val="tx1"/>
                </a:solidFill>
              </a:rPr>
              <a:t>не было события, лучше и разнообразнее удостоверенного, </a:t>
            </a:r>
            <a:r>
              <a:rPr lang="ru-RU" sz="2000" dirty="0" smtClean="0">
                <a:solidFill>
                  <a:schemeClr val="tx1"/>
                </a:solidFill>
              </a:rPr>
              <a:t>  </a:t>
            </a:r>
          </a:p>
          <a:p>
            <a:pPr algn="l"/>
            <a:r>
              <a:rPr lang="ru-RU" sz="2000" dirty="0">
                <a:solidFill>
                  <a:schemeClr val="tx1"/>
                </a:solidFill>
              </a:rPr>
              <a:t> </a:t>
            </a:r>
            <a:r>
              <a:rPr lang="ru-RU" sz="2000" dirty="0" smtClean="0">
                <a:solidFill>
                  <a:schemeClr val="tx1"/>
                </a:solidFill>
              </a:rPr>
              <a:t>     нежели воскресение </a:t>
            </a:r>
            <a:r>
              <a:rPr lang="ru-RU" sz="2000" dirty="0">
                <a:solidFill>
                  <a:schemeClr val="tx1"/>
                </a:solidFill>
              </a:rPr>
              <a:t>Христа".</a:t>
            </a:r>
          </a:p>
        </p:txBody>
      </p:sp>
    </p:spTree>
    <p:extLst>
      <p:ext uri="{BB962C8B-B14F-4D97-AF65-F5344CB8AC3E}">
        <p14:creationId xmlns:p14="http://schemas.microsoft.com/office/powerpoint/2010/main" val="156299372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755576" y="260648"/>
            <a:ext cx="7772400" cy="1470025"/>
          </a:xfrm>
        </p:spPr>
        <p:txBody>
          <a:bodyPr/>
          <a:lstStyle/>
          <a:p>
            <a:r>
              <a:rPr lang="ru-RU" b="1" dirty="0"/>
              <a:t>Исторические свидетельства </a:t>
            </a:r>
            <a:r>
              <a:rPr lang="ru-RU" b="1" dirty="0" smtClean="0"/>
              <a:t>воскресения</a:t>
            </a:r>
            <a:endParaRPr lang="ru-RU" dirty="0"/>
          </a:p>
        </p:txBody>
      </p:sp>
      <p:sp>
        <p:nvSpPr>
          <p:cNvPr id="3" name="Подзаголовок 2"/>
          <p:cNvSpPr>
            <a:spLocks noGrp="1"/>
          </p:cNvSpPr>
          <p:nvPr>
            <p:ph type="subTitle" idx="1"/>
          </p:nvPr>
        </p:nvSpPr>
        <p:spPr>
          <a:xfrm>
            <a:off x="244528" y="2276872"/>
            <a:ext cx="8640960" cy="4176464"/>
          </a:xfrm>
        </p:spPr>
        <p:txBody>
          <a:bodyPr>
            <a:noAutofit/>
          </a:bodyPr>
          <a:lstStyle/>
          <a:p>
            <a:pPr marL="342900" lvl="0" indent="-342900" algn="l">
              <a:buFont typeface="Arial" panose="020B0604020202020204" pitchFamily="34" charset="0"/>
              <a:buChar char="•"/>
            </a:pPr>
            <a:r>
              <a:rPr lang="ru-RU" sz="2000" dirty="0">
                <a:solidFill>
                  <a:schemeClr val="tx1"/>
                </a:solidFill>
                <a:effectLst>
                  <a:outerShdw blurRad="38100" dist="38100" dir="2700000" algn="tl">
                    <a:srgbClr val="000000">
                      <a:alpha val="43137"/>
                    </a:srgbClr>
                  </a:outerShdw>
                </a:effectLst>
              </a:rPr>
              <a:t>Свидетельство профессора античной </a:t>
            </a:r>
            <a:r>
              <a:rPr lang="ru-RU" sz="2000" dirty="0" smtClean="0">
                <a:solidFill>
                  <a:schemeClr val="tx1"/>
                </a:solidFill>
                <a:effectLst>
                  <a:outerShdw blurRad="38100" dist="38100" dir="2700000" algn="tl">
                    <a:srgbClr val="000000">
                      <a:alpha val="43137"/>
                    </a:srgbClr>
                  </a:outerShdw>
                </a:effectLst>
              </a:rPr>
              <a:t>истории</a:t>
            </a:r>
            <a:endParaRPr lang="ru-RU" sz="2000" dirty="0">
              <a:solidFill>
                <a:schemeClr val="tx1"/>
              </a:solidFill>
              <a:effectLst>
                <a:outerShdw blurRad="38100" dist="38100" dir="2700000" algn="tl">
                  <a:srgbClr val="000000">
                    <a:alpha val="43137"/>
                  </a:srgbClr>
                </a:outerShdw>
              </a:effectLst>
            </a:endParaRPr>
          </a:p>
          <a:p>
            <a:pPr algn="l"/>
            <a:endParaRPr lang="ru-RU" sz="2000" dirty="0">
              <a:solidFill>
                <a:schemeClr val="tx1"/>
              </a:solidFill>
            </a:endParaRPr>
          </a:p>
          <a:p>
            <a:pPr algn="l"/>
            <a:r>
              <a:rPr lang="ru-RU" sz="2000" dirty="0">
                <a:solidFill>
                  <a:schemeClr val="tx1"/>
                </a:solidFill>
              </a:rPr>
              <a:t> </a:t>
            </a:r>
            <a:r>
              <a:rPr lang="ru-RU" sz="2000" dirty="0" smtClean="0">
                <a:solidFill>
                  <a:schemeClr val="tx1"/>
                </a:solidFill>
              </a:rPr>
              <a:t>     Доктор </a:t>
            </a:r>
            <a:r>
              <a:rPr lang="ru-RU" sz="2000" dirty="0">
                <a:solidFill>
                  <a:schemeClr val="tx1"/>
                </a:solidFill>
              </a:rPr>
              <a:t>Пол Л. Майер, профессор античной истории университета </a:t>
            </a:r>
            <a:r>
              <a:rPr lang="ru-RU" sz="2000" dirty="0" smtClean="0">
                <a:solidFill>
                  <a:schemeClr val="tx1"/>
                </a:solidFill>
              </a:rPr>
              <a:t> </a:t>
            </a:r>
          </a:p>
          <a:p>
            <a:pPr algn="l"/>
            <a:r>
              <a:rPr lang="ru-RU" sz="2000" dirty="0">
                <a:solidFill>
                  <a:schemeClr val="tx1"/>
                </a:solidFill>
              </a:rPr>
              <a:t> </a:t>
            </a:r>
            <a:r>
              <a:rPr lang="ru-RU" sz="2000" dirty="0" smtClean="0">
                <a:solidFill>
                  <a:schemeClr val="tx1"/>
                </a:solidFill>
              </a:rPr>
              <a:t>     Западного </a:t>
            </a:r>
            <a:r>
              <a:rPr lang="ru-RU" sz="2000" dirty="0">
                <a:solidFill>
                  <a:schemeClr val="tx1"/>
                </a:solidFill>
              </a:rPr>
              <a:t>Мичигана, пришел к выводу: "Тщательно и беспристрастно </a:t>
            </a:r>
            <a:r>
              <a:rPr lang="ru-RU" sz="2000" dirty="0" smtClean="0">
                <a:solidFill>
                  <a:schemeClr val="tx1"/>
                </a:solidFill>
              </a:rPr>
              <a:t> </a:t>
            </a:r>
          </a:p>
          <a:p>
            <a:pPr algn="l"/>
            <a:r>
              <a:rPr lang="ru-RU" sz="2000" dirty="0">
                <a:solidFill>
                  <a:schemeClr val="tx1"/>
                </a:solidFill>
              </a:rPr>
              <a:t> </a:t>
            </a:r>
            <a:r>
              <a:rPr lang="ru-RU" sz="2000" dirty="0" smtClean="0">
                <a:solidFill>
                  <a:schemeClr val="tx1"/>
                </a:solidFill>
              </a:rPr>
              <a:t>     взвесив </a:t>
            </a:r>
            <a:r>
              <a:rPr lang="ru-RU" sz="2000" dirty="0">
                <a:solidFill>
                  <a:schemeClr val="tx1"/>
                </a:solidFill>
              </a:rPr>
              <a:t>все имеющиеся свидетельства, можно с полным основанием, по </a:t>
            </a:r>
            <a:r>
              <a:rPr lang="ru-RU" sz="2000" dirty="0" smtClean="0">
                <a:solidFill>
                  <a:schemeClr val="tx1"/>
                </a:solidFill>
              </a:rPr>
              <a:t> </a:t>
            </a:r>
          </a:p>
          <a:p>
            <a:pPr algn="l"/>
            <a:r>
              <a:rPr lang="ru-RU" sz="2000" dirty="0">
                <a:solidFill>
                  <a:schemeClr val="tx1"/>
                </a:solidFill>
              </a:rPr>
              <a:t> </a:t>
            </a:r>
            <a:r>
              <a:rPr lang="ru-RU" sz="2000" dirty="0" smtClean="0">
                <a:solidFill>
                  <a:schemeClr val="tx1"/>
                </a:solidFill>
              </a:rPr>
              <a:t>     всем </a:t>
            </a:r>
            <a:r>
              <a:rPr lang="ru-RU" sz="2000" dirty="0">
                <a:solidFill>
                  <a:schemeClr val="tx1"/>
                </a:solidFill>
              </a:rPr>
              <a:t>правилам исторического исследования, заключить, что в то утро </a:t>
            </a:r>
            <a:r>
              <a:rPr lang="ru-RU" sz="2000" dirty="0" smtClean="0">
                <a:solidFill>
                  <a:schemeClr val="tx1"/>
                </a:solidFill>
              </a:rPr>
              <a:t> </a:t>
            </a:r>
          </a:p>
          <a:p>
            <a:pPr algn="l"/>
            <a:r>
              <a:rPr lang="ru-RU" sz="2000" dirty="0">
                <a:solidFill>
                  <a:schemeClr val="tx1"/>
                </a:solidFill>
              </a:rPr>
              <a:t> </a:t>
            </a:r>
            <a:r>
              <a:rPr lang="ru-RU" sz="2000" dirty="0" smtClean="0">
                <a:solidFill>
                  <a:schemeClr val="tx1"/>
                </a:solidFill>
              </a:rPr>
              <a:t>     гробница </a:t>
            </a:r>
            <a:r>
              <a:rPr lang="ru-RU" sz="2000" dirty="0">
                <a:solidFill>
                  <a:schemeClr val="tx1"/>
                </a:solidFill>
              </a:rPr>
              <a:t>Иисуса действительно была пуста. И поныне ни в литературных </a:t>
            </a:r>
            <a:r>
              <a:rPr lang="ru-RU" sz="2000" dirty="0" smtClean="0">
                <a:solidFill>
                  <a:schemeClr val="tx1"/>
                </a:solidFill>
              </a:rPr>
              <a:t>   </a:t>
            </a:r>
          </a:p>
          <a:p>
            <a:pPr algn="l"/>
            <a:r>
              <a:rPr lang="ru-RU" sz="2000" dirty="0">
                <a:solidFill>
                  <a:schemeClr val="tx1"/>
                </a:solidFill>
              </a:rPr>
              <a:t> </a:t>
            </a:r>
            <a:r>
              <a:rPr lang="ru-RU" sz="2000" dirty="0" smtClean="0">
                <a:solidFill>
                  <a:schemeClr val="tx1"/>
                </a:solidFill>
              </a:rPr>
              <a:t>     источниках</a:t>
            </a:r>
            <a:r>
              <a:rPr lang="ru-RU" sz="2000" dirty="0">
                <a:solidFill>
                  <a:schemeClr val="tx1"/>
                </a:solidFill>
              </a:rPr>
              <a:t>, ни в археологических исследованиях не обнаружено даже </a:t>
            </a:r>
            <a:r>
              <a:rPr lang="ru-RU" sz="2000" dirty="0" smtClean="0">
                <a:solidFill>
                  <a:schemeClr val="tx1"/>
                </a:solidFill>
              </a:rPr>
              <a:t> </a:t>
            </a:r>
          </a:p>
          <a:p>
            <a:pPr algn="l"/>
            <a:r>
              <a:rPr lang="ru-RU" sz="2000" dirty="0">
                <a:solidFill>
                  <a:schemeClr val="tx1"/>
                </a:solidFill>
              </a:rPr>
              <a:t> </a:t>
            </a:r>
            <a:r>
              <a:rPr lang="ru-RU" sz="2000" dirty="0" smtClean="0">
                <a:solidFill>
                  <a:schemeClr val="tx1"/>
                </a:solidFill>
              </a:rPr>
              <a:t>     мельчайших </a:t>
            </a:r>
            <a:r>
              <a:rPr lang="ru-RU" sz="2000" dirty="0">
                <a:solidFill>
                  <a:schemeClr val="tx1"/>
                </a:solidFill>
              </a:rPr>
              <a:t>данных, которые бы опровергли это утверждение". </a:t>
            </a:r>
          </a:p>
        </p:txBody>
      </p:sp>
    </p:spTree>
    <p:extLst>
      <p:ext uri="{BB962C8B-B14F-4D97-AF65-F5344CB8AC3E}">
        <p14:creationId xmlns:p14="http://schemas.microsoft.com/office/powerpoint/2010/main" val="185119736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92" y="0"/>
            <a:ext cx="9144000" cy="6858000"/>
          </a:xfrm>
          <a:prstGeom prst="rect">
            <a:avLst/>
          </a:prstGeom>
        </p:spPr>
      </p:pic>
      <p:sp>
        <p:nvSpPr>
          <p:cNvPr id="2" name="Заголовок 1"/>
          <p:cNvSpPr>
            <a:spLocks noGrp="1"/>
          </p:cNvSpPr>
          <p:nvPr>
            <p:ph type="ctrTitle"/>
          </p:nvPr>
        </p:nvSpPr>
        <p:spPr>
          <a:xfrm>
            <a:off x="755576" y="260648"/>
            <a:ext cx="7772400" cy="1470025"/>
          </a:xfrm>
        </p:spPr>
        <p:txBody>
          <a:bodyPr/>
          <a:lstStyle/>
          <a:p>
            <a:r>
              <a:rPr lang="ru-RU" b="1" dirty="0"/>
              <a:t>Исторические свидетельства </a:t>
            </a:r>
            <a:r>
              <a:rPr lang="ru-RU" b="1" dirty="0" smtClean="0"/>
              <a:t>воскресения</a:t>
            </a:r>
            <a:endParaRPr lang="ru-RU" dirty="0"/>
          </a:p>
        </p:txBody>
      </p:sp>
      <p:sp>
        <p:nvSpPr>
          <p:cNvPr id="3" name="Подзаголовок 2"/>
          <p:cNvSpPr>
            <a:spLocks noGrp="1"/>
          </p:cNvSpPr>
          <p:nvPr>
            <p:ph type="subTitle" idx="1"/>
          </p:nvPr>
        </p:nvSpPr>
        <p:spPr>
          <a:xfrm>
            <a:off x="244528" y="2276872"/>
            <a:ext cx="8640960" cy="4176464"/>
          </a:xfrm>
        </p:spPr>
        <p:txBody>
          <a:bodyPr>
            <a:noAutofit/>
          </a:bodyPr>
          <a:lstStyle/>
          <a:p>
            <a:pPr marL="342900" lvl="0" indent="-342900" algn="l">
              <a:buFont typeface="Arial" panose="020B0604020202020204" pitchFamily="34" charset="0"/>
              <a:buChar char="•"/>
            </a:pPr>
            <a:r>
              <a:rPr lang="ru-RU" sz="2000" dirty="0">
                <a:solidFill>
                  <a:schemeClr val="tx1"/>
                </a:solidFill>
                <a:effectLst>
                  <a:outerShdw blurRad="38100" dist="38100" dir="2700000" algn="tl">
                    <a:srgbClr val="000000">
                      <a:alpha val="43137"/>
                    </a:srgbClr>
                  </a:outerShdw>
                </a:effectLst>
              </a:rPr>
              <a:t>Свидетельство верховного </a:t>
            </a:r>
            <a:r>
              <a:rPr lang="ru-RU" sz="2000" dirty="0" smtClean="0">
                <a:solidFill>
                  <a:schemeClr val="tx1"/>
                </a:solidFill>
                <a:effectLst>
                  <a:outerShdw blurRad="38100" dist="38100" dir="2700000" algn="tl">
                    <a:srgbClr val="000000">
                      <a:alpha val="43137"/>
                    </a:srgbClr>
                  </a:outerShdw>
                </a:effectLst>
              </a:rPr>
              <a:t>судьи</a:t>
            </a:r>
            <a:endParaRPr lang="ru-RU" sz="2000" dirty="0">
              <a:solidFill>
                <a:schemeClr val="tx1"/>
              </a:solidFill>
              <a:effectLst>
                <a:outerShdw blurRad="38100" dist="38100" dir="2700000" algn="tl">
                  <a:srgbClr val="000000">
                    <a:alpha val="43137"/>
                  </a:srgbClr>
                </a:outerShdw>
              </a:effectLst>
            </a:endParaRPr>
          </a:p>
          <a:p>
            <a:pPr algn="l"/>
            <a:r>
              <a:rPr lang="ru-RU" sz="2000" dirty="0">
                <a:solidFill>
                  <a:schemeClr val="tx1"/>
                </a:solidFill>
              </a:rPr>
              <a:t> </a:t>
            </a:r>
          </a:p>
          <a:p>
            <a:pPr algn="l"/>
            <a:r>
              <a:rPr lang="ru-RU" sz="2000" dirty="0" smtClean="0">
                <a:solidFill>
                  <a:schemeClr val="tx1"/>
                </a:solidFill>
              </a:rPr>
              <a:t>      Лорд </a:t>
            </a:r>
            <a:r>
              <a:rPr lang="ru-RU" sz="2000" dirty="0">
                <a:solidFill>
                  <a:schemeClr val="tx1"/>
                </a:solidFill>
              </a:rPr>
              <a:t>Калдекот, Верховный судья Англии, писал: "Моя вера с самого </a:t>
            </a:r>
            <a:r>
              <a:rPr lang="ru-RU" sz="2000" dirty="0" smtClean="0">
                <a:solidFill>
                  <a:schemeClr val="tx1"/>
                </a:solidFill>
              </a:rPr>
              <a:t> </a:t>
            </a:r>
          </a:p>
          <a:p>
            <a:pPr algn="l"/>
            <a:r>
              <a:rPr lang="ru-RU" sz="2000" dirty="0">
                <a:solidFill>
                  <a:schemeClr val="tx1"/>
                </a:solidFill>
              </a:rPr>
              <a:t> </a:t>
            </a:r>
            <a:r>
              <a:rPr lang="ru-RU" sz="2000" dirty="0" smtClean="0">
                <a:solidFill>
                  <a:schemeClr val="tx1"/>
                </a:solidFill>
              </a:rPr>
              <a:t>     начала </a:t>
            </a:r>
            <a:r>
              <a:rPr lang="ru-RU" sz="2000" dirty="0">
                <a:solidFill>
                  <a:schemeClr val="tx1"/>
                </a:solidFill>
              </a:rPr>
              <a:t>основывалась на том, что, с моей точки зрения, являют нам </a:t>
            </a:r>
            <a:r>
              <a:rPr lang="ru-RU" sz="2000" dirty="0" smtClean="0">
                <a:solidFill>
                  <a:schemeClr val="tx1"/>
                </a:solidFill>
              </a:rPr>
              <a:t> </a:t>
            </a:r>
          </a:p>
          <a:p>
            <a:pPr algn="l"/>
            <a:r>
              <a:rPr lang="ru-RU" sz="2000" dirty="0">
                <a:solidFill>
                  <a:schemeClr val="tx1"/>
                </a:solidFill>
              </a:rPr>
              <a:t> </a:t>
            </a:r>
            <a:r>
              <a:rPr lang="ru-RU" sz="2000" dirty="0" smtClean="0">
                <a:solidFill>
                  <a:schemeClr val="tx1"/>
                </a:solidFill>
              </a:rPr>
              <a:t>     откровения </a:t>
            </a:r>
            <a:r>
              <a:rPr lang="ru-RU" sz="2000" dirty="0">
                <a:solidFill>
                  <a:schemeClr val="tx1"/>
                </a:solidFill>
              </a:rPr>
              <a:t>Библии, и в особенности это касается НЗ. Евангелия и другие </a:t>
            </a:r>
            <a:r>
              <a:rPr lang="ru-RU" sz="2000" dirty="0" smtClean="0">
                <a:solidFill>
                  <a:schemeClr val="tx1"/>
                </a:solidFill>
              </a:rPr>
              <a:t> </a:t>
            </a:r>
          </a:p>
          <a:p>
            <a:pPr algn="l"/>
            <a:r>
              <a:rPr lang="ru-RU" sz="2000" dirty="0">
                <a:solidFill>
                  <a:schemeClr val="tx1"/>
                </a:solidFill>
              </a:rPr>
              <a:t> </a:t>
            </a:r>
            <a:r>
              <a:rPr lang="ru-RU" sz="2000" dirty="0" smtClean="0">
                <a:solidFill>
                  <a:schemeClr val="tx1"/>
                </a:solidFill>
              </a:rPr>
              <a:t>     произведения</a:t>
            </a:r>
            <a:r>
              <a:rPr lang="ru-RU" sz="2000" dirty="0">
                <a:solidFill>
                  <a:schemeClr val="tx1"/>
                </a:solidFill>
              </a:rPr>
              <a:t>, написанные учениками Иисуса Христа, прозвучали для </a:t>
            </a:r>
            <a:r>
              <a:rPr lang="ru-RU" sz="2000" dirty="0" smtClean="0">
                <a:solidFill>
                  <a:schemeClr val="tx1"/>
                </a:solidFill>
              </a:rPr>
              <a:t> </a:t>
            </a:r>
          </a:p>
          <a:p>
            <a:pPr algn="l"/>
            <a:r>
              <a:rPr lang="ru-RU" sz="2000" dirty="0">
                <a:solidFill>
                  <a:schemeClr val="tx1"/>
                </a:solidFill>
              </a:rPr>
              <a:t> </a:t>
            </a:r>
            <a:r>
              <a:rPr lang="ru-RU" sz="2000" dirty="0" smtClean="0">
                <a:solidFill>
                  <a:schemeClr val="tx1"/>
                </a:solidFill>
              </a:rPr>
              <a:t>     меня </a:t>
            </a:r>
            <a:r>
              <a:rPr lang="ru-RU" sz="2000" dirty="0">
                <a:solidFill>
                  <a:schemeClr val="tx1"/>
                </a:solidFill>
              </a:rPr>
              <a:t>абсолютно убедительным доказательством, говоря юридическим </a:t>
            </a:r>
            <a:r>
              <a:rPr lang="ru-RU" sz="2000" dirty="0" smtClean="0">
                <a:solidFill>
                  <a:schemeClr val="tx1"/>
                </a:solidFill>
              </a:rPr>
              <a:t> </a:t>
            </a:r>
          </a:p>
          <a:p>
            <a:pPr algn="l"/>
            <a:r>
              <a:rPr lang="ru-RU" sz="2000" dirty="0">
                <a:solidFill>
                  <a:schemeClr val="tx1"/>
                </a:solidFill>
              </a:rPr>
              <a:t> </a:t>
            </a:r>
            <a:r>
              <a:rPr lang="ru-RU" sz="2000" dirty="0" smtClean="0">
                <a:solidFill>
                  <a:schemeClr val="tx1"/>
                </a:solidFill>
              </a:rPr>
              <a:t>     языком</a:t>
            </a:r>
            <a:r>
              <a:rPr lang="ru-RU" sz="2000" dirty="0">
                <a:solidFill>
                  <a:schemeClr val="tx1"/>
                </a:solidFill>
              </a:rPr>
              <a:t>, в пользу описываемых в этих книгах фактов... Что же касается </a:t>
            </a:r>
            <a:r>
              <a:rPr lang="ru-RU" sz="2000" dirty="0" smtClean="0">
                <a:solidFill>
                  <a:schemeClr val="tx1"/>
                </a:solidFill>
              </a:rPr>
              <a:t> </a:t>
            </a:r>
          </a:p>
          <a:p>
            <a:pPr algn="l"/>
            <a:r>
              <a:rPr lang="ru-RU" sz="2000" dirty="0">
                <a:solidFill>
                  <a:schemeClr val="tx1"/>
                </a:solidFill>
              </a:rPr>
              <a:t> </a:t>
            </a:r>
            <a:r>
              <a:rPr lang="ru-RU" sz="2000" dirty="0" smtClean="0">
                <a:solidFill>
                  <a:schemeClr val="tx1"/>
                </a:solidFill>
              </a:rPr>
              <a:t>     важнейшего </a:t>
            </a:r>
            <a:r>
              <a:rPr lang="ru-RU" sz="2000" dirty="0">
                <a:solidFill>
                  <a:schemeClr val="tx1"/>
                </a:solidFill>
              </a:rPr>
              <a:t>факта христианства, то есть утверждения воскресения </a:t>
            </a:r>
            <a:r>
              <a:rPr lang="ru-RU" sz="2000" dirty="0" smtClean="0">
                <a:solidFill>
                  <a:schemeClr val="tx1"/>
                </a:solidFill>
              </a:rPr>
              <a:t> </a:t>
            </a:r>
          </a:p>
          <a:p>
            <a:pPr algn="l"/>
            <a:r>
              <a:rPr lang="ru-RU" sz="2000" dirty="0">
                <a:solidFill>
                  <a:schemeClr val="tx1"/>
                </a:solidFill>
              </a:rPr>
              <a:t> </a:t>
            </a:r>
            <a:r>
              <a:rPr lang="ru-RU" sz="2000" dirty="0" smtClean="0">
                <a:solidFill>
                  <a:schemeClr val="tx1"/>
                </a:solidFill>
              </a:rPr>
              <a:t>     Христа</a:t>
            </a:r>
            <a:r>
              <a:rPr lang="ru-RU" sz="2000" dirty="0">
                <a:solidFill>
                  <a:schemeClr val="tx1"/>
                </a:solidFill>
              </a:rPr>
              <a:t>, то всякий раз, как я пытался исследовать имеющиеся </a:t>
            </a:r>
            <a:r>
              <a:rPr lang="ru-RU" sz="2000" dirty="0" smtClean="0">
                <a:solidFill>
                  <a:schemeClr val="tx1"/>
                </a:solidFill>
              </a:rPr>
              <a:t> </a:t>
            </a:r>
          </a:p>
          <a:p>
            <a:pPr algn="l"/>
            <a:r>
              <a:rPr lang="ru-RU" sz="2000" dirty="0">
                <a:solidFill>
                  <a:schemeClr val="tx1"/>
                </a:solidFill>
              </a:rPr>
              <a:t> </a:t>
            </a:r>
            <a:r>
              <a:rPr lang="ru-RU" sz="2000" dirty="0" smtClean="0">
                <a:solidFill>
                  <a:schemeClr val="tx1"/>
                </a:solidFill>
              </a:rPr>
              <a:t>     доказательства </a:t>
            </a:r>
            <a:r>
              <a:rPr lang="ru-RU" sz="2000" dirty="0">
                <a:solidFill>
                  <a:schemeClr val="tx1"/>
                </a:solidFill>
              </a:rPr>
              <a:t>с юридической точки зрения, я приходил к убеждению, </a:t>
            </a:r>
            <a:r>
              <a:rPr lang="ru-RU" sz="2000" dirty="0" smtClean="0">
                <a:solidFill>
                  <a:schemeClr val="tx1"/>
                </a:solidFill>
              </a:rPr>
              <a:t>  </a:t>
            </a:r>
          </a:p>
          <a:p>
            <a:pPr algn="l"/>
            <a:r>
              <a:rPr lang="ru-RU" sz="2000" dirty="0">
                <a:solidFill>
                  <a:schemeClr val="tx1"/>
                </a:solidFill>
              </a:rPr>
              <a:t> </a:t>
            </a:r>
            <a:r>
              <a:rPr lang="ru-RU" sz="2000" dirty="0" smtClean="0">
                <a:solidFill>
                  <a:schemeClr val="tx1"/>
                </a:solidFill>
              </a:rPr>
              <a:t>     что </a:t>
            </a:r>
            <a:r>
              <a:rPr lang="ru-RU" sz="2000" dirty="0">
                <a:solidFill>
                  <a:schemeClr val="tx1"/>
                </a:solidFill>
              </a:rPr>
              <a:t>это факт, не вызывающий сомнений".</a:t>
            </a:r>
          </a:p>
          <a:p>
            <a:r>
              <a:rPr lang="ru-RU" sz="2000" dirty="0"/>
              <a:t/>
            </a:r>
            <a:br>
              <a:rPr lang="ru-RU" sz="2000" dirty="0"/>
            </a:br>
            <a:endParaRPr lang="ru-RU" sz="2000" dirty="0">
              <a:solidFill>
                <a:schemeClr val="tx1"/>
              </a:solidFill>
            </a:endParaRPr>
          </a:p>
        </p:txBody>
      </p:sp>
    </p:spTree>
    <p:extLst>
      <p:ext uri="{BB962C8B-B14F-4D97-AF65-F5344CB8AC3E}">
        <p14:creationId xmlns:p14="http://schemas.microsoft.com/office/powerpoint/2010/main" val="32080972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04"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А. Иудейские писатели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ru-RU" sz="2400" b="1" i="1" dirty="0">
                <a:solidFill>
                  <a:schemeClr val="tx1"/>
                </a:solidFill>
              </a:rPr>
              <a:t> "Жил в те времена мудрый человек, называемый Иисусом. Он </a:t>
            </a:r>
          </a:p>
          <a:p>
            <a:pPr algn="l"/>
            <a:r>
              <a:rPr lang="ru-RU" sz="2400" b="1" i="1" dirty="0" smtClean="0">
                <a:solidFill>
                  <a:schemeClr val="tx1"/>
                </a:solidFill>
              </a:rPr>
              <a:t>был </a:t>
            </a:r>
            <a:r>
              <a:rPr lang="ru-RU" sz="2400" b="1" i="1" dirty="0">
                <a:solidFill>
                  <a:schemeClr val="tx1"/>
                </a:solidFill>
              </a:rPr>
              <a:t>добродетельным и великодушным к людям. И многие из </a:t>
            </a:r>
          </a:p>
          <a:p>
            <a:pPr algn="l"/>
            <a:r>
              <a:rPr lang="ru-RU" sz="2400" b="1" i="1" dirty="0" smtClean="0">
                <a:solidFill>
                  <a:schemeClr val="tx1"/>
                </a:solidFill>
              </a:rPr>
              <a:t>иудеев </a:t>
            </a:r>
            <a:r>
              <a:rPr lang="ru-RU" sz="2400" b="1" i="1" dirty="0">
                <a:solidFill>
                  <a:schemeClr val="tx1"/>
                </a:solidFill>
              </a:rPr>
              <a:t>и других народов стали Его учениками. Пилат приговорил </a:t>
            </a:r>
            <a:r>
              <a:rPr lang="ru-RU" sz="2400" b="1" i="1" dirty="0" smtClean="0">
                <a:solidFill>
                  <a:schemeClr val="tx1"/>
                </a:solidFill>
              </a:rPr>
              <a:t>Его </a:t>
            </a:r>
            <a:r>
              <a:rPr lang="ru-RU" sz="2400" b="1" i="1" dirty="0">
                <a:solidFill>
                  <a:schemeClr val="tx1"/>
                </a:solidFill>
              </a:rPr>
              <a:t>к смерти через распятие. И те, кто стали Его учениками, </a:t>
            </a:r>
            <a:r>
              <a:rPr lang="ru-RU" sz="2400" b="1" i="1" dirty="0" smtClean="0">
                <a:solidFill>
                  <a:schemeClr val="tx1"/>
                </a:solidFill>
              </a:rPr>
              <a:t>не</a:t>
            </a:r>
            <a:r>
              <a:rPr lang="en-US" sz="2400" b="1" i="1" dirty="0" smtClean="0">
                <a:solidFill>
                  <a:schemeClr val="tx1"/>
                </a:solidFill>
              </a:rPr>
              <a:t> </a:t>
            </a:r>
            <a:r>
              <a:rPr lang="ru-RU" sz="2400" b="1" i="1" dirty="0" smtClean="0">
                <a:solidFill>
                  <a:schemeClr val="tx1"/>
                </a:solidFill>
              </a:rPr>
              <a:t>отказались </a:t>
            </a:r>
            <a:r>
              <a:rPr lang="ru-RU" sz="2400" b="1" i="1" dirty="0">
                <a:solidFill>
                  <a:schemeClr val="tx1"/>
                </a:solidFill>
              </a:rPr>
              <a:t>от Его учения. Они поведали о том, что Он явился к  </a:t>
            </a:r>
            <a:r>
              <a:rPr lang="ru-RU" sz="2400" b="1" i="1" dirty="0" smtClean="0">
                <a:solidFill>
                  <a:schemeClr val="tx1"/>
                </a:solidFill>
              </a:rPr>
              <a:t>ним через </a:t>
            </a:r>
            <a:r>
              <a:rPr lang="ru-RU" sz="2400" b="1" i="1" dirty="0">
                <a:solidFill>
                  <a:schemeClr val="tx1"/>
                </a:solidFill>
              </a:rPr>
              <a:t>три дня после распятия и что Он был живым. 	Возможно, Он и </a:t>
            </a:r>
            <a:r>
              <a:rPr lang="ru-RU" sz="2400" b="1" i="1" dirty="0" smtClean="0">
                <a:solidFill>
                  <a:schemeClr val="tx1"/>
                </a:solidFill>
              </a:rPr>
              <a:t>был </a:t>
            </a:r>
            <a:r>
              <a:rPr lang="ru-RU" sz="2400" b="1" i="1" dirty="0">
                <a:solidFill>
                  <a:schemeClr val="tx1"/>
                </a:solidFill>
              </a:rPr>
              <a:t>Мессия, о Котором пророки предсказывали </a:t>
            </a:r>
            <a:r>
              <a:rPr lang="en-US" sz="2400" b="1" i="1" dirty="0" smtClean="0">
                <a:solidFill>
                  <a:schemeClr val="tx1"/>
                </a:solidFill>
              </a:rPr>
              <a:t> </a:t>
            </a:r>
            <a:r>
              <a:rPr lang="ru-RU" sz="2400" b="1" i="1" dirty="0" smtClean="0">
                <a:solidFill>
                  <a:schemeClr val="tx1"/>
                </a:solidFill>
              </a:rPr>
              <a:t>чудеса</a:t>
            </a:r>
            <a:r>
              <a:rPr lang="ru-RU" sz="2400" b="1" i="1" dirty="0">
                <a:solidFill>
                  <a:schemeClr val="tx1"/>
                </a:solidFill>
              </a:rPr>
              <a:t>". </a:t>
            </a:r>
            <a:endParaRPr lang="ru-RU" sz="2200" i="1" dirty="0">
              <a:solidFill>
                <a:schemeClr val="tx1"/>
              </a:solidFill>
            </a:endParaRPr>
          </a:p>
        </p:txBody>
      </p:sp>
    </p:spTree>
    <p:extLst>
      <p:ext uri="{BB962C8B-B14F-4D97-AF65-F5344CB8AC3E}">
        <p14:creationId xmlns:p14="http://schemas.microsoft.com/office/powerpoint/2010/main" val="31769505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А. Иудейские писатели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ru-RU" sz="2000" i="1" dirty="0">
                <a:solidFill>
                  <a:schemeClr val="tx1"/>
                </a:solidFill>
              </a:rPr>
              <a:t>Эти два отрывка Иосифа сообщают нам об Иисусе:</a:t>
            </a:r>
          </a:p>
          <a:p>
            <a:pPr algn="l"/>
            <a:r>
              <a:rPr lang="ru-RU" sz="2000" i="1" dirty="0">
                <a:solidFill>
                  <a:schemeClr val="tx1"/>
                </a:solidFill>
              </a:rPr>
              <a:t> </a:t>
            </a:r>
          </a:p>
          <a:p>
            <a:pPr marL="457200" lvl="0" indent="-457200" algn="l">
              <a:buFont typeface="+mj-lt"/>
              <a:buAutoNum type="arabicPeriod"/>
            </a:pPr>
            <a:r>
              <a:rPr lang="ru-RU" sz="2000" i="1" dirty="0">
                <a:solidFill>
                  <a:schemeClr val="tx1"/>
                </a:solidFill>
              </a:rPr>
              <a:t>Время, в которое Он жил</a:t>
            </a:r>
            <a:r>
              <a:rPr lang="ru-RU" sz="2000" i="1" dirty="0" smtClean="0">
                <a:solidFill>
                  <a:schemeClr val="tx1"/>
                </a:solidFill>
              </a:rPr>
              <a:t>.</a:t>
            </a:r>
            <a:endParaRPr lang="ru-RU" sz="2000" i="1" dirty="0">
              <a:solidFill>
                <a:schemeClr val="tx1"/>
              </a:solidFill>
            </a:endParaRPr>
          </a:p>
        </p:txBody>
      </p:sp>
    </p:spTree>
    <p:extLst>
      <p:ext uri="{BB962C8B-B14F-4D97-AF65-F5344CB8AC3E}">
        <p14:creationId xmlns:p14="http://schemas.microsoft.com/office/powerpoint/2010/main" val="4711646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А. Иудейские писатели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ru-RU" sz="2000" i="1" dirty="0">
                <a:solidFill>
                  <a:schemeClr val="tx1"/>
                </a:solidFill>
              </a:rPr>
              <a:t>Эти два отрывка Иосифа сообщают нам об Иисусе:</a:t>
            </a:r>
          </a:p>
          <a:p>
            <a:pPr algn="l"/>
            <a:r>
              <a:rPr lang="ru-RU" sz="2000" i="1" dirty="0">
                <a:solidFill>
                  <a:schemeClr val="tx1"/>
                </a:solidFill>
              </a:rPr>
              <a:t> </a:t>
            </a:r>
          </a:p>
          <a:p>
            <a:pPr marL="457200" lvl="0" indent="-457200" algn="l">
              <a:buFont typeface="+mj-lt"/>
              <a:buAutoNum type="arabicPeriod"/>
            </a:pPr>
            <a:r>
              <a:rPr lang="ru-RU" sz="2000" i="1" dirty="0">
                <a:solidFill>
                  <a:schemeClr val="tx1"/>
                </a:solidFill>
              </a:rPr>
              <a:t>Время, в которое Он жил.</a:t>
            </a:r>
          </a:p>
          <a:p>
            <a:pPr marL="457200" lvl="0" indent="-457200" algn="l">
              <a:buFont typeface="+mj-lt"/>
              <a:buAutoNum type="arabicPeriod"/>
            </a:pPr>
            <a:r>
              <a:rPr lang="ru-RU" sz="2000" i="1" dirty="0">
                <a:solidFill>
                  <a:schemeClr val="tx1"/>
                </a:solidFill>
              </a:rPr>
              <a:t>Он был братом Иакова</a:t>
            </a:r>
            <a:r>
              <a:rPr lang="ru-RU" sz="2000" i="1" dirty="0" smtClean="0">
                <a:solidFill>
                  <a:schemeClr val="tx1"/>
                </a:solidFill>
              </a:rPr>
              <a:t>.</a:t>
            </a:r>
            <a:endParaRPr lang="ru-RU" sz="2000" i="1" dirty="0">
              <a:solidFill>
                <a:schemeClr val="tx1"/>
              </a:solidFill>
            </a:endParaRPr>
          </a:p>
        </p:txBody>
      </p:sp>
    </p:spTree>
    <p:extLst>
      <p:ext uri="{BB962C8B-B14F-4D97-AF65-F5344CB8AC3E}">
        <p14:creationId xmlns:p14="http://schemas.microsoft.com/office/powerpoint/2010/main" val="35979101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А. Иудейские писатели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ru-RU" sz="2000" i="1" dirty="0">
                <a:solidFill>
                  <a:schemeClr val="tx1"/>
                </a:solidFill>
              </a:rPr>
              <a:t>Эти два отрывка Иосифа сообщают нам об Иисусе:</a:t>
            </a:r>
          </a:p>
          <a:p>
            <a:pPr algn="l"/>
            <a:r>
              <a:rPr lang="ru-RU" sz="2000" i="1" dirty="0">
                <a:solidFill>
                  <a:schemeClr val="tx1"/>
                </a:solidFill>
              </a:rPr>
              <a:t> </a:t>
            </a:r>
          </a:p>
          <a:p>
            <a:pPr marL="457200" lvl="0" indent="-457200" algn="l">
              <a:buFont typeface="+mj-lt"/>
              <a:buAutoNum type="arabicPeriod"/>
            </a:pPr>
            <a:r>
              <a:rPr lang="ru-RU" sz="2000" i="1" dirty="0">
                <a:solidFill>
                  <a:schemeClr val="tx1"/>
                </a:solidFill>
              </a:rPr>
              <a:t>Время, в которое Он жил.</a:t>
            </a:r>
          </a:p>
          <a:p>
            <a:pPr marL="457200" lvl="0" indent="-457200" algn="l">
              <a:buFont typeface="+mj-lt"/>
              <a:buAutoNum type="arabicPeriod"/>
            </a:pPr>
            <a:r>
              <a:rPr lang="ru-RU" sz="2000" i="1" dirty="0">
                <a:solidFill>
                  <a:schemeClr val="tx1"/>
                </a:solidFill>
              </a:rPr>
              <a:t>Он был братом Иакова.</a:t>
            </a:r>
          </a:p>
          <a:p>
            <a:pPr marL="457200" lvl="0" indent="-457200" algn="l">
              <a:buFont typeface="+mj-lt"/>
              <a:buAutoNum type="arabicPeriod"/>
            </a:pPr>
            <a:r>
              <a:rPr lang="ru-RU" sz="2000" i="1" dirty="0">
                <a:solidFill>
                  <a:schemeClr val="tx1"/>
                </a:solidFill>
              </a:rPr>
              <a:t>Некоторые люди называли Его Мессией</a:t>
            </a:r>
            <a:r>
              <a:rPr lang="ru-RU" sz="2000" i="1" dirty="0" smtClean="0">
                <a:solidFill>
                  <a:schemeClr val="tx1"/>
                </a:solidFill>
              </a:rPr>
              <a:t>.</a:t>
            </a:r>
            <a:endParaRPr lang="ru-RU" sz="2000" i="1" dirty="0">
              <a:solidFill>
                <a:schemeClr val="tx1"/>
              </a:solidFill>
            </a:endParaRPr>
          </a:p>
        </p:txBody>
      </p:sp>
    </p:spTree>
    <p:extLst>
      <p:ext uri="{BB962C8B-B14F-4D97-AF65-F5344CB8AC3E}">
        <p14:creationId xmlns:p14="http://schemas.microsoft.com/office/powerpoint/2010/main" val="14400552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188640"/>
            <a:ext cx="7772400" cy="1470025"/>
          </a:xfrm>
        </p:spPr>
        <p:txBody>
          <a:bodyPr/>
          <a:lstStyle/>
          <a:p>
            <a:r>
              <a:rPr lang="ru-RU" b="1" dirty="0"/>
              <a:t>А. Иудейские писатели</a:t>
            </a:r>
            <a:endParaRPr lang="ru-RU" b="1" i="1" dirty="0"/>
          </a:p>
        </p:txBody>
      </p:sp>
      <p:sp>
        <p:nvSpPr>
          <p:cNvPr id="3" name="Подзаголовок 2"/>
          <p:cNvSpPr>
            <a:spLocks noGrp="1"/>
          </p:cNvSpPr>
          <p:nvPr>
            <p:ph type="subTitle" idx="1"/>
          </p:nvPr>
        </p:nvSpPr>
        <p:spPr>
          <a:xfrm>
            <a:off x="251520" y="2420888"/>
            <a:ext cx="8784976" cy="4176464"/>
          </a:xfrm>
        </p:spPr>
        <p:txBody>
          <a:bodyPr>
            <a:noAutofit/>
          </a:bodyPr>
          <a:lstStyle/>
          <a:p>
            <a:pPr algn="l"/>
            <a:r>
              <a:rPr lang="ru-RU" sz="2000" i="1" dirty="0">
                <a:solidFill>
                  <a:schemeClr val="tx1"/>
                </a:solidFill>
              </a:rPr>
              <a:t>Эти два отрывка Иосифа сообщают нам об Иисусе:</a:t>
            </a:r>
          </a:p>
          <a:p>
            <a:pPr algn="l"/>
            <a:r>
              <a:rPr lang="ru-RU" sz="2000" i="1" dirty="0">
                <a:solidFill>
                  <a:schemeClr val="tx1"/>
                </a:solidFill>
              </a:rPr>
              <a:t> </a:t>
            </a:r>
          </a:p>
          <a:p>
            <a:pPr marL="457200" lvl="0" indent="-457200" algn="l">
              <a:buFont typeface="+mj-lt"/>
              <a:buAutoNum type="arabicPeriod"/>
            </a:pPr>
            <a:r>
              <a:rPr lang="ru-RU" sz="2000" i="1" dirty="0">
                <a:solidFill>
                  <a:schemeClr val="tx1"/>
                </a:solidFill>
              </a:rPr>
              <a:t>Время, в которое Он жил.</a:t>
            </a:r>
          </a:p>
          <a:p>
            <a:pPr marL="457200" lvl="0" indent="-457200" algn="l">
              <a:buFont typeface="+mj-lt"/>
              <a:buAutoNum type="arabicPeriod"/>
            </a:pPr>
            <a:r>
              <a:rPr lang="ru-RU" sz="2000" i="1" dirty="0">
                <a:solidFill>
                  <a:schemeClr val="tx1"/>
                </a:solidFill>
              </a:rPr>
              <a:t>Он был братом Иакова.</a:t>
            </a:r>
          </a:p>
          <a:p>
            <a:pPr marL="457200" lvl="0" indent="-457200" algn="l">
              <a:buFont typeface="+mj-lt"/>
              <a:buAutoNum type="arabicPeriod"/>
            </a:pPr>
            <a:r>
              <a:rPr lang="ru-RU" sz="2000" i="1" dirty="0">
                <a:solidFill>
                  <a:schemeClr val="tx1"/>
                </a:solidFill>
              </a:rPr>
              <a:t>Некоторые люди называли Его Мессией.</a:t>
            </a:r>
          </a:p>
          <a:p>
            <a:pPr marL="457200" lvl="0" indent="-457200" algn="l">
              <a:buFont typeface="+mj-lt"/>
              <a:buAutoNum type="arabicPeriod"/>
            </a:pPr>
            <a:r>
              <a:rPr lang="ru-RU" sz="2000" i="1" dirty="0">
                <a:solidFill>
                  <a:schemeClr val="tx1"/>
                </a:solidFill>
              </a:rPr>
              <a:t>Его знали как мудрого и доброго человека</a:t>
            </a:r>
            <a:r>
              <a:rPr lang="ru-RU" sz="2000" i="1" dirty="0" smtClean="0">
                <a:solidFill>
                  <a:schemeClr val="tx1"/>
                </a:solidFill>
              </a:rPr>
              <a:t>.</a:t>
            </a:r>
            <a:endParaRPr lang="ru-RU" sz="2000" i="1" dirty="0">
              <a:solidFill>
                <a:schemeClr val="tx1"/>
              </a:solidFill>
            </a:endParaRPr>
          </a:p>
        </p:txBody>
      </p:sp>
    </p:spTree>
    <p:extLst>
      <p:ext uri="{BB962C8B-B14F-4D97-AF65-F5344CB8AC3E}">
        <p14:creationId xmlns:p14="http://schemas.microsoft.com/office/powerpoint/2010/main" val="178261454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TotalTime>
  <Words>2190</Words>
  <Application>Microsoft Office PowerPoint</Application>
  <PresentationFormat>Экран (4:3)</PresentationFormat>
  <Paragraphs>268</Paragraphs>
  <Slides>49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49</vt:i4>
      </vt:variant>
    </vt:vector>
  </HeadingPairs>
  <TitlesOfParts>
    <vt:vector size="50" baseType="lpstr">
      <vt:lpstr>Тема Office</vt:lpstr>
      <vt:lpstr>Три факта из жизни Иисусу Христа</vt:lpstr>
      <vt:lpstr>А. Иудейские писатели</vt:lpstr>
      <vt:lpstr>А. Иудейские писатели</vt:lpstr>
      <vt:lpstr>А. Иудейские писатели</vt:lpstr>
      <vt:lpstr>А. Иудейские писатели</vt:lpstr>
      <vt:lpstr>А. Иудейские писатели</vt:lpstr>
      <vt:lpstr>А. Иудейские писатели</vt:lpstr>
      <vt:lpstr>А. Иудейские писатели</vt:lpstr>
      <vt:lpstr>А. Иудейские писатели</vt:lpstr>
      <vt:lpstr>А. Иудейские писатели</vt:lpstr>
      <vt:lpstr>А. Иудейские писатели</vt:lpstr>
      <vt:lpstr>А. Иудейские писатели</vt:lpstr>
      <vt:lpstr>А. Иудейские писатели</vt:lpstr>
      <vt:lpstr>А. Иудейские писатели</vt:lpstr>
      <vt:lpstr>Б. Языческие писатели</vt:lpstr>
      <vt:lpstr>Б. Языческие писатели</vt:lpstr>
      <vt:lpstr>Б. Языческие писатели</vt:lpstr>
      <vt:lpstr>Б. Языческие писатели</vt:lpstr>
      <vt:lpstr>Б. Языческие писатели</vt:lpstr>
      <vt:lpstr>Б. Языческие писатели</vt:lpstr>
      <vt:lpstr>Б. Языческие писатели</vt:lpstr>
      <vt:lpstr>Б. Языческие писатели</vt:lpstr>
      <vt:lpstr>Б. Языческие писатели</vt:lpstr>
      <vt:lpstr>Б. Языческие писатели</vt:lpstr>
      <vt:lpstr>Б. Языческие писатели</vt:lpstr>
      <vt:lpstr>Б. Языческие писатели</vt:lpstr>
      <vt:lpstr>Б. Языческие писатели</vt:lpstr>
      <vt:lpstr>Б. Языческие писатели</vt:lpstr>
      <vt:lpstr>Б. Языческие писатели</vt:lpstr>
      <vt:lpstr>Б. Языческие писатели</vt:lpstr>
      <vt:lpstr>Б. Языческие писатели</vt:lpstr>
      <vt:lpstr>Б. Языческие писатели</vt:lpstr>
      <vt:lpstr>Б. Языческие писатели</vt:lpstr>
      <vt:lpstr>В. Новый Завет</vt:lpstr>
      <vt:lpstr>В. Новый Завет</vt:lpstr>
      <vt:lpstr>В. Новый Завет</vt:lpstr>
      <vt:lpstr>В. Новый Завет</vt:lpstr>
      <vt:lpstr>В. Новый Завет</vt:lpstr>
      <vt:lpstr>В. Новый Завет</vt:lpstr>
      <vt:lpstr>В. Новый Завет</vt:lpstr>
      <vt:lpstr>В. Новый Завет</vt:lpstr>
      <vt:lpstr>В. Новый Завет</vt:lpstr>
      <vt:lpstr>D. Исторические книги</vt:lpstr>
      <vt:lpstr>D. Исторические книги</vt:lpstr>
      <vt:lpstr>D. Исторические книги</vt:lpstr>
      <vt:lpstr>Исторические свидетельства воскресения</vt:lpstr>
      <vt:lpstr>Исторические свидетельства воскресения</vt:lpstr>
      <vt:lpstr>Исторические свидетельства воскресения</vt:lpstr>
      <vt:lpstr>Исторические свидетельства воскресения</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Три факта из жизни Иисусу Христа</dc:title>
  <dc:creator>Admin</dc:creator>
  <cp:lastModifiedBy>Admin</cp:lastModifiedBy>
  <cp:revision>9</cp:revision>
  <dcterms:created xsi:type="dcterms:W3CDTF">2020-08-03T12:04:45Z</dcterms:created>
  <dcterms:modified xsi:type="dcterms:W3CDTF">2020-08-03T15:04:40Z</dcterms:modified>
</cp:coreProperties>
</file>