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94" r:id="rId7"/>
    <p:sldId id="261" r:id="rId8"/>
    <p:sldId id="295" r:id="rId9"/>
    <p:sldId id="296" r:id="rId10"/>
    <p:sldId id="262" r:id="rId11"/>
    <p:sldId id="288" r:id="rId12"/>
    <p:sldId id="289" r:id="rId13"/>
    <p:sldId id="263" r:id="rId14"/>
    <p:sldId id="265" r:id="rId15"/>
    <p:sldId id="266" r:id="rId16"/>
    <p:sldId id="267" r:id="rId17"/>
    <p:sldId id="290" r:id="rId18"/>
    <p:sldId id="297" r:id="rId19"/>
    <p:sldId id="268" r:id="rId20"/>
    <p:sldId id="269" r:id="rId21"/>
    <p:sldId id="270" r:id="rId22"/>
    <p:sldId id="271" r:id="rId23"/>
    <p:sldId id="291" r:id="rId24"/>
    <p:sldId id="272" r:id="rId25"/>
    <p:sldId id="273" r:id="rId26"/>
    <p:sldId id="274" r:id="rId27"/>
    <p:sldId id="275" r:id="rId28"/>
    <p:sldId id="276" r:id="rId29"/>
    <p:sldId id="27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2"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11/2/2017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11/2/2017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1251284"/>
          </a:xfrm>
        </p:spPr>
        <p:txBody>
          <a:bodyPr>
            <a:noAutofit/>
          </a:bodyPr>
          <a:lstStyle/>
          <a:p>
            <a:r>
              <a:rPr lang="es-AR" sz="4400" b="1" dirty="0">
                <a:latin typeface="Times New Roman" panose="02020603050405020304" pitchFamily="18" charset="0"/>
                <a:cs typeface="Times New Roman" panose="02020603050405020304" pitchFamily="18" charset="0"/>
              </a:rPr>
              <a:t>Unidad 7: Esposas sumisas y esposos que se sacrifican (Presentación 21)</a:t>
            </a:r>
          </a:p>
        </p:txBody>
      </p:sp>
      <p:pic>
        <p:nvPicPr>
          <p:cNvPr id="3" name="Picture 2" descr="Image result for esposa sumisa">
            <a:extLst>
              <a:ext uri="{FF2B5EF4-FFF2-40B4-BE49-F238E27FC236}">
                <a16:creationId xmlns:a16="http://schemas.microsoft.com/office/drawing/2014/main" id="{1D8442FD-7C7D-4368-A05F-FB1D7D6C01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51285"/>
            <a:ext cx="5715000" cy="560671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esposo que ama sacrificialmente">
            <a:extLst>
              <a:ext uri="{FF2B5EF4-FFF2-40B4-BE49-F238E27FC236}">
                <a16:creationId xmlns:a16="http://schemas.microsoft.com/office/drawing/2014/main" id="{1BD5E965-E28C-4D08-82BA-BB9178173C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251285"/>
            <a:ext cx="6477000" cy="580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¿Mejor que la biblia?</a:t>
            </a:r>
            <a:endParaRPr lang="es-AR"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89"/>
            <a:ext cx="12192000" cy="6208294"/>
          </a:xfrm>
        </p:spPr>
        <p:txBody>
          <a:bodyPr>
            <a:normAutofit/>
          </a:bodyPr>
          <a:lstStyle/>
          <a:p>
            <a:r>
              <a:rPr lang="es-AR" sz="4000" b="1" dirty="0">
                <a:latin typeface="Times New Roman" panose="02020603050405020304" pitchFamily="18" charset="0"/>
                <a:cs typeface="Times New Roman" panose="02020603050405020304" pitchFamily="18" charset="0"/>
              </a:rPr>
              <a:t>El Matrimonio es para parejas del mismo sexo, no solo para el esposo y la esposa.</a:t>
            </a:r>
          </a:p>
          <a:p>
            <a:r>
              <a:rPr lang="es-AR" sz="4000" b="1" dirty="0">
                <a:latin typeface="Times New Roman" panose="02020603050405020304" pitchFamily="18" charset="0"/>
                <a:cs typeface="Times New Roman" panose="02020603050405020304" pitchFamily="18" charset="0"/>
              </a:rPr>
              <a:t>Aunque seas hombre o mujer, actúa como el otro sexo de una manera idéntica e intercambia</a:t>
            </a:r>
          </a:p>
          <a:p>
            <a:r>
              <a:rPr lang="es-AR" sz="4000" b="1" dirty="0">
                <a:latin typeface="Times New Roman" panose="02020603050405020304" pitchFamily="18" charset="0"/>
                <a:cs typeface="Times New Roman" panose="02020603050405020304" pitchFamily="18" charset="0"/>
              </a:rPr>
              <a:t>No trates de ganar a tu esposo para Cristo </a:t>
            </a:r>
          </a:p>
          <a:p>
            <a:r>
              <a:rPr lang="es-AR" sz="4000" b="1" dirty="0">
                <a:latin typeface="Times New Roman" panose="02020603050405020304" pitchFamily="18" charset="0"/>
                <a:cs typeface="Times New Roman" panose="02020603050405020304" pitchFamily="18" charset="0"/>
              </a:rPr>
              <a:t>Gasta en mucha ropa y cosméticos</a:t>
            </a:r>
          </a:p>
          <a:p>
            <a:r>
              <a:rPr lang="es-AR" sz="4000" b="1" dirty="0">
                <a:latin typeface="Times New Roman" panose="02020603050405020304" pitchFamily="18" charset="0"/>
                <a:cs typeface="Times New Roman" panose="02020603050405020304" pitchFamily="18" charset="0"/>
              </a:rPr>
              <a:t>Esposas sean dominantes y los esposos débiles. Esposos, traten a su esposa como la persona dominante en la relación. (Esto es muy común en nuestra sociedad de nuestros días)</a:t>
            </a:r>
          </a:p>
          <a:p>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608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Pensando en los matrimonios tradicionales…</a:t>
            </a:r>
            <a:br>
              <a:rPr lang="es-AR" b="1" u="sng" dirty="0">
                <a:latin typeface="Times New Roman" panose="02020603050405020304" pitchFamily="18" charset="0"/>
                <a:cs typeface="Times New Roman" panose="02020603050405020304" pitchFamily="18" charset="0"/>
              </a:rPr>
            </a:br>
            <a:r>
              <a:rPr lang="es-AR" b="1" u="sng" dirty="0">
                <a:latin typeface="Times New Roman" panose="02020603050405020304" pitchFamily="18" charset="0"/>
                <a:cs typeface="Times New Roman" panose="02020603050405020304" pitchFamily="18" charset="0"/>
              </a:rPr>
              <a:t>¿Qué Si?</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¿Que si la mujer maneja lo que la familia gana y provee el mayor ingreso, mientras que el esposo enseña a los hijos en casa?</a:t>
            </a:r>
          </a:p>
          <a:p>
            <a:r>
              <a:rPr lang="es-AR" sz="3600" b="1" dirty="0">
                <a:latin typeface="Times New Roman" panose="02020603050405020304" pitchFamily="18" charset="0"/>
                <a:cs typeface="Times New Roman" panose="02020603050405020304" pitchFamily="18" charset="0"/>
              </a:rPr>
              <a:t>¿Qué si el esposo ama cocinar e ir de compras y le pide a la esposa que ella maneje las finanzas del hogar?</a:t>
            </a:r>
          </a:p>
          <a:p>
            <a:r>
              <a:rPr lang="es-AR" sz="3600" b="1" dirty="0">
                <a:latin typeface="Times New Roman" panose="02020603050405020304" pitchFamily="18" charset="0"/>
                <a:cs typeface="Times New Roman" panose="02020603050405020304" pitchFamily="18" charset="0"/>
              </a:rPr>
              <a:t>Que si la esposa se va de viaje por cuestión de su trabajo y el esposo se queda a cuidar de los hijos?</a:t>
            </a:r>
          </a:p>
          <a:p>
            <a:r>
              <a:rPr lang="es-AR" sz="3600" b="1" dirty="0">
                <a:latin typeface="Times New Roman" panose="02020603050405020304" pitchFamily="18" charset="0"/>
                <a:cs typeface="Times New Roman" panose="02020603050405020304" pitchFamily="18" charset="0"/>
              </a:rPr>
              <a:t>¿Los roles tradicionales están basados en la biblia y son revelados por Dios? ¿De donde vienen estos valores tradicionales?</a:t>
            </a:r>
            <a:endParaRPr lang="es-AR" sz="3600" dirty="0">
              <a:latin typeface="Times New Roman" panose="02020603050405020304" pitchFamily="18" charset="0"/>
              <a:cs typeface="Times New Roman" panose="02020603050405020304" pitchFamily="18" charset="0"/>
            </a:endParaRPr>
          </a:p>
          <a:p>
            <a:pPr marL="0" indent="0">
              <a:buNone/>
            </a:pP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8490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Separación del Trabajo y la Familia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ES" sz="3600" b="1" dirty="0">
                <a:latin typeface="Times New Roman" panose="02020603050405020304" pitchFamily="18" charset="0"/>
                <a:cs typeface="Times New Roman" panose="02020603050405020304" pitchFamily="18" charset="0"/>
              </a:rPr>
              <a:t>Los roles tradicionales dicen que el proveedor es el hombre y la mujer debe quedarse en casa</a:t>
            </a:r>
          </a:p>
          <a:p>
            <a:r>
              <a:rPr lang="es-ES" sz="3600" b="1" dirty="0">
                <a:latin typeface="Times New Roman" panose="02020603050405020304" pitchFamily="18" charset="0"/>
                <a:cs typeface="Times New Roman" panose="02020603050405020304" pitchFamily="18" charset="0"/>
              </a:rPr>
              <a:t>En América en el tiempo de las colonias (1700), mucho del trabajo y la actividad económica y los quehaceres de la casa eran hechos por todos los miembros (Juntos) de la familia.</a:t>
            </a:r>
          </a:p>
          <a:p>
            <a:r>
              <a:rPr lang="es-ES" sz="3600" b="1" dirty="0">
                <a:latin typeface="Times New Roman" panose="02020603050405020304" pitchFamily="18" charset="0"/>
                <a:cs typeface="Times New Roman" panose="02020603050405020304" pitchFamily="18" charset="0"/>
              </a:rPr>
              <a:t>En la época de la Revolución Industrial de los 1800s el trabajo paso a estar fuera de casa. El Reino Privado de la familia y la Fe fueron separados por el Reino de los negocios y la industria</a:t>
            </a:r>
          </a:p>
          <a:p>
            <a:r>
              <a:rPr lang="es-ES" sz="3600" b="1" dirty="0">
                <a:latin typeface="Times New Roman" panose="02020603050405020304" pitchFamily="18" charset="0"/>
                <a:cs typeface="Times New Roman" panose="02020603050405020304" pitchFamily="18" charset="0"/>
              </a:rPr>
              <a:t>Esto formo los roles del esposo y su esposa. El esposo tenia que estar en su lugar de trabajo y la mujer trabajaba los quehaceres de la casa sola y de ahí vienen los “Roles Tradicionales” que conocemos hoy. Nancy Pierce en su libro “Verdad Total” menciona estas verdades</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465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ES" b="1" u="sng" dirty="0">
                <a:latin typeface="Times New Roman" panose="02020603050405020304" pitchFamily="18" charset="0"/>
                <a:cs typeface="Times New Roman" panose="02020603050405020304" pitchFamily="18" charset="0"/>
              </a:rPr>
              <a:t>Inventando los Roles Tradicionales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92500" lnSpcReduction="10000"/>
          </a:bodyPr>
          <a:lstStyle/>
          <a:p>
            <a:r>
              <a:rPr lang="es-AR" sz="4000" b="1" dirty="0">
                <a:latin typeface="Times New Roman" panose="02020603050405020304" pitchFamily="18" charset="0"/>
                <a:cs typeface="Times New Roman" panose="02020603050405020304" pitchFamily="18" charset="0"/>
              </a:rPr>
              <a:t>Los Padres pasaban menos tiempo en casa con sus hijos ensenando, entrenando y disciplinando.</a:t>
            </a:r>
          </a:p>
          <a:p>
            <a:r>
              <a:rPr lang="es-AR" sz="4000" b="1" dirty="0">
                <a:latin typeface="Times New Roman" panose="02020603050405020304" pitchFamily="18" charset="0"/>
                <a:cs typeface="Times New Roman" panose="02020603050405020304" pitchFamily="18" charset="0"/>
              </a:rPr>
              <a:t>Los hombres empezamos a ser mas agresivos competitivamente y pensando solo en ellos mismos</a:t>
            </a:r>
          </a:p>
          <a:p>
            <a:r>
              <a:rPr lang="es-AR" sz="4000" b="1" dirty="0">
                <a:latin typeface="Times New Roman" panose="02020603050405020304" pitchFamily="18" charset="0"/>
                <a:cs typeface="Times New Roman" panose="02020603050405020304" pitchFamily="18" charset="0"/>
              </a:rPr>
              <a:t>El criar a los hijos vino a ser una responsabilidad única de la madre</a:t>
            </a:r>
          </a:p>
          <a:p>
            <a:r>
              <a:rPr lang="es-AR" sz="4000" b="1" dirty="0">
                <a:latin typeface="Times New Roman" panose="02020603050405020304" pitchFamily="18" charset="0"/>
                <a:cs typeface="Times New Roman" panose="02020603050405020304" pitchFamily="18" charset="0"/>
              </a:rPr>
              <a:t>Las mujeres empezaron a envolverse menos en el aspecto económico y se hicieron mas dependientes  del ingreso de sus esposos. Si las dejaban, sufrían económicamente.</a:t>
            </a:r>
          </a:p>
          <a:p>
            <a:r>
              <a:rPr lang="es-AR" sz="4000" b="1" dirty="0">
                <a:latin typeface="Times New Roman" panose="02020603050405020304" pitchFamily="18" charset="0"/>
                <a:cs typeface="Times New Roman" panose="02020603050405020304" pitchFamily="18" charset="0"/>
              </a:rPr>
              <a:t>Las mujeres tenían menos contacto con adultos y pasaban a estar socialmente aislada con los niños.</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3136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625645"/>
          </a:xfrm>
        </p:spPr>
        <p:txBody>
          <a:bodyPr>
            <a:noAutofit/>
          </a:bodyPr>
          <a:lstStyle/>
          <a:p>
            <a:pPr algn="ctr"/>
            <a:r>
              <a:rPr lang="es-AR" sz="3600" b="1" u="sng" dirty="0">
                <a:latin typeface="Times New Roman" panose="02020603050405020304" pitchFamily="18" charset="0"/>
                <a:cs typeface="Times New Roman" panose="02020603050405020304" pitchFamily="18" charset="0"/>
              </a:rPr>
              <a:t>Inventando los “Roles Tradicionales”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5"/>
            <a:ext cx="12192000" cy="6376736"/>
          </a:xfrm>
        </p:spPr>
        <p:txBody>
          <a:bodyPr>
            <a:normAutofit lnSpcReduction="10000"/>
          </a:bodyPr>
          <a:lstStyle/>
          <a:p>
            <a:r>
              <a:rPr lang="es-AR" sz="4000" b="1" dirty="0">
                <a:latin typeface="Times New Roman" panose="02020603050405020304" pitchFamily="18" charset="0"/>
                <a:cs typeface="Times New Roman" panose="02020603050405020304" pitchFamily="18" charset="0"/>
              </a:rPr>
              <a:t>El hogar empezó a verse como un lugar privado para expresar sentimientos personales que eran protegidos de la competencia del comercio publico.</a:t>
            </a:r>
          </a:p>
          <a:p>
            <a:r>
              <a:rPr lang="es-AR" sz="4000" b="1" dirty="0">
                <a:latin typeface="Times New Roman" panose="02020603050405020304" pitchFamily="18" charset="0"/>
                <a:cs typeface="Times New Roman" panose="02020603050405020304" pitchFamily="18" charset="0"/>
              </a:rPr>
              <a:t>Las mujeres empezaron a ser vistas como las guardianas de la virtud quienes controlaban la moralidad del hombre. Era la influencia civilizada</a:t>
            </a:r>
          </a:p>
          <a:p>
            <a:r>
              <a:rPr lang="es-AR" sz="4000" b="1" dirty="0">
                <a:latin typeface="Times New Roman" panose="02020603050405020304" pitchFamily="18" charset="0"/>
                <a:cs typeface="Times New Roman" panose="02020603050405020304" pitchFamily="18" charset="0"/>
              </a:rPr>
              <a:t>Eventualmente el feminismo, llamado así por la postura moderna, el role de la mujer empezó a ser menos orientado al hogar y mas orientado a la carrera- en otras palabras, la mujer empezó a ser mas como el hombre. (No que fuera algo mejor, pero eso hizo el </a:t>
            </a:r>
            <a:r>
              <a:rPr lang="es-AR" sz="4000" b="1" dirty="0" err="1">
                <a:latin typeface="Times New Roman" panose="02020603050405020304" pitchFamily="18" charset="0"/>
                <a:cs typeface="Times New Roman" panose="02020603050405020304" pitchFamily="18" charset="0"/>
              </a:rPr>
              <a:t>femenismo</a:t>
            </a:r>
            <a:r>
              <a:rPr lang="es-AR" sz="40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57473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Desarrollos que se dieron mas adelante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70022"/>
            <a:ext cx="12192000" cy="6087978"/>
          </a:xfrm>
        </p:spPr>
        <p:txBody>
          <a:bodyPr>
            <a:normAutofit/>
          </a:bodyPr>
          <a:lstStyle/>
          <a:p>
            <a:r>
              <a:rPr lang="es-AR" sz="3600" b="1" dirty="0">
                <a:latin typeface="Times New Roman" panose="02020603050405020304" pitchFamily="18" charset="0"/>
                <a:cs typeface="Times New Roman" panose="02020603050405020304" pitchFamily="18" charset="0"/>
              </a:rPr>
              <a:t>Se incrementaron las madres que remplazaron a los Padres en dirigir a la familia en oración. </a:t>
            </a:r>
            <a:endParaRPr lang="es-AR" sz="8000" b="1" dirty="0">
              <a:latin typeface="Times New Roman" panose="02020603050405020304" pitchFamily="18" charset="0"/>
              <a:cs typeface="Times New Roman" panose="02020603050405020304" pitchFamily="18" charset="0"/>
            </a:endParaRPr>
          </a:p>
          <a:p>
            <a:r>
              <a:rPr lang="es-AR" sz="3600" b="1" dirty="0">
                <a:latin typeface="Times New Roman" panose="02020603050405020304" pitchFamily="18" charset="0"/>
                <a:cs typeface="Times New Roman" panose="02020603050405020304" pitchFamily="18" charset="0"/>
              </a:rPr>
              <a:t>Se hizo una norma social aceptada por los hombres que pasara poco tiempo con los hijos y ser incompetente en la crianza de los hijos y los quehaceres del hogar.</a:t>
            </a:r>
          </a:p>
          <a:p>
            <a:r>
              <a:rPr lang="es-AR" sz="3600" b="1" dirty="0">
                <a:latin typeface="Times New Roman" panose="02020603050405020304" pitchFamily="18" charset="0"/>
                <a:cs typeface="Times New Roman" panose="02020603050405020304" pitchFamily="18" charset="0"/>
              </a:rPr>
              <a:t>Algunas mujeres tradicionalistas trataron de hacer al mundo como manejaban al hogar.</a:t>
            </a:r>
          </a:p>
          <a:p>
            <a:r>
              <a:rPr lang="es-AR" sz="3600" b="1" dirty="0">
                <a:latin typeface="Times New Roman" panose="02020603050405020304" pitchFamily="18" charset="0"/>
                <a:cs typeface="Times New Roman" panose="02020603050405020304" pitchFamily="18" charset="0"/>
              </a:rPr>
              <a:t>Algunas mujeres feministas trataron de sacar a las mujeres de los hogares y ponerlas en lugares de trabajo. </a:t>
            </a:r>
            <a:r>
              <a:rPr lang="es-AR" sz="3600" b="1" dirty="0" err="1">
                <a:latin typeface="Times New Roman" panose="02020603050405020304" pitchFamily="18" charset="0"/>
                <a:cs typeface="Times New Roman" panose="02020603050405020304" pitchFamily="18" charset="0"/>
              </a:rPr>
              <a:t>Habia</a:t>
            </a:r>
            <a:r>
              <a:rPr lang="es-AR" sz="3600" b="1" dirty="0">
                <a:latin typeface="Times New Roman" panose="02020603050405020304" pitchFamily="18" charset="0"/>
                <a:cs typeface="Times New Roman" panose="02020603050405020304" pitchFamily="18" charset="0"/>
              </a:rPr>
              <a:t> diferentes reacciones.</a:t>
            </a:r>
          </a:p>
          <a:p>
            <a:endParaRPr lang="es-AR" sz="1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8222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Impacto en las Iglesias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85000" lnSpcReduction="10000"/>
          </a:bodyPr>
          <a:lstStyle/>
          <a:p>
            <a:r>
              <a:rPr lang="es-AR" sz="4200" b="1" dirty="0">
                <a:latin typeface="Times New Roman" panose="02020603050405020304" pitchFamily="18" charset="0"/>
                <a:cs typeface="Times New Roman" panose="02020603050405020304" pitchFamily="18" charset="0"/>
              </a:rPr>
              <a:t>Las Iglesias empezaron a apelar mayormente a las mujeres</a:t>
            </a:r>
          </a:p>
          <a:p>
            <a:r>
              <a:rPr lang="es-AR" sz="4200" b="1" dirty="0">
                <a:latin typeface="Times New Roman" panose="02020603050405020304" pitchFamily="18" charset="0"/>
                <a:cs typeface="Times New Roman" panose="02020603050405020304" pitchFamily="18" charset="0"/>
              </a:rPr>
              <a:t>Los predicadores retrajeron su predicación de proclamar públicamente verdades a enfatizar los sentimientos.</a:t>
            </a:r>
          </a:p>
          <a:p>
            <a:r>
              <a:rPr lang="es-AR" sz="4200" b="1" dirty="0">
                <a:latin typeface="Times New Roman" panose="02020603050405020304" pitchFamily="18" charset="0"/>
                <a:cs typeface="Times New Roman" panose="02020603050405020304" pitchFamily="18" charset="0"/>
              </a:rPr>
              <a:t>Las iglesias hicieron la religión mas suave y cómoda, en vez de mas vigorizantes y demandantes.</a:t>
            </a:r>
          </a:p>
          <a:p>
            <a:r>
              <a:rPr lang="es-AR" sz="4200" b="1" dirty="0">
                <a:latin typeface="Times New Roman" panose="02020603050405020304" pitchFamily="18" charset="0"/>
                <a:cs typeface="Times New Roman" panose="02020603050405020304" pitchFamily="18" charset="0"/>
              </a:rPr>
              <a:t>Algunos evangelistas promovieron una religión “machista” y un “Cristianismo Musculoso.”</a:t>
            </a:r>
          </a:p>
          <a:p>
            <a:r>
              <a:rPr lang="es-AR" sz="4200" b="1" dirty="0">
                <a:latin typeface="Times New Roman" panose="02020603050405020304" pitchFamily="18" charset="0"/>
                <a:cs typeface="Times New Roman" panose="02020603050405020304" pitchFamily="18" charset="0"/>
              </a:rPr>
              <a:t>Las mujeres atentaron moralizar el resultado de los hombres como una rebelión contra la misma religión y la familia. Muchos hombres no querían casarse, y el 80 % de los miembros de las iglesias eran mujeres por ser tan suaves.</a:t>
            </a:r>
          </a:p>
          <a:p>
            <a:endParaRPr lang="es-AR" sz="4200" b="1" dirty="0">
              <a:latin typeface="Times New Roman" panose="02020603050405020304" pitchFamily="18" charset="0"/>
              <a:cs typeface="Times New Roman" panose="02020603050405020304" pitchFamily="18" charset="0"/>
            </a:endParaRPr>
          </a:p>
          <a:p>
            <a:endParaRPr lang="es-AR" sz="3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0061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770021"/>
          </a:xfrm>
        </p:spPr>
        <p:txBody>
          <a:bodyPr>
            <a:normAutofit/>
          </a:bodyPr>
          <a:lstStyle/>
          <a:p>
            <a:pPr algn="ctr"/>
            <a:r>
              <a:rPr lang="es-AR" b="1" u="sng" dirty="0">
                <a:latin typeface="Times New Roman" panose="02020603050405020304" pitchFamily="18" charset="0"/>
                <a:cs typeface="Times New Roman" panose="02020603050405020304" pitchFamily="18" charset="0"/>
              </a:rPr>
              <a:t>Mas allá de los “Roles Tradicionales”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70021"/>
            <a:ext cx="12192000" cy="6689557"/>
          </a:xfrm>
        </p:spPr>
        <p:txBody>
          <a:bodyPr>
            <a:normAutofit/>
          </a:bodyPr>
          <a:lstStyle/>
          <a:p>
            <a:r>
              <a:rPr lang="es-AR" sz="4200" b="1" dirty="0">
                <a:latin typeface="Times New Roman" panose="02020603050405020304" pitchFamily="18" charset="0"/>
                <a:cs typeface="Times New Roman" panose="02020603050405020304" pitchFamily="18" charset="0"/>
              </a:rPr>
              <a:t>Los hombres deliberadamente están abandonando la posición en la cual Dios los ha puesto… y dejan esta responsabilidad en sus esposas y esto es por pura flojera o conveniencia. Los Estados Unidos de América se ha convertido en una sociedad Matriarcal y ha incrementado el concepto del hombre como mero proveedor del dinero y el que gana un salario, y es el que llena la necesidad monetaria del hogar. La mujer, la madre, es culturalmente la cabeza del hogar, y los hijos la ven a ella como tal. (Martyn Lloyd-Jones)</a:t>
            </a:r>
            <a:endParaRPr lang="es-AR" sz="38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908BBB82-7D45-41DE-A915-974FCFA6A355}"/>
              </a:ext>
            </a:extLst>
          </p:cNvPr>
          <p:cNvSpPr/>
          <p:nvPr/>
        </p:nvSpPr>
        <p:spPr>
          <a:xfrm>
            <a:off x="5945959" y="3244334"/>
            <a:ext cx="300082" cy="369332"/>
          </a:xfrm>
          <a:prstGeom prst="rect">
            <a:avLst/>
          </a:prstGeom>
        </p:spPr>
        <p:txBody>
          <a:bodyPr wrap="none">
            <a:spAutoFit/>
          </a:bodyPr>
          <a:lstStyle/>
          <a:p>
            <a:r>
              <a:rPr lang="es-AR" b="1" dirty="0">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3402146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770021"/>
          </a:xfrm>
        </p:spPr>
        <p:txBody>
          <a:bodyPr>
            <a:normAutofit/>
          </a:bodyPr>
          <a:lstStyle/>
          <a:p>
            <a:pPr algn="ctr"/>
            <a:r>
              <a:rPr lang="es-AR" b="1" u="sng" dirty="0">
                <a:latin typeface="Times New Roman" panose="02020603050405020304" pitchFamily="18" charset="0"/>
                <a:cs typeface="Times New Roman" panose="02020603050405020304" pitchFamily="18" charset="0"/>
              </a:rPr>
              <a:t>Mas allá de los “Roles Tradicionales”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70021"/>
            <a:ext cx="12192000" cy="6689557"/>
          </a:xfrm>
        </p:spPr>
        <p:txBody>
          <a:bodyPr>
            <a:normAutofit/>
          </a:bodyPr>
          <a:lstStyle/>
          <a:p>
            <a:r>
              <a:rPr lang="es-AR" sz="4200" b="1" dirty="0">
                <a:latin typeface="Times New Roman" panose="02020603050405020304" pitchFamily="18" charset="0"/>
                <a:cs typeface="Times New Roman" panose="02020603050405020304" pitchFamily="18" charset="0"/>
              </a:rPr>
              <a:t>Esta no bíblica y falsa manera de ver al hombre y a la mujer, lleva al Padre y la madre del hogar a una sociedad Matriarcal, que a mi parecer, es muy peligrosa. El resultado es por supuesto, el crecimiento del crimen y todos los problemas sociales con los que la sociedad se aferra en este país. Una sociedad matriarcal con la mujer como cabeza y centro del hogar es la negación de la enseñanza bíblica. (Martyn Lloyd-Jones)</a:t>
            </a:r>
            <a:endParaRPr lang="es-AR" sz="38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908BBB82-7D45-41DE-A915-974FCFA6A355}"/>
              </a:ext>
            </a:extLst>
          </p:cNvPr>
          <p:cNvSpPr/>
          <p:nvPr/>
        </p:nvSpPr>
        <p:spPr>
          <a:xfrm>
            <a:off x="5945959" y="3244334"/>
            <a:ext cx="300082" cy="369332"/>
          </a:xfrm>
          <a:prstGeom prst="rect">
            <a:avLst/>
          </a:prstGeom>
        </p:spPr>
        <p:txBody>
          <a:bodyPr wrap="none">
            <a:spAutoFit/>
          </a:bodyPr>
          <a:lstStyle/>
          <a:p>
            <a:r>
              <a:rPr lang="es-AR" b="1" dirty="0">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1144731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Mas allá de los “Roles Tradicionales”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92500" lnSpcReduction="20000"/>
          </a:bodyPr>
          <a:lstStyle/>
          <a:p>
            <a:r>
              <a:rPr lang="es-ES" sz="4000" b="1" dirty="0">
                <a:latin typeface="Times New Roman" panose="02020603050405020304" pitchFamily="18" charset="0"/>
                <a:cs typeface="Times New Roman" panose="02020603050405020304" pitchFamily="18" charset="0"/>
              </a:rPr>
              <a:t>Algunas feministas se quejan de que vivimos en una sociedad patriarcal, donde dicen que el hombre obtiene los mejores trabajos y las posiciones gubernamentales mas fundamentales, pero que si nuestro mayor problema no es lo patriarcal de nuestra sociedad si no el aspecto Matriarcal que se vive en el hogar, mujeres liderando el hogar. Imagina el problema de todos esos padres abandonando sus hogares por tener una mujer mandona. La biblia no dice que posiciones gubernamentales deben tener las mujeres pero si dice la biblia que el hombre es cabeza del hogar y su responsabilidad mas alta fundamentalmente es la familia, el hogar. Al ver estos roles no significa que sean bíblicos….</a:t>
            </a:r>
          </a:p>
        </p:txBody>
      </p:sp>
    </p:spTree>
    <p:extLst>
      <p:ext uri="{BB962C8B-B14F-4D97-AF65-F5344CB8AC3E}">
        <p14:creationId xmlns:p14="http://schemas.microsoft.com/office/powerpoint/2010/main" val="1031551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000" b="1" dirty="0">
                <a:latin typeface="Times New Roman" panose="02020603050405020304" pitchFamily="18" charset="0"/>
                <a:cs typeface="Times New Roman" panose="02020603050405020304" pitchFamily="18" charset="0"/>
              </a:rPr>
              <a:t>Una de las ideas menos popular de la biblia es que la esposa debe ser sumisa al esposo pero olvidamos que también habla del amor sacrificial que el esposo debe mostrar por su esposa. No habla solo uno o dos versículos si no que hay muchos pasajes en la biblia que hablan de como se deben relacionar la pareja matrimonial.</a:t>
            </a:r>
          </a:p>
          <a:p>
            <a:r>
              <a:rPr lang="es-AR" sz="4000" b="1" dirty="0">
                <a:latin typeface="Times New Roman" panose="02020603050405020304" pitchFamily="18" charset="0"/>
                <a:cs typeface="Times New Roman" panose="02020603050405020304" pitchFamily="18" charset="0"/>
              </a:rPr>
              <a:t>Veamos algunos pasajes que muestran estas verdades…</a:t>
            </a:r>
          </a:p>
        </p:txBody>
      </p:sp>
    </p:spTree>
    <p:extLst>
      <p:ext uri="{BB962C8B-B14F-4D97-AF65-F5344CB8AC3E}">
        <p14:creationId xmlns:p14="http://schemas.microsoft.com/office/powerpoint/2010/main" val="2762646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“Roles Tradicionales no son necesariamente roles bíblicos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7500" lnSpcReduction="20000"/>
          </a:bodyPr>
          <a:lstStyle/>
          <a:p>
            <a:r>
              <a:rPr lang="es-AR" sz="5400" b="1" dirty="0">
                <a:latin typeface="Times New Roman" panose="02020603050405020304" pitchFamily="18" charset="0"/>
                <a:cs typeface="Times New Roman" panose="02020603050405020304" pitchFamily="18" charset="0"/>
              </a:rPr>
              <a:t>La reorganización de roles fue principalmente manejada por los cambios económicos, sociales y culturales que se dieron por como el trabajo fue separado del hogar.</a:t>
            </a:r>
          </a:p>
          <a:p>
            <a:r>
              <a:rPr lang="es-AR" sz="5400" b="1" dirty="0">
                <a:latin typeface="Times New Roman" panose="02020603050405020304" pitchFamily="18" charset="0"/>
                <a:cs typeface="Times New Roman" panose="02020603050405020304" pitchFamily="18" charset="0"/>
              </a:rPr>
              <a:t>Los roles tradicionales no fueron siempre tradicionales. No fueron divinamente revelados o requeridos.</a:t>
            </a:r>
          </a:p>
          <a:p>
            <a:r>
              <a:rPr lang="es-AR" sz="5400" b="1" dirty="0">
                <a:latin typeface="Times New Roman" panose="02020603050405020304" pitchFamily="18" charset="0"/>
                <a:cs typeface="Times New Roman" panose="02020603050405020304" pitchFamily="18" charset="0"/>
              </a:rPr>
              <a:t>Los roles bíblicos requeridos los encontramos en el retrato dramático de Cristo con su iglesia de como la esposa debe someterse y el esposo amar sacrificialmente. </a:t>
            </a: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9250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El matrimonio es el retrato  de Cristo con su Iglesia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ES" sz="4400" b="1" dirty="0">
                <a:latin typeface="Times New Roman" panose="02020603050405020304" pitchFamily="18" charset="0"/>
                <a:cs typeface="Times New Roman" panose="02020603050405020304" pitchFamily="18" charset="0"/>
              </a:rPr>
              <a:t>“Porque el esposo es cabeza de su esposa, así como Cristo es cabeza y salvador de la iglesia, la cual es su cuerpo.” Ef. 5:23</a:t>
            </a:r>
          </a:p>
          <a:p>
            <a:r>
              <a:rPr lang="es-ES" sz="4400" b="1" dirty="0">
                <a:latin typeface="Times New Roman" panose="02020603050405020304" pitchFamily="18" charset="0"/>
                <a:cs typeface="Times New Roman" panose="02020603050405020304" pitchFamily="18" charset="0"/>
              </a:rPr>
              <a:t>«Por eso dejará el hombre a su padre y a su madre, y se unirá a su esposa, y los dos llegarán a ser un solo cuerpo».</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Esto es un misterio profundo; yo me refiero a Cristo y a la iglesia.” Ef. 5:31-32 (no entenderás el matrimonio hasta que no lo entiendas a través de la relación de Cristo y su iglesia)</a:t>
            </a:r>
            <a:endParaRPr lang="es-AR"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89489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El amor sacrificial de los Esposos  retrata el amor de Cristo por su Iglesia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4400" b="1" dirty="0">
                <a:latin typeface="Times New Roman" panose="02020603050405020304" pitchFamily="18" charset="0"/>
                <a:cs typeface="Times New Roman" panose="02020603050405020304" pitchFamily="18" charset="0"/>
              </a:rPr>
              <a:t>“Esposos, amen a sus esposas y no sean duros con ellas.” Col. 3:19</a:t>
            </a:r>
            <a:endParaRPr lang="es-ES" sz="6000" b="1" dirty="0">
              <a:latin typeface="Times New Roman" panose="02020603050405020304" pitchFamily="18" charset="0"/>
              <a:cs typeface="Times New Roman" panose="02020603050405020304" pitchFamily="18" charset="0"/>
            </a:endParaRPr>
          </a:p>
          <a:p>
            <a:r>
              <a:rPr lang="es-ES" sz="60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Esposos, amen a sus esposas, así como Cristo amó a la iglesia y se entregó por ella” Ef. 5:25</a:t>
            </a:r>
          </a:p>
          <a:p>
            <a:r>
              <a:rPr lang="es-ES" sz="4400" b="1" dirty="0">
                <a:latin typeface="Times New Roman" panose="02020603050405020304" pitchFamily="18" charset="0"/>
                <a:cs typeface="Times New Roman" panose="02020603050405020304" pitchFamily="18" charset="0"/>
              </a:rPr>
              <a:t>Los esposos deben mostrar el amor de Cristo en la manera que nos relacionamos con nuestras esposas. El hombre es llamado a vivir un amor sacrificial por su esposa</a:t>
            </a:r>
            <a:endParaRPr lang="es-ES" sz="6000" b="1" dirty="0">
              <a:latin typeface="Times New Roman" panose="02020603050405020304" pitchFamily="18" charset="0"/>
              <a:cs typeface="Times New Roman" panose="02020603050405020304" pitchFamily="18" charset="0"/>
            </a:endParaRP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29858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La sumisión de la esposa retrata la respuesta de la Iglesia a Cristo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ES" sz="4400" b="1" dirty="0">
                <a:latin typeface="Times New Roman" panose="02020603050405020304" pitchFamily="18" charset="0"/>
                <a:cs typeface="Times New Roman" panose="02020603050405020304" pitchFamily="18" charset="0"/>
              </a:rPr>
              <a:t>“Esposas, sométanse a sus esposos, como conviene en el Señor.” Col. 3:18</a:t>
            </a:r>
          </a:p>
          <a:p>
            <a:r>
              <a:rPr lang="es-ES" sz="4400" b="1" dirty="0">
                <a:latin typeface="Times New Roman" panose="02020603050405020304" pitchFamily="18" charset="0"/>
                <a:cs typeface="Times New Roman" panose="02020603050405020304" pitchFamily="18" charset="0"/>
              </a:rPr>
              <a:t>“Así como la iglesia se somete a Cristo, también las esposas deben someterse a sus esposos en todo.” Ef. 5:24</a:t>
            </a:r>
            <a:endParaRPr lang="es-AR" sz="5400" b="1" dirty="0">
              <a:latin typeface="Times New Roman" panose="02020603050405020304" pitchFamily="18" charset="0"/>
              <a:cs typeface="Times New Roman" panose="02020603050405020304" pitchFamily="18" charset="0"/>
            </a:endParaRPr>
          </a:p>
          <a:p>
            <a:r>
              <a:rPr lang="es-AR" sz="5400" b="1" dirty="0">
                <a:latin typeface="Times New Roman" panose="02020603050405020304" pitchFamily="18" charset="0"/>
                <a:cs typeface="Times New Roman" panose="02020603050405020304" pitchFamily="18" charset="0"/>
              </a:rPr>
              <a:t>Una esposa siempre esta representando como la iglesia debe someterse a Cristo, si ama a su esposo y lo complace y lo apoya es como la iglesia lo hace.</a:t>
            </a: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1946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312822"/>
            <a:ext cx="12192000" cy="673768"/>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Lo que no es la sumisión recomendada por Dios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92500" lnSpcReduction="20000"/>
          </a:bodyPr>
          <a:lstStyle/>
          <a:p>
            <a:r>
              <a:rPr lang="es-ES" sz="4000" b="1" dirty="0">
                <a:latin typeface="Times New Roman" panose="02020603050405020304" pitchFamily="18" charset="0"/>
                <a:cs typeface="Times New Roman" panose="02020603050405020304" pitchFamily="18" charset="0"/>
              </a:rPr>
              <a:t>Someterse solo porque el esposo es mas inteligente, mejor o mas valiosos que la esposa.</a:t>
            </a:r>
          </a:p>
          <a:p>
            <a:r>
              <a:rPr lang="es-ES" sz="4000" b="1" dirty="0">
                <a:latin typeface="Times New Roman" panose="02020603050405020304" pitchFamily="18" charset="0"/>
                <a:cs typeface="Times New Roman" panose="02020603050405020304" pitchFamily="18" charset="0"/>
              </a:rPr>
              <a:t>Aceptar la crueldad del esposo y pretender que el pecado del esposo esta bien.</a:t>
            </a:r>
          </a:p>
          <a:p>
            <a:r>
              <a:rPr lang="es-ES" sz="4000" b="1" dirty="0">
                <a:latin typeface="Times New Roman" panose="02020603050405020304" pitchFamily="18" charset="0"/>
                <a:cs typeface="Times New Roman" panose="02020603050405020304" pitchFamily="18" charset="0"/>
              </a:rPr>
              <a:t>Desobedecer a Dios para obedecer al esposo. Si el esposo dice no vayas al templo, debe escoger obedecerá Dios.</a:t>
            </a:r>
          </a:p>
          <a:p>
            <a:r>
              <a:rPr lang="es-ES" sz="4000" b="1" dirty="0">
                <a:latin typeface="Times New Roman" panose="02020603050405020304" pitchFamily="18" charset="0"/>
                <a:cs typeface="Times New Roman" panose="02020603050405020304" pitchFamily="18" charset="0"/>
              </a:rPr>
              <a:t>No es ser pasivo y sofocando la creatividad-</a:t>
            </a:r>
          </a:p>
          <a:p>
            <a:r>
              <a:rPr lang="es-ES" sz="4000" b="1" dirty="0">
                <a:latin typeface="Times New Roman" panose="02020603050405020304" pitchFamily="18" charset="0"/>
                <a:cs typeface="Times New Roman" panose="02020603050405020304" pitchFamily="18" charset="0"/>
              </a:rPr>
              <a:t>Mantenerse callada y nunca cuestionar, criticar, aconsejar a su esposo. Como esposa debe darle buenas sugerencias como apoyo. </a:t>
            </a:r>
          </a:p>
          <a:p>
            <a:r>
              <a:rPr lang="es-ES" sz="4000" b="1" dirty="0">
                <a:latin typeface="Times New Roman" panose="02020603050405020304" pitchFamily="18" charset="0"/>
                <a:cs typeface="Times New Roman" panose="02020603050405020304" pitchFamily="18" charset="0"/>
              </a:rPr>
              <a:t>No hacer nada sin el permiso del esposo y no hacer nada tanto dentro como fuera del hogar.</a:t>
            </a:r>
          </a:p>
        </p:txBody>
      </p:sp>
    </p:spTree>
    <p:extLst>
      <p:ext uri="{BB962C8B-B14F-4D97-AF65-F5344CB8AC3E}">
        <p14:creationId xmlns:p14="http://schemas.microsoft.com/office/powerpoint/2010/main" val="18975437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Lo que si es la sumisión a Dios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ES" sz="4000" b="1" dirty="0">
                <a:latin typeface="Times New Roman" panose="02020603050405020304" pitchFamily="18" charset="0"/>
                <a:cs typeface="Times New Roman" panose="02020603050405020304" pitchFamily="18" charset="0"/>
              </a:rPr>
              <a:t>Someterse a Cristo es retratar la sumisión de la iglesia a Cristo.</a:t>
            </a:r>
          </a:p>
          <a:p>
            <a:r>
              <a:rPr lang="es-ES" sz="4000" b="1" dirty="0">
                <a:latin typeface="Times New Roman" panose="02020603050405020304" pitchFamily="18" charset="0"/>
                <a:cs typeface="Times New Roman" panose="02020603050405020304" pitchFamily="18" charset="0"/>
              </a:rPr>
              <a:t>La esposa debe querer honrar al esposos autoridad y aceptar su liderazgo- Mujeres solteras, deben tomar el apoyo de alguien.</a:t>
            </a:r>
          </a:p>
          <a:p>
            <a:r>
              <a:rPr lang="es-ES" sz="4000" b="1" dirty="0">
                <a:latin typeface="Times New Roman" panose="02020603050405020304" pitchFamily="18" charset="0"/>
                <a:cs typeface="Times New Roman" panose="02020603050405020304" pitchFamily="18" charset="0"/>
              </a:rPr>
              <a:t>Apoyar a su esposo para ayudarlo a alcanzar su máximo potencial como hombre de Dios. Ilustración de el hombre y su esposa en la reunión, si me hubiera casado con el, el seria el presidente.</a:t>
            </a:r>
          </a:p>
          <a:p>
            <a:r>
              <a:rPr lang="es-ES" sz="4000" b="1" dirty="0">
                <a:latin typeface="Times New Roman" panose="02020603050405020304" pitchFamily="18" charset="0"/>
                <a:cs typeface="Times New Roman" panose="02020603050405020304" pitchFamily="18" charset="0"/>
              </a:rPr>
              <a:t>Compatible con el pensamiento de su esposo</a:t>
            </a:r>
          </a:p>
          <a:p>
            <a:r>
              <a:rPr lang="es-ES" sz="4000" b="1" dirty="0">
                <a:latin typeface="Times New Roman" panose="02020603050405020304" pitchFamily="18" charset="0"/>
                <a:cs typeface="Times New Roman" panose="02020603050405020304" pitchFamily="18" charset="0"/>
              </a:rPr>
              <a:t>Mas efectivo que estar reclamando persistentemente, hay que ser ayuda idónea ya que el esposo necesita ganar la batalla contra las cosas no santas. La mujer sabia edifica su casa mas la necia con sus manos la destruye.  </a:t>
            </a:r>
          </a:p>
          <a:p>
            <a:r>
              <a:rPr lang="es-ES" sz="4000" b="1" dirty="0">
                <a:latin typeface="Times New Roman" panose="02020603050405020304" pitchFamily="18" charset="0"/>
                <a:cs typeface="Times New Roman" panose="02020603050405020304" pitchFamily="18" charset="0"/>
              </a:rPr>
              <a:t>Su fortaleza la calma por su contentamiento en Cristo</a:t>
            </a:r>
          </a:p>
          <a:p>
            <a:endParaRPr lang="es-E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39805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338973"/>
            <a:ext cx="12192000" cy="986589"/>
          </a:xfrm>
        </p:spPr>
        <p:txBody>
          <a:bodyPr>
            <a:normAutofit fontScale="90000"/>
          </a:bodyPr>
          <a:lstStyle/>
          <a:p>
            <a:pPr algn="ctr"/>
            <a:r>
              <a:rPr lang="es-ES" b="1" u="sng" dirty="0">
                <a:latin typeface="Times New Roman" panose="02020603050405020304" pitchFamily="18" charset="0"/>
                <a:cs typeface="Times New Roman" panose="02020603050405020304" pitchFamily="18" charset="0"/>
              </a:rPr>
              <a:t>Lo que NO es ser cabeza del hogar para  el hombre de acuerdo a Dios</a:t>
            </a: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0000" lnSpcReduction="20000"/>
          </a:bodyPr>
          <a:lstStyle/>
          <a:p>
            <a:r>
              <a:rPr lang="es-ES" sz="4800" b="1" dirty="0">
                <a:latin typeface="Times New Roman" panose="02020603050405020304" pitchFamily="18" charset="0"/>
                <a:cs typeface="Times New Roman" panose="02020603050405020304" pitchFamily="18" charset="0"/>
              </a:rPr>
              <a:t>Sentirse superior o mas valioso, o mas sabio que su esposa</a:t>
            </a:r>
          </a:p>
          <a:p>
            <a:r>
              <a:rPr lang="es-ES" sz="4800" b="1" dirty="0">
                <a:latin typeface="Times New Roman" panose="02020603050405020304" pitchFamily="18" charset="0"/>
                <a:cs typeface="Times New Roman" panose="02020603050405020304" pitchFamily="18" charset="0"/>
              </a:rPr>
              <a:t>Acosar severamente a su esposa o forzarla a someterse. Su sumisión debe ser voluntaria. El hombre debe poner el ejemplo. Con los hijos si podemos disciplinar pero ella debes amarla.</a:t>
            </a:r>
          </a:p>
          <a:p>
            <a:r>
              <a:rPr lang="es-ES" sz="4800" b="1" dirty="0">
                <a:latin typeface="Times New Roman" panose="02020603050405020304" pitchFamily="18" charset="0"/>
                <a:cs typeface="Times New Roman" panose="02020603050405020304" pitchFamily="18" charset="0"/>
              </a:rPr>
              <a:t>Independiente de la autoridad de Dios o la autoridad de la iglesia y gobierno. La mujer tiene la obligación de reportar el abuso. </a:t>
            </a:r>
          </a:p>
          <a:p>
            <a:r>
              <a:rPr lang="es-ES" sz="4800" b="1" dirty="0">
                <a:latin typeface="Times New Roman" panose="02020603050405020304" pitchFamily="18" charset="0"/>
                <a:cs typeface="Times New Roman" panose="02020603050405020304" pitchFamily="18" charset="0"/>
              </a:rPr>
              <a:t>Ignorar los deseos de la esposa y su sabiduría</a:t>
            </a:r>
          </a:p>
          <a:p>
            <a:r>
              <a:rPr lang="es-ES" sz="4800" b="1" dirty="0">
                <a:latin typeface="Times New Roman" panose="02020603050405020304" pitchFamily="18" charset="0"/>
                <a:cs typeface="Times New Roman" panose="02020603050405020304" pitchFamily="18" charset="0"/>
              </a:rPr>
              <a:t>Agarrar lo que quieres, insistiendo en lo que tu quieres y exaltándote tu mismo como hombre.</a:t>
            </a:r>
          </a:p>
          <a:p>
            <a:r>
              <a:rPr lang="es-ES" sz="4800" b="1" dirty="0">
                <a:latin typeface="Times New Roman" panose="02020603050405020304" pitchFamily="18" charset="0"/>
                <a:cs typeface="Times New Roman" panose="02020603050405020304" pitchFamily="18" charset="0"/>
              </a:rPr>
              <a:t>Hacer cada decisión y tener el control de todo y nunca delegar.</a:t>
            </a:r>
          </a:p>
          <a:p>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0280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Autofit/>
          </a:bodyPr>
          <a:lstStyle/>
          <a:p>
            <a:pPr algn="ctr"/>
            <a:r>
              <a:rPr lang="es-ES" sz="3600" b="1" u="sng" dirty="0">
                <a:latin typeface="Times New Roman" panose="02020603050405020304" pitchFamily="18" charset="0"/>
                <a:cs typeface="Times New Roman" panose="02020603050405020304" pitchFamily="18" charset="0"/>
              </a:rPr>
              <a:t>Lo que es ser cabeza del Hogar como dice Dios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92500" lnSpcReduction="20000"/>
          </a:bodyPr>
          <a:lstStyle/>
          <a:p>
            <a:r>
              <a:rPr lang="es-ES" sz="4400" b="1" dirty="0">
                <a:latin typeface="Times New Roman" panose="02020603050405020304" pitchFamily="18" charset="0"/>
                <a:cs typeface="Times New Roman" panose="02020603050405020304" pitchFamily="18" charset="0"/>
              </a:rPr>
              <a:t>Dar amor sacrificial que retrata el sacrificio de Cristo por su iglesia</a:t>
            </a:r>
          </a:p>
          <a:p>
            <a:r>
              <a:rPr lang="es-ES" sz="4400" b="1" dirty="0">
                <a:latin typeface="Times New Roman" panose="02020603050405020304" pitchFamily="18" charset="0"/>
                <a:cs typeface="Times New Roman" panose="02020603050405020304" pitchFamily="18" charset="0"/>
              </a:rPr>
              <a:t>Gentilmente proveyendo y cuidado a su esposa</a:t>
            </a:r>
          </a:p>
          <a:p>
            <a:r>
              <a:rPr lang="es-ES" sz="4400" b="1" dirty="0">
                <a:latin typeface="Times New Roman" panose="02020603050405020304" pitchFamily="18" charset="0"/>
                <a:cs typeface="Times New Roman" panose="02020603050405020304" pitchFamily="18" charset="0"/>
              </a:rPr>
              <a:t>Protegiendo, honrando, y dando poder a su esposa en su belleza, gozo y santidad.</a:t>
            </a:r>
          </a:p>
          <a:p>
            <a:r>
              <a:rPr lang="es-ES" sz="4400" b="1" dirty="0">
                <a:latin typeface="Times New Roman" panose="02020603050405020304" pitchFamily="18" charset="0"/>
                <a:cs typeface="Times New Roman" panose="02020603050405020304" pitchFamily="18" charset="0"/>
              </a:rPr>
              <a:t>Ser considerado y estar al pendiente de los deseos y debilidades y fortalezas de tu esposa. Aprender mas de la menopausia, si es que tu esposa la padece.</a:t>
            </a:r>
          </a:p>
          <a:p>
            <a:r>
              <a:rPr lang="es-ES" sz="4400" b="1" dirty="0">
                <a:latin typeface="Times New Roman" panose="02020603050405020304" pitchFamily="18" charset="0"/>
                <a:cs typeface="Times New Roman" panose="02020603050405020304" pitchFamily="18" charset="0"/>
              </a:rPr>
              <a:t>Tomar el liderazgo siendo ejemplo y acción. Ejemplo, leer la biblia, el varón establece la iniciativa y da el ejemplo. Hacer decisiones difíciles y tomar la responsabilidad de las consecuencias</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3869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ES" b="1" u="sng" dirty="0">
                <a:latin typeface="Times New Roman" panose="02020603050405020304" pitchFamily="18" charset="0"/>
                <a:cs typeface="Times New Roman" panose="02020603050405020304" pitchFamily="18" charset="0"/>
              </a:rPr>
              <a:t>Un argumento bueno y saludable</a:t>
            </a:r>
            <a:br>
              <a:rPr lang="es-ES" b="1" u="sng" dirty="0">
                <a:latin typeface="Times New Roman" panose="02020603050405020304" pitchFamily="18" charset="0"/>
                <a:cs typeface="Times New Roman" panose="02020603050405020304" pitchFamily="18" charset="0"/>
              </a:rPr>
            </a:br>
            <a:r>
              <a:rPr lang="es-ES" b="1" u="sng" dirty="0">
                <a:latin typeface="Times New Roman" panose="02020603050405020304" pitchFamily="18" charset="0"/>
                <a:cs typeface="Times New Roman" panose="02020603050405020304" pitchFamily="18" charset="0"/>
              </a:rPr>
              <a:t>Sumisión contra sacrificio</a:t>
            </a: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El esposo dice: “Yo me voy a sacrificar y lo vamos a hacer a tu manera.”</a:t>
            </a:r>
          </a:p>
          <a:p>
            <a:r>
              <a:rPr lang="es-ES" sz="3600" b="1" dirty="0">
                <a:latin typeface="Times New Roman" panose="02020603050405020304" pitchFamily="18" charset="0"/>
                <a:cs typeface="Times New Roman" panose="02020603050405020304" pitchFamily="18" charset="0"/>
              </a:rPr>
              <a:t>Esposa: “Yo me voy a someter y hacerlo a tu manera.”</a:t>
            </a:r>
          </a:p>
          <a:p>
            <a:r>
              <a:rPr lang="es-ES" sz="3600" b="1" dirty="0">
                <a:latin typeface="Times New Roman" panose="02020603050405020304" pitchFamily="18" charset="0"/>
                <a:cs typeface="Times New Roman" panose="02020603050405020304" pitchFamily="18" charset="0"/>
              </a:rPr>
              <a:t>Esposo: “Yo tengo la autoridad como cabeza del hogar y voy a sacrificarme como Cristo se dio a si mismo por la iglesia. Yo decreto que lo vamos a hacer a tu manera porque te trae gozo y será lo mejor para ti. Así lo vamos a hacer y no quiero oír otra cosa!</a:t>
            </a:r>
          </a:p>
          <a:p>
            <a:r>
              <a:rPr lang="es-ES" sz="3600" b="1" dirty="0">
                <a:latin typeface="Times New Roman" panose="02020603050405020304" pitchFamily="18" charset="0"/>
                <a:cs typeface="Times New Roman" panose="02020603050405020304" pitchFamily="18" charset="0"/>
              </a:rPr>
              <a:t>Si discuten y si ganas como varón, ya perdiste, cuando estas en medio de una discusión debe haber amor y compresión</a:t>
            </a:r>
          </a:p>
        </p:txBody>
      </p:sp>
    </p:spTree>
    <p:extLst>
      <p:ext uri="{BB962C8B-B14F-4D97-AF65-F5344CB8AC3E}">
        <p14:creationId xmlns:p14="http://schemas.microsoft.com/office/powerpoint/2010/main" val="7229919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Nota final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Debemos reconocer cuando nos equivocamos y que tan lejos estamos de amar sacrificialmente o que nuestras esposas se sometan como la iglesia</a:t>
            </a:r>
          </a:p>
          <a:p>
            <a:r>
              <a:rPr lang="es-ES" sz="3600" b="1" dirty="0">
                <a:latin typeface="Times New Roman" panose="02020603050405020304" pitchFamily="18" charset="0"/>
                <a:cs typeface="Times New Roman" panose="02020603050405020304" pitchFamily="18" charset="0"/>
              </a:rPr>
              <a:t>¿Podre someterme y amar sacrificialmente? Necesito que su Espíritu me dirija, me dirija a </a:t>
            </a:r>
            <a:r>
              <a:rPr lang="es-ES" sz="3600" b="1">
                <a:latin typeface="Times New Roman" panose="02020603050405020304" pitchFamily="18" charset="0"/>
                <a:cs typeface="Times New Roman" panose="02020603050405020304" pitchFamily="18" charset="0"/>
              </a:rPr>
              <a:t>ser la persona </a:t>
            </a:r>
            <a:r>
              <a:rPr lang="es-ES" sz="3600" b="1" dirty="0">
                <a:latin typeface="Times New Roman" panose="02020603050405020304" pitchFamily="18" charset="0"/>
                <a:cs typeface="Times New Roman" panose="02020603050405020304" pitchFamily="18" charset="0"/>
              </a:rPr>
              <a:t>que el quiere que sea, que nos de Dios la oportunidad de dar amor sacrificial y que sepamos someternos si necesitamos hacerlo</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696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lstStyle/>
          <a:p>
            <a:pPr algn="ctr"/>
            <a:r>
              <a:rPr lang="es-AR" b="1" u="sng" dirty="0">
                <a:latin typeface="Times New Roman" panose="02020603050405020304" pitchFamily="18" charset="0"/>
                <a:cs typeface="Times New Roman" panose="02020603050405020304" pitchFamily="18" charset="0"/>
              </a:rPr>
              <a:t>Pasajes acerca de la sumisión y el sacrificio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4"/>
            <a:ext cx="12192000" cy="5991725"/>
          </a:xfrm>
        </p:spPr>
        <p:txBody>
          <a:bodyPr>
            <a:normAutofit/>
          </a:bodyPr>
          <a:lstStyle/>
          <a:p>
            <a:r>
              <a:rPr lang="es-ES" sz="4000" b="1" dirty="0">
                <a:latin typeface="Times New Roman" panose="02020603050405020304" pitchFamily="18" charset="0"/>
                <a:cs typeface="Times New Roman" panose="02020603050405020304" pitchFamily="18" charset="0"/>
              </a:rPr>
              <a:t>Esposas, sométanse a sus esposos, como conviene en el Señor.</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Esposos, amen a sus esposas y no sean duros con ellas.” Colosenses 3:18-19 NVI </a:t>
            </a:r>
          </a:p>
          <a:p>
            <a:r>
              <a:rPr lang="es-ES" sz="4000" b="1" dirty="0">
                <a:latin typeface="Times New Roman" panose="02020603050405020304" pitchFamily="18" charset="0"/>
                <a:cs typeface="Times New Roman" panose="02020603050405020304" pitchFamily="18" charset="0"/>
              </a:rPr>
              <a:t>(No pasen por alto la frase: “como conviene en el Señor” colosenses esta hablando que Cristo en nosotros y nosotros en el y los casados debemos siempre actuar en Cristo, como Cristo dice que nos conviene actuar a los casados, sumisos y sacrificialmente)</a:t>
            </a: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Pasaje de la sumisión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4000" b="1" dirty="0">
                <a:latin typeface="Times New Roman" panose="02020603050405020304" pitchFamily="18" charset="0"/>
                <a:cs typeface="Times New Roman" panose="02020603050405020304" pitchFamily="18" charset="0"/>
              </a:rPr>
              <a:t>“Esposas, sométanse a sus propios esposos como al Señor.</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Porque el esposo es cabeza de su esposa, así como Cristo es cabeza y salvador de la iglesia, la cual es su cuerpo.</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Así como la iglesia se somete a Cristo, también las esposas deben someterse a sus esposos en todo.” Efesios 5:22-24</a:t>
            </a:r>
          </a:p>
          <a:p>
            <a:r>
              <a:rPr lang="es-ES" sz="4000" b="1" dirty="0">
                <a:latin typeface="Times New Roman" panose="02020603050405020304" pitchFamily="18" charset="0"/>
                <a:cs typeface="Times New Roman" panose="02020603050405020304" pitchFamily="18" charset="0"/>
              </a:rPr>
              <a:t>Como la iglesia se somete a Cristo, la mujer debe someterse a su marido</a:t>
            </a:r>
            <a:endParaRPr lang="es-AR"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Pasaje del sacrificio amoroso del esposo</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54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Esposos, amen a sus esposas, así como Cristo amó a la iglesia y se entregó por ella</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para hacerla santa. Él la purificó, lavándola con agua mediante la palabra,</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para presentársela a sí mismo como una iglesia radiante, sin mancha ni arruga ni ninguna otra imperfección, sino santa e intachable. Así mismo el esposo debe amar a su esposa como a su propio cuerpo. El que ama a su esposa se ama a sí mismo.” Efesios 5:25-28</a:t>
            </a:r>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Pasaje del sacrificio amoroso del esposo</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5400" b="1" baseline="30000"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pues nadie ha odiado jamás a su propio cuerpo; al contrario, lo alimenta y lo cuida, así como Cristo hace con la iglesia, porque somos miembros de su cuerpo.</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«Por eso dejará el hombre a su padre y a su madre, y se unirá a su esposa, y los dos llegarán a ser un solo cuerpo».</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Esto es un misterio profundo; yo me refiero a Cristo y a la iglesia.</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En todo caso, cada uno de ustedes ame también a su esposa como a sí mismo, y que la esposa respete a su esposo</a:t>
            </a:r>
            <a:r>
              <a:rPr lang="es-ES" dirty="0"/>
              <a:t>.</a:t>
            </a:r>
            <a:r>
              <a:rPr lang="es-ES" sz="3600" b="1" dirty="0">
                <a:latin typeface="Times New Roman" panose="02020603050405020304" pitchFamily="18" charset="0"/>
                <a:cs typeface="Times New Roman" panose="02020603050405020304" pitchFamily="18" charset="0"/>
              </a:rPr>
              <a:t>” Efesios 5:29-33</a:t>
            </a:r>
          </a:p>
        </p:txBody>
      </p:sp>
    </p:spTree>
    <p:extLst>
      <p:ext uri="{BB962C8B-B14F-4D97-AF65-F5344CB8AC3E}">
        <p14:creationId xmlns:p14="http://schemas.microsoft.com/office/powerpoint/2010/main" val="351901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800" b="1" dirty="0">
                <a:latin typeface="Times New Roman" panose="02020603050405020304" pitchFamily="18" charset="0"/>
                <a:cs typeface="Times New Roman" panose="02020603050405020304" pitchFamily="18" charset="0"/>
              </a:rPr>
              <a:t>Pasaje que habla de la sumisión de la mujer</a:t>
            </a:r>
            <a:endParaRPr lang="es-AR" sz="4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400" b="1" dirty="0">
                <a:latin typeface="Times New Roman" panose="02020603050405020304" pitchFamily="18" charset="0"/>
                <a:cs typeface="Times New Roman" panose="02020603050405020304" pitchFamily="18" charset="0"/>
              </a:rPr>
              <a:t>“</a:t>
            </a:r>
            <a:r>
              <a:rPr lang="es-ES" sz="44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las ancianas, enséñales que sean reverentes en su conducta, y no calumniadoras ni adictas al mucho vino. Deben enseñar lo bueno</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y aconsejar a las jóvenes a amar a sus esposos y a sus hijos,</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a ser sensatas y puras, cuidadosas del hogar, bondadosas y sumisas a sus esposos, para que no se hable mal de la palabra de Dios.” Tito 2:3-5</a:t>
            </a:r>
          </a:p>
          <a:p>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6720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800" b="1" dirty="0">
                <a:latin typeface="Times New Roman" panose="02020603050405020304" pitchFamily="18" charset="0"/>
                <a:cs typeface="Times New Roman" panose="02020603050405020304" pitchFamily="18" charset="0"/>
              </a:rPr>
              <a:t>Pasaje que habla de la sumisión de la mujer</a:t>
            </a:r>
            <a:endParaRPr lang="es-AR" sz="4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0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Así mismo, esposas, sométanse a sus esposos, de modo que, si algunos de ellos no creen en la palabra, puedan ser ganados más por el comportamiento de ustedes que por sus palabras, al observar su conducta íntegra y respetuosa. Que la belleza de ustedes no sea la externa, que consiste en adornos tales como peinados ostentosos, joyas de oro y vestidos lujosos.</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Que su belleza sea más bien la incorruptible, la que procede de lo íntimo del corazón y consiste en un espíritu suave y apacible. Esta sí que tiene mucho valor delante de Dios</a:t>
            </a:r>
            <a:r>
              <a:rPr lang="es-ES" sz="4000" b="1" dirty="0">
                <a:latin typeface="Times New Roman" panose="02020603050405020304" pitchFamily="18" charset="0"/>
                <a:cs typeface="Times New Roman" panose="02020603050405020304" pitchFamily="18" charset="0"/>
              </a:rPr>
              <a:t>.” 1 Pedro 3:1-4</a:t>
            </a:r>
          </a:p>
          <a:p>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5418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800" b="1" dirty="0">
                <a:latin typeface="Times New Roman" panose="02020603050405020304" pitchFamily="18" charset="0"/>
                <a:cs typeface="Times New Roman" panose="02020603050405020304" pitchFamily="18" charset="0"/>
              </a:rPr>
              <a:t>Pasaje que habla de la sumisión de la mujer</a:t>
            </a:r>
            <a:endParaRPr lang="es-AR" sz="4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“Así se adornaban en tiempos antiguos las santas mujeres que esperaban en Dios, cada una sumisa a su esposo.</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Tal es el caso de Sara, que obedecía a Abraham y lo llamaba su señor. Ustedes son hijas de ella si hacen el bien y viven sin ningún temor.</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De igual manera, ustedes esposos, sean comprensivos en su vida conyugal, tratando cada uno a su esposa con respeto, ya que como mujer es más delicada, y ambos son herederos del grato don de la vida. Así nada estorbará las oraciones de ustedes.” 1 Pedro 3:5-7</a:t>
            </a:r>
          </a:p>
          <a:p>
            <a:r>
              <a:rPr lang="es-ES" sz="3600" b="1" dirty="0">
                <a:latin typeface="Times New Roman" panose="02020603050405020304" pitchFamily="18" charset="0"/>
                <a:cs typeface="Times New Roman" panose="02020603050405020304" pitchFamily="18" charset="0"/>
              </a:rPr>
              <a:t>Estos son solo algunos versículos</a:t>
            </a:r>
          </a:p>
          <a:p>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7101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5447</TotalTime>
  <Words>2329</Words>
  <Application>Microsoft Office PowerPoint</Application>
  <PresentationFormat>Widescreen</PresentationFormat>
  <Paragraphs>116</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Times New Roman</vt:lpstr>
      <vt:lpstr>Office Theme</vt:lpstr>
      <vt:lpstr>Unidad 7: Esposas sumisas y esposos que se sacrifican (Presentación 21)</vt:lpstr>
      <vt:lpstr>Introducción</vt:lpstr>
      <vt:lpstr>Pasajes acerca de la sumisión y el sacrificio</vt:lpstr>
      <vt:lpstr>Pasaje de la sumisión</vt:lpstr>
      <vt:lpstr>Pasaje del sacrificio amoroso del esposo</vt:lpstr>
      <vt:lpstr>Pasaje del sacrificio amoroso del esposo</vt:lpstr>
      <vt:lpstr>Pasaje que habla de la sumisión de la mujer</vt:lpstr>
      <vt:lpstr>Pasaje que habla de la sumisión de la mujer</vt:lpstr>
      <vt:lpstr>Pasaje que habla de la sumisión de la mujer</vt:lpstr>
      <vt:lpstr>¿Mejor que la biblia?</vt:lpstr>
      <vt:lpstr>Pensando en los matrimonios tradicionales… ¿Qué Si?</vt:lpstr>
      <vt:lpstr>Separación del Trabajo y la Familia</vt:lpstr>
      <vt:lpstr>Inventando los Roles Tradicionales</vt:lpstr>
      <vt:lpstr>Inventando los “Roles Tradicionales”</vt:lpstr>
      <vt:lpstr>Desarrollos que se dieron mas adelante</vt:lpstr>
      <vt:lpstr>Impacto en las Iglesias</vt:lpstr>
      <vt:lpstr>Mas allá de los “Roles Tradicionales”</vt:lpstr>
      <vt:lpstr>Mas allá de los “Roles Tradicionales”</vt:lpstr>
      <vt:lpstr>Mas allá de los “Roles Tradicionales”</vt:lpstr>
      <vt:lpstr>“Roles Tradicionales no son necesariamente roles bíblicos</vt:lpstr>
      <vt:lpstr>El matrimonio es el retrato  de Cristo con su Iglesia</vt:lpstr>
      <vt:lpstr>El amor sacrificial de los Esposos  retrata el amor de Cristo por su Iglesia</vt:lpstr>
      <vt:lpstr>La sumisión de la esposa retrata la respuesta de la Iglesia a Cristo</vt:lpstr>
      <vt:lpstr>Lo que no es la sumisión recomendada por Dios</vt:lpstr>
      <vt:lpstr>Lo que si es la sumisión a Dios</vt:lpstr>
      <vt:lpstr>Lo que NO es ser cabeza del hogar para  el hombre de acuerdo a Dios</vt:lpstr>
      <vt:lpstr>Lo que es ser cabeza del Hogar como dice Dios</vt:lpstr>
      <vt:lpstr>Un argumento bueno y saludable Sumisión contra sacrificio</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90</cp:revision>
  <dcterms:created xsi:type="dcterms:W3CDTF">2017-10-03T19:37:14Z</dcterms:created>
  <dcterms:modified xsi:type="dcterms:W3CDTF">2017-11-02T15:33:04Z</dcterms:modified>
</cp:coreProperties>
</file>