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9" r:id="rId3"/>
    <p:sldId id="279" r:id="rId4"/>
    <p:sldId id="286" r:id="rId5"/>
    <p:sldId id="280" r:id="rId6"/>
    <p:sldId id="287" r:id="rId7"/>
    <p:sldId id="288" r:id="rId8"/>
    <p:sldId id="282" r:id="rId9"/>
    <p:sldId id="278" r:id="rId10"/>
  </p:sldIdLst>
  <p:sldSz cx="9144000" cy="5143500" type="screen16x9"/>
  <p:notesSz cx="6858000" cy="9144000"/>
  <p:embeddedFontLst>
    <p:embeddedFont>
      <p:font typeface="Roboto Slab" charset="0"/>
      <p:regular r:id="rId12"/>
      <p:bold r:id="rId13"/>
    </p:embeddedFont>
    <p:embeddedFont>
      <p:font typeface="Impact" pitchFamily="34" charset="0"/>
      <p:regular r:id="rId14"/>
    </p:embeddedFont>
    <p:embeddedFont>
      <p:font typeface="Nixie One" charset="0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8CEBAF2-A0B9-41F5-855D-340B4F70AB4A}">
  <a:tblStyle styleId="{98CEBAF2-A0B9-41F5-855D-340B4F70AB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0ED7BB8-C791-43B9-B544-FB8657F4FD4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4" d="100"/>
          <a:sy n="64" d="100"/>
        </p:scale>
        <p:origin x="-696" y="-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37329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4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3398538" y="1599538"/>
            <a:ext cx="2346925" cy="19444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682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26" name="Google Shape;26;p4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▫"/>
              <a:defRPr sz="2000">
                <a:solidFill>
                  <a:schemeClr val="lt1"/>
                </a:solidFill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5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>
              <a:spcBef>
                <a:spcPts val="60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B">
  <p:cSld name="BLANK_1_1_1">
    <p:bg>
      <p:bgPr>
        <a:solidFill>
          <a:schemeClr val="accen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1" name="Google Shape;71;p8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701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8" r:id="rId5"/>
    <p:sldLayoutId id="2147483662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ctrTitle"/>
          </p:nvPr>
        </p:nvSpPr>
        <p:spPr>
          <a:xfrm>
            <a:off x="1189856" y="2211710"/>
            <a:ext cx="676652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Evangelismo: Presentando la Gracia</a:t>
            </a:r>
            <a:endParaRPr dirty="0">
              <a:latin typeface="Calibri" pitchFamily="34" charset="0"/>
            </a:endParaRPr>
          </a:p>
        </p:txBody>
      </p:sp>
      <p:grpSp>
        <p:nvGrpSpPr>
          <p:cNvPr id="106" name="Google Shape;106;p13"/>
          <p:cNvGrpSpPr/>
          <p:nvPr/>
        </p:nvGrpSpPr>
        <p:grpSpPr>
          <a:xfrm>
            <a:off x="753267" y="1029785"/>
            <a:ext cx="964541" cy="1011307"/>
            <a:chOff x="5961125" y="1623900"/>
            <a:chExt cx="427450" cy="448175"/>
          </a:xfrm>
        </p:grpSpPr>
        <p:sp>
          <p:nvSpPr>
            <p:cNvPr id="107" name="Google Shape;107;p13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135;p15"/>
          <p:cNvSpPr txBox="1">
            <a:spLocks/>
          </p:cNvSpPr>
          <p:nvPr/>
        </p:nvSpPr>
        <p:spPr>
          <a:xfrm>
            <a:off x="0" y="123478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Font typeface="Nixie One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>
            <a:spLocks noGrp="1"/>
          </p:cNvSpPr>
          <p:nvPr>
            <p:ph type="ctrTitle"/>
          </p:nvPr>
        </p:nvSpPr>
        <p:spPr>
          <a:xfrm>
            <a:off x="3718064" y="2204038"/>
            <a:ext cx="542593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La Conversación Evangelística:</a:t>
            </a:r>
            <a:br>
              <a:rPr lang="en" dirty="0" smtClean="0">
                <a:latin typeface="Calibri" pitchFamily="34" charset="0"/>
              </a:rPr>
            </a:br>
            <a:r>
              <a:rPr lang="en" dirty="0" smtClean="0">
                <a:latin typeface="Calibri" pitchFamily="34" charset="0"/>
              </a:rPr>
              <a:t>El Diálogo en Acción</a:t>
            </a:r>
            <a:endParaRPr dirty="0">
              <a:latin typeface="Calibri" pitchFamily="34" charset="0"/>
            </a:endParaRPr>
          </a:p>
        </p:txBody>
      </p:sp>
      <p:sp>
        <p:nvSpPr>
          <p:cNvPr id="143" name="Google Shape;143;p16"/>
          <p:cNvSpPr txBox="1">
            <a:spLocks noGrp="1"/>
          </p:cNvSpPr>
          <p:nvPr>
            <p:ph type="subTitle" idx="1"/>
          </p:nvPr>
        </p:nvSpPr>
        <p:spPr>
          <a:xfrm>
            <a:off x="3738708" y="3371126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Unidad VI: El Testimonio Personal</a:t>
            </a:r>
            <a:endParaRPr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44" name="Google Shape;144;p16"/>
          <p:cNvSpPr txBox="1"/>
          <p:nvPr/>
        </p:nvSpPr>
        <p:spPr>
          <a:xfrm>
            <a:off x="0" y="841282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0" dirty="0" smtClean="0">
                <a:solidFill>
                  <a:schemeClr val="accent2"/>
                </a:solidFill>
                <a:latin typeface="Calibri" pitchFamily="34" charset="0"/>
                <a:ea typeface="Roboto Slab"/>
                <a:cs typeface="Roboto Slab"/>
                <a:sym typeface="Roboto Slab"/>
              </a:rPr>
              <a:t>18</a:t>
            </a:r>
            <a:endParaRPr sz="20000" dirty="0">
              <a:solidFill>
                <a:schemeClr val="accent2"/>
              </a:solidFill>
              <a:latin typeface="Calibri" pitchFamily="34" charset="0"/>
              <a:ea typeface="Roboto Slab"/>
              <a:cs typeface="Roboto Slab"/>
              <a:sym typeface="Roboto Slab"/>
            </a:endParaRPr>
          </a:p>
        </p:txBody>
      </p:sp>
      <p:sp>
        <p:nvSpPr>
          <p:cNvPr id="145" name="Google Shape;145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" name="Google Shape;105;p13"/>
          <p:cNvSpPr txBox="1">
            <a:spLocks/>
          </p:cNvSpPr>
          <p:nvPr/>
        </p:nvSpPr>
        <p:spPr>
          <a:xfrm>
            <a:off x="685800" y="259822"/>
            <a:ext cx="2374032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MX" dirty="0" smtClean="0">
                <a:solidFill>
                  <a:schemeClr val="bg1"/>
                </a:solidFill>
                <a:latin typeface="Calibri" pitchFamily="34" charset="0"/>
              </a:rPr>
              <a:t>Sesión</a:t>
            </a:r>
            <a:endParaRPr lang="es-MX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>
            <a:spLocks noGrp="1"/>
          </p:cNvSpPr>
          <p:nvPr>
            <p:ph type="body" idx="1"/>
          </p:nvPr>
        </p:nvSpPr>
        <p:spPr>
          <a:xfrm>
            <a:off x="323528" y="1851670"/>
            <a:ext cx="90010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buNone/>
            </a:pPr>
            <a:endParaRPr lang="es-MX" sz="2400" dirty="0">
              <a:latin typeface="Calibri" pitchFamily="34" charset="0"/>
            </a:endParaRPr>
          </a:p>
          <a:p>
            <a:pPr marL="0" lvl="0" indent="0" algn="l">
              <a:buNone/>
            </a:pPr>
            <a:r>
              <a:rPr lang="es-MX" sz="2400" dirty="0" smtClean="0">
                <a:latin typeface="Calibri" pitchFamily="34" charset="0"/>
              </a:rPr>
              <a:t>Aconteció </a:t>
            </a:r>
            <a:r>
              <a:rPr lang="es-MX" sz="2400" dirty="0">
                <a:latin typeface="Calibri" pitchFamily="34" charset="0"/>
              </a:rPr>
              <a:t>que estando Jesús a la mesa en casa de él, muchos publicanos y pecadores estaban también a la mesa juntamente con Jesús y sus discípulos; porque había muchos que le habían </a:t>
            </a:r>
            <a:r>
              <a:rPr lang="es-MX" sz="2400" dirty="0" smtClean="0">
                <a:latin typeface="Calibri" pitchFamily="34" charset="0"/>
              </a:rPr>
              <a:t>seguido. Y </a:t>
            </a:r>
            <a:r>
              <a:rPr lang="es-MX" sz="2400" dirty="0">
                <a:latin typeface="Calibri" pitchFamily="34" charset="0"/>
              </a:rPr>
              <a:t>los escribas y los fariseos, viéndole comer con los publicanos y con los pecadores, dijeron a los discípulos: ¿Qué es esto, que él come y bebe con los publicanos y </a:t>
            </a:r>
            <a:r>
              <a:rPr lang="es-MX" sz="2400" dirty="0" smtClean="0">
                <a:latin typeface="Calibri" pitchFamily="34" charset="0"/>
              </a:rPr>
              <a:t>pecadores? Al </a:t>
            </a:r>
            <a:r>
              <a:rPr lang="es-MX" sz="2400" dirty="0">
                <a:latin typeface="Calibri" pitchFamily="34" charset="0"/>
              </a:rPr>
              <a:t>oír esto Jesús, les dijo: Los sanos no tienen necesidad de médico, sino los enfermos. No he venido a llamar a justos, sino a pecadores. </a:t>
            </a:r>
            <a:endParaRPr sz="2400" dirty="0">
              <a:latin typeface="Calibri" pitchFamily="34" charset="0"/>
            </a:endParaRPr>
          </a:p>
        </p:txBody>
      </p:sp>
      <p:sp>
        <p:nvSpPr>
          <p:cNvPr id="151" name="Google Shape;151;p17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5" name="Google Shape;135;p15"/>
          <p:cNvSpPr txBox="1">
            <a:spLocks/>
          </p:cNvSpPr>
          <p:nvPr/>
        </p:nvSpPr>
        <p:spPr>
          <a:xfrm>
            <a:off x="4427984" y="4032448"/>
            <a:ext cx="4716016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000" dirty="0" smtClean="0">
                <a:solidFill>
                  <a:schemeClr val="bg1"/>
                </a:solidFill>
                <a:latin typeface="Calibri" pitchFamily="34" charset="0"/>
              </a:rPr>
              <a:t>Marcos 2:15-17</a:t>
            </a: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9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Iniciar una conversación</a:t>
            </a:r>
            <a:endParaRPr dirty="0">
              <a:latin typeface="Calibri" pitchFamily="34" charset="0"/>
            </a:endParaRPr>
          </a:p>
        </p:txBody>
      </p:sp>
      <p:sp>
        <p:nvSpPr>
          <p:cNvPr id="314" name="Google Shape;314;p29"/>
          <p:cNvSpPr/>
          <p:nvPr/>
        </p:nvSpPr>
        <p:spPr>
          <a:xfrm>
            <a:off x="1331640" y="2290250"/>
            <a:ext cx="2525218" cy="2010900"/>
          </a:xfrm>
          <a:prstGeom prst="homePlate">
            <a:avLst>
              <a:gd name="adj" fmla="val 30129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FFFF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1. Comience con una </a:t>
            </a:r>
            <a:br>
              <a:rPr lang="en" b="1" dirty="0" smtClean="0">
                <a:solidFill>
                  <a:srgbClr val="FFFFFF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</a:br>
            <a:r>
              <a:rPr lang="en" b="1" dirty="0" smtClean="0">
                <a:solidFill>
                  <a:srgbClr val="FFFFFF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conversación común</a:t>
            </a:r>
          </a:p>
        </p:txBody>
      </p:sp>
      <p:sp>
        <p:nvSpPr>
          <p:cNvPr id="315" name="Google Shape;315;p29"/>
          <p:cNvSpPr/>
          <p:nvPr/>
        </p:nvSpPr>
        <p:spPr>
          <a:xfrm>
            <a:off x="3347864" y="2290250"/>
            <a:ext cx="2573471" cy="2010900"/>
          </a:xfrm>
          <a:prstGeom prst="chevron">
            <a:avLst>
              <a:gd name="adj" fmla="val 29853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b="1" dirty="0" smtClean="0">
                <a:solidFill>
                  <a:srgbClr val="FFFFFF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2. Plantee una pregunta exploratoria</a:t>
            </a:r>
            <a:endParaRPr lang="en" b="1" dirty="0">
              <a:solidFill>
                <a:srgbClr val="FFFFFF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316" name="Google Shape;316;p29"/>
          <p:cNvSpPr/>
          <p:nvPr/>
        </p:nvSpPr>
        <p:spPr>
          <a:xfrm>
            <a:off x="5447106" y="2290250"/>
            <a:ext cx="2573471" cy="2010900"/>
          </a:xfrm>
          <a:prstGeom prst="chevron">
            <a:avLst>
              <a:gd name="adj" fmla="val 29853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 smtClean="0">
                <a:solidFill>
                  <a:srgbClr val="FFFFFF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3. Pida permiso y plantee una pregunta directa</a:t>
            </a:r>
            <a:endParaRPr lang="en" b="1" dirty="0">
              <a:solidFill>
                <a:srgbClr val="FFFFFF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grpSp>
        <p:nvGrpSpPr>
          <p:cNvPr id="317" name="Google Shape;317;p29"/>
          <p:cNvGrpSpPr/>
          <p:nvPr/>
        </p:nvGrpSpPr>
        <p:grpSpPr>
          <a:xfrm>
            <a:off x="348269" y="907692"/>
            <a:ext cx="369549" cy="274765"/>
            <a:chOff x="5247525" y="3007275"/>
            <a:chExt cx="517575" cy="384825"/>
          </a:xfrm>
        </p:grpSpPr>
        <p:sp>
          <p:nvSpPr>
            <p:cNvPr id="318" name="Google Shape;318;p29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9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0" name="Google Shape;320;p2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1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6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>
            <a:spLocks noGrp="1"/>
          </p:cNvSpPr>
          <p:nvPr>
            <p:ph type="title"/>
          </p:nvPr>
        </p:nvSpPr>
        <p:spPr>
          <a:xfrm>
            <a:off x="1146024" y="530725"/>
            <a:ext cx="3425975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Una conversación común</a:t>
            </a:r>
            <a:endParaRPr dirty="0">
              <a:latin typeface="Calibri" pitchFamily="34" charset="0"/>
            </a:endParaRPr>
          </a:p>
        </p:txBody>
      </p:sp>
      <p:sp>
        <p:nvSpPr>
          <p:cNvPr id="157" name="Google Shape;157;p18"/>
          <p:cNvSpPr txBox="1">
            <a:spLocks noGrp="1"/>
          </p:cNvSpPr>
          <p:nvPr>
            <p:ph type="body" idx="1"/>
          </p:nvPr>
        </p:nvSpPr>
        <p:spPr>
          <a:xfrm>
            <a:off x="700080" y="1645298"/>
            <a:ext cx="8338989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indent="0" algn="l" rtl="0"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s-MX" dirty="0" smtClean="0">
                <a:latin typeface="Calibri" pitchFamily="34" charset="0"/>
              </a:rPr>
              <a:t>Situaciones de diario vivir </a:t>
            </a:r>
          </a:p>
          <a:p>
            <a:pPr marL="50800" lvl="0" indent="0" algn="l" rtl="0"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s-MX" dirty="0">
                <a:latin typeface="Calibri" pitchFamily="34" charset="0"/>
              </a:rPr>
              <a:t>	</a:t>
            </a:r>
            <a:r>
              <a:rPr lang="es-MX" dirty="0" smtClean="0">
                <a:latin typeface="Calibri" pitchFamily="34" charset="0"/>
              </a:rPr>
              <a:t>- Trabajo, escuela, familia</a:t>
            </a:r>
          </a:p>
          <a:p>
            <a:pPr marL="50800" lvl="0" indent="0" algn="l" rtl="0"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s-MX" dirty="0">
                <a:latin typeface="Calibri" pitchFamily="34" charset="0"/>
              </a:rPr>
              <a:t>	</a:t>
            </a:r>
            <a:r>
              <a:rPr lang="es-MX" dirty="0" smtClean="0">
                <a:latin typeface="Calibri" pitchFamily="34" charset="0"/>
              </a:rPr>
              <a:t>- Noticias, periódico, sucesos particulares</a:t>
            </a:r>
          </a:p>
          <a:p>
            <a:pPr marL="457200" lvl="0" indent="-406400" algn="l" rtl="0">
              <a:spcBef>
                <a:spcPts val="600"/>
              </a:spcBef>
              <a:spcAft>
                <a:spcPts val="0"/>
              </a:spcAft>
              <a:buSzPts val="2800"/>
              <a:buChar char="▪"/>
            </a:pPr>
            <a:endParaRPr lang="es-MX" dirty="0">
              <a:latin typeface="Calibri" pitchFamily="34" charset="0"/>
            </a:endParaRPr>
          </a:p>
          <a:p>
            <a:pPr marL="50800" lvl="0" indent="0" algn="ctr" rtl="0"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s-MX" sz="2400" dirty="0" smtClean="0">
                <a:latin typeface="Calibri" pitchFamily="34" charset="0"/>
              </a:rPr>
              <a:t>Sin una conversación común no logra conectar con la otra persona y eso crea un desinterés en la comunicación</a:t>
            </a:r>
            <a:endParaRPr sz="2400" dirty="0">
              <a:latin typeface="Calibri" pitchFamily="34" charset="0"/>
            </a:endParaRPr>
          </a:p>
        </p:txBody>
      </p:sp>
      <p:grpSp>
        <p:nvGrpSpPr>
          <p:cNvPr id="158" name="Google Shape;158;p18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159" name="Google Shape;159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1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2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grpSp>
        <p:nvGrpSpPr>
          <p:cNvPr id="13" name="Google Shape;918;p48"/>
          <p:cNvGrpSpPr/>
          <p:nvPr/>
        </p:nvGrpSpPr>
        <p:grpSpPr>
          <a:xfrm>
            <a:off x="1187624" y="2427734"/>
            <a:ext cx="306074" cy="251292"/>
            <a:chOff x="2599525" y="3688600"/>
            <a:chExt cx="428675" cy="351950"/>
          </a:xfrm>
        </p:grpSpPr>
        <p:sp>
          <p:nvSpPr>
            <p:cNvPr id="14" name="Google Shape;919;p48"/>
            <p:cNvSpPr/>
            <p:nvPr/>
          </p:nvSpPr>
          <p:spPr>
            <a:xfrm>
              <a:off x="2599525" y="3688600"/>
              <a:ext cx="428675" cy="168675"/>
            </a:xfrm>
            <a:custGeom>
              <a:avLst/>
              <a:gdLst/>
              <a:ahLst/>
              <a:cxnLst/>
              <a:rect l="l" t="t" r="r" b="b"/>
              <a:pathLst>
                <a:path w="17147" h="6747" fill="none" extrusionOk="0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20;p48"/>
            <p:cNvSpPr/>
            <p:nvPr/>
          </p:nvSpPr>
          <p:spPr>
            <a:xfrm>
              <a:off x="2792550" y="3862125"/>
              <a:ext cx="42650" cy="23775"/>
            </a:xfrm>
            <a:custGeom>
              <a:avLst/>
              <a:gdLst/>
              <a:ahLst/>
              <a:cxnLst/>
              <a:rect l="l" t="t" r="r" b="b"/>
              <a:pathLst>
                <a:path w="1706" h="951" fill="none" extrusionOk="0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21;p48"/>
            <p:cNvSpPr/>
            <p:nvPr/>
          </p:nvSpPr>
          <p:spPr>
            <a:xfrm>
              <a:off x="2599525" y="3852375"/>
              <a:ext cx="428675" cy="188175"/>
            </a:xfrm>
            <a:custGeom>
              <a:avLst/>
              <a:gdLst/>
              <a:ahLst/>
              <a:cxnLst/>
              <a:rect l="l" t="t" r="r" b="b"/>
              <a:pathLst>
                <a:path w="17147" h="7527" fill="none" extrusionOk="0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918;p48"/>
          <p:cNvGrpSpPr/>
          <p:nvPr/>
        </p:nvGrpSpPr>
        <p:grpSpPr>
          <a:xfrm>
            <a:off x="1187624" y="2896522"/>
            <a:ext cx="306074" cy="251292"/>
            <a:chOff x="2599525" y="3688600"/>
            <a:chExt cx="428675" cy="351950"/>
          </a:xfrm>
        </p:grpSpPr>
        <p:sp>
          <p:nvSpPr>
            <p:cNvPr id="18" name="Google Shape;919;p48"/>
            <p:cNvSpPr/>
            <p:nvPr/>
          </p:nvSpPr>
          <p:spPr>
            <a:xfrm>
              <a:off x="2599525" y="3688600"/>
              <a:ext cx="428675" cy="168675"/>
            </a:xfrm>
            <a:custGeom>
              <a:avLst/>
              <a:gdLst/>
              <a:ahLst/>
              <a:cxnLst/>
              <a:rect l="l" t="t" r="r" b="b"/>
              <a:pathLst>
                <a:path w="17147" h="6747" fill="none" extrusionOk="0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20;p48"/>
            <p:cNvSpPr/>
            <p:nvPr/>
          </p:nvSpPr>
          <p:spPr>
            <a:xfrm>
              <a:off x="2792550" y="3862125"/>
              <a:ext cx="42650" cy="23775"/>
            </a:xfrm>
            <a:custGeom>
              <a:avLst/>
              <a:gdLst/>
              <a:ahLst/>
              <a:cxnLst/>
              <a:rect l="l" t="t" r="r" b="b"/>
              <a:pathLst>
                <a:path w="1706" h="951" fill="none" extrusionOk="0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21;p48"/>
            <p:cNvSpPr/>
            <p:nvPr/>
          </p:nvSpPr>
          <p:spPr>
            <a:xfrm>
              <a:off x="2599525" y="3852375"/>
              <a:ext cx="428675" cy="188175"/>
            </a:xfrm>
            <a:custGeom>
              <a:avLst/>
              <a:gdLst/>
              <a:ahLst/>
              <a:cxnLst/>
              <a:rect l="l" t="t" r="r" b="b"/>
              <a:pathLst>
                <a:path w="17147" h="7527" fill="none" extrusionOk="0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9502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>
            <a:spLocks noGrp="1"/>
          </p:cNvSpPr>
          <p:nvPr>
            <p:ph type="title"/>
          </p:nvPr>
        </p:nvSpPr>
        <p:spPr>
          <a:xfrm>
            <a:off x="1146024" y="530725"/>
            <a:ext cx="3425975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Una pregunta exploratioria</a:t>
            </a:r>
            <a:endParaRPr dirty="0">
              <a:latin typeface="Calibri" pitchFamily="34" charset="0"/>
            </a:endParaRPr>
          </a:p>
        </p:txBody>
      </p:sp>
      <p:sp>
        <p:nvSpPr>
          <p:cNvPr id="157" name="Google Shape;157;p18"/>
          <p:cNvSpPr txBox="1">
            <a:spLocks noGrp="1"/>
          </p:cNvSpPr>
          <p:nvPr>
            <p:ph type="body" idx="1"/>
          </p:nvPr>
        </p:nvSpPr>
        <p:spPr>
          <a:xfrm>
            <a:off x="700080" y="1645298"/>
            <a:ext cx="8338989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indent="0" algn="l" rtl="0"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s-MX" sz="2400" dirty="0" smtClean="0">
                <a:latin typeface="Calibri" pitchFamily="34" charset="0"/>
              </a:rPr>
              <a:t>Adentrarse a la plática con términos que lo conduzcan a conexiones con el contenido bíblico teológico</a:t>
            </a:r>
          </a:p>
          <a:p>
            <a:pPr marL="50800" lvl="0" indent="0" algn="l" rtl="0"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s-MX" dirty="0">
                <a:latin typeface="Calibri" pitchFamily="34" charset="0"/>
              </a:rPr>
              <a:t>	</a:t>
            </a:r>
            <a:r>
              <a:rPr lang="es-MX" dirty="0" smtClean="0">
                <a:latin typeface="Calibri" pitchFamily="34" charset="0"/>
              </a:rPr>
              <a:t>- Justicia, bienestar, paz</a:t>
            </a:r>
          </a:p>
          <a:p>
            <a:pPr marL="50800" lvl="0" indent="0" algn="l" rtl="0"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s-MX" dirty="0">
                <a:latin typeface="Calibri" pitchFamily="34" charset="0"/>
              </a:rPr>
              <a:t>	</a:t>
            </a:r>
            <a:r>
              <a:rPr lang="es-MX" dirty="0" smtClean="0">
                <a:latin typeface="Calibri" pitchFamily="34" charset="0"/>
              </a:rPr>
              <a:t>- Futuro, esperanza</a:t>
            </a:r>
          </a:p>
          <a:p>
            <a:pPr marL="457200" lvl="0" indent="-406400" algn="l" rtl="0">
              <a:spcBef>
                <a:spcPts val="600"/>
              </a:spcBef>
              <a:spcAft>
                <a:spcPts val="0"/>
              </a:spcAft>
              <a:buSzPts val="2800"/>
              <a:buChar char="▪"/>
            </a:pPr>
            <a:endParaRPr lang="es-MX" dirty="0">
              <a:latin typeface="Calibri" pitchFamily="34" charset="0"/>
            </a:endParaRPr>
          </a:p>
          <a:p>
            <a:pPr marL="50800" lvl="0" indent="0" algn="ctr" rtl="0"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s-MX" sz="2400" dirty="0" smtClean="0">
                <a:latin typeface="Calibri" pitchFamily="34" charset="0"/>
              </a:rPr>
              <a:t>Comentarios o cuestiones que pueda hacer </a:t>
            </a:r>
            <a:br>
              <a:rPr lang="es-MX" sz="2400" dirty="0" smtClean="0">
                <a:latin typeface="Calibri" pitchFamily="34" charset="0"/>
              </a:rPr>
            </a:br>
            <a:r>
              <a:rPr lang="es-MX" sz="2400" dirty="0" smtClean="0">
                <a:latin typeface="Calibri" pitchFamily="34" charset="0"/>
              </a:rPr>
              <a:t>reflexionar al otro en asuntos espirituales</a:t>
            </a:r>
            <a:endParaRPr sz="2400" dirty="0">
              <a:latin typeface="Calibri" pitchFamily="34" charset="0"/>
            </a:endParaRPr>
          </a:p>
        </p:txBody>
      </p:sp>
      <p:grpSp>
        <p:nvGrpSpPr>
          <p:cNvPr id="158" name="Google Shape;158;p18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159" name="Google Shape;159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1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2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21" name="Google Shape;777;p48"/>
          <p:cNvSpPr/>
          <p:nvPr/>
        </p:nvSpPr>
        <p:spPr>
          <a:xfrm>
            <a:off x="1259632" y="2703045"/>
            <a:ext cx="288688" cy="262591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777;p48"/>
          <p:cNvSpPr/>
          <p:nvPr/>
        </p:nvSpPr>
        <p:spPr>
          <a:xfrm>
            <a:off x="1259632" y="3219822"/>
            <a:ext cx="288688" cy="262591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239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>
            <a:spLocks noGrp="1"/>
          </p:cNvSpPr>
          <p:nvPr>
            <p:ph type="title"/>
          </p:nvPr>
        </p:nvSpPr>
        <p:spPr>
          <a:xfrm>
            <a:off x="1146024" y="530725"/>
            <a:ext cx="3425975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Una pregunta directa</a:t>
            </a:r>
            <a:endParaRPr dirty="0">
              <a:latin typeface="Calibri" pitchFamily="34" charset="0"/>
            </a:endParaRPr>
          </a:p>
        </p:txBody>
      </p:sp>
      <p:sp>
        <p:nvSpPr>
          <p:cNvPr id="157" name="Google Shape;157;p18"/>
          <p:cNvSpPr txBox="1">
            <a:spLocks noGrp="1"/>
          </p:cNvSpPr>
          <p:nvPr>
            <p:ph type="body" idx="1"/>
          </p:nvPr>
        </p:nvSpPr>
        <p:spPr>
          <a:xfrm>
            <a:off x="700080" y="1645298"/>
            <a:ext cx="8338989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indent="0" algn="l" rtl="0"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s-MX" sz="2400" dirty="0" smtClean="0">
                <a:latin typeface="Calibri" pitchFamily="34" charset="0"/>
              </a:rPr>
              <a:t>Pida permiso de hacer una pregunta con tintes teológicos…</a:t>
            </a:r>
            <a:br>
              <a:rPr lang="es-MX" sz="2400" dirty="0" smtClean="0">
                <a:latin typeface="Calibri" pitchFamily="34" charset="0"/>
              </a:rPr>
            </a:br>
            <a:endParaRPr lang="es-MX" sz="2400" dirty="0" smtClean="0">
              <a:latin typeface="Calibri" pitchFamily="34" charset="0"/>
            </a:endParaRPr>
          </a:p>
          <a:p>
            <a:pPr marL="50800" lvl="0" indent="0" algn="l" rtl="0"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s-MX" dirty="0">
                <a:latin typeface="Calibri" pitchFamily="34" charset="0"/>
              </a:rPr>
              <a:t>	</a:t>
            </a:r>
            <a:r>
              <a:rPr lang="es-MX" dirty="0" smtClean="0">
                <a:latin typeface="Calibri" pitchFamily="34" charset="0"/>
              </a:rPr>
              <a:t>- Cree en Dios, Jesús, Espíritu Santo </a:t>
            </a:r>
          </a:p>
          <a:p>
            <a:pPr marL="50800" lvl="0" indent="0" algn="l" rtl="0"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s-MX" dirty="0">
                <a:latin typeface="Calibri" pitchFamily="34" charset="0"/>
              </a:rPr>
              <a:t>	</a:t>
            </a:r>
            <a:r>
              <a:rPr lang="es-MX" dirty="0" smtClean="0">
                <a:latin typeface="Calibri" pitchFamily="34" charset="0"/>
              </a:rPr>
              <a:t>- Postura sobre el ser humano, presente y futuro</a:t>
            </a:r>
          </a:p>
          <a:p>
            <a:pPr marL="457200" lvl="0" indent="-406400" algn="l" rtl="0">
              <a:spcBef>
                <a:spcPts val="600"/>
              </a:spcBef>
              <a:spcAft>
                <a:spcPts val="0"/>
              </a:spcAft>
              <a:buSzPts val="2800"/>
              <a:buChar char="▪"/>
            </a:pPr>
            <a:endParaRPr lang="es-MX" dirty="0">
              <a:latin typeface="Calibri" pitchFamily="34" charset="0"/>
            </a:endParaRPr>
          </a:p>
          <a:p>
            <a:pPr marL="50800" lvl="0" indent="0" algn="ctr" rtl="0"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s-MX" sz="2400" dirty="0" smtClean="0">
                <a:latin typeface="Calibri" pitchFamily="34" charset="0"/>
              </a:rPr>
              <a:t>Estas preguntas directas le darán a usted la</a:t>
            </a:r>
            <a:br>
              <a:rPr lang="es-MX" sz="2400" dirty="0" smtClean="0">
                <a:latin typeface="Calibri" pitchFamily="34" charset="0"/>
              </a:rPr>
            </a:br>
            <a:r>
              <a:rPr lang="es-MX" sz="2400" dirty="0" smtClean="0">
                <a:latin typeface="Calibri" pitchFamily="34" charset="0"/>
              </a:rPr>
              <a:t>oportunidad de compartir el evangelio</a:t>
            </a:r>
            <a:endParaRPr sz="2400" dirty="0">
              <a:latin typeface="Calibri" pitchFamily="34" charset="0"/>
            </a:endParaRPr>
          </a:p>
        </p:txBody>
      </p:sp>
      <p:grpSp>
        <p:nvGrpSpPr>
          <p:cNvPr id="158" name="Google Shape;158;p18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159" name="Google Shape;159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1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2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grpSp>
        <p:nvGrpSpPr>
          <p:cNvPr id="15" name="Google Shape;1014;p48"/>
          <p:cNvGrpSpPr/>
          <p:nvPr/>
        </p:nvGrpSpPr>
        <p:grpSpPr>
          <a:xfrm>
            <a:off x="1259632" y="2718700"/>
            <a:ext cx="329548" cy="293900"/>
            <a:chOff x="3927500" y="301425"/>
            <a:chExt cx="461550" cy="411625"/>
          </a:xfrm>
        </p:grpSpPr>
        <p:sp>
          <p:nvSpPr>
            <p:cNvPr id="16" name="Google Shape;1015;p48"/>
            <p:cNvSpPr/>
            <p:nvPr/>
          </p:nvSpPr>
          <p:spPr>
            <a:xfrm>
              <a:off x="4080925" y="302050"/>
              <a:ext cx="154075" cy="411000"/>
            </a:xfrm>
            <a:custGeom>
              <a:avLst/>
              <a:gdLst/>
              <a:ahLst/>
              <a:cxnLst/>
              <a:rect l="l" t="t" r="r" b="b"/>
              <a:pathLst>
                <a:path w="6163" h="16440" fill="none" extrusionOk="0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6;p48"/>
            <p:cNvSpPr/>
            <p:nvPr/>
          </p:nvSpPr>
          <p:spPr>
            <a:xfrm>
              <a:off x="3927500" y="301425"/>
              <a:ext cx="153450" cy="406150"/>
            </a:xfrm>
            <a:custGeom>
              <a:avLst/>
              <a:gdLst/>
              <a:ahLst/>
              <a:cxnLst/>
              <a:rect l="l" t="t" r="r" b="b"/>
              <a:pathLst>
                <a:path w="6138" h="16246" fill="none" extrusionOk="0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7;p48"/>
            <p:cNvSpPr/>
            <p:nvPr/>
          </p:nvSpPr>
          <p:spPr>
            <a:xfrm>
              <a:off x="4234975" y="306925"/>
              <a:ext cx="154075" cy="405525"/>
            </a:xfrm>
            <a:custGeom>
              <a:avLst/>
              <a:gdLst/>
              <a:ahLst/>
              <a:cxnLst/>
              <a:rect l="l" t="t" r="r" b="b"/>
              <a:pathLst>
                <a:path w="6163" h="16221" fill="none" extrusionOk="0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18;p48"/>
            <p:cNvSpPr/>
            <p:nvPr/>
          </p:nvSpPr>
          <p:spPr>
            <a:xfrm>
              <a:off x="4295850" y="442075"/>
              <a:ext cx="46300" cy="26225"/>
            </a:xfrm>
            <a:custGeom>
              <a:avLst/>
              <a:gdLst/>
              <a:ahLst/>
              <a:cxnLst/>
              <a:rect l="l" t="t" r="r" b="b"/>
              <a:pathLst>
                <a:path w="1852" h="1049" fill="none" extrusionOk="0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19;p48"/>
            <p:cNvSpPr/>
            <p:nvPr/>
          </p:nvSpPr>
          <p:spPr>
            <a:xfrm>
              <a:off x="4296475" y="415900"/>
              <a:ext cx="45075" cy="78575"/>
            </a:xfrm>
            <a:custGeom>
              <a:avLst/>
              <a:gdLst/>
              <a:ahLst/>
              <a:cxnLst/>
              <a:rect l="l" t="t" r="r" b="b"/>
              <a:pathLst>
                <a:path w="1803" h="3143" fill="none" extrusionOk="0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20;p48"/>
            <p:cNvSpPr/>
            <p:nvPr/>
          </p:nvSpPr>
          <p:spPr>
            <a:xfrm>
              <a:off x="3968275" y="590050"/>
              <a:ext cx="25" cy="6100"/>
            </a:xfrm>
            <a:custGeom>
              <a:avLst/>
              <a:gdLst/>
              <a:ahLst/>
              <a:cxnLst/>
              <a:rect l="l" t="t" r="r" b="b"/>
              <a:pathLst>
                <a:path w="1" h="244" fill="none" extrusionOk="0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21;p48"/>
            <p:cNvSpPr/>
            <p:nvPr/>
          </p:nvSpPr>
          <p:spPr>
            <a:xfrm>
              <a:off x="3970725" y="558375"/>
              <a:ext cx="1850" cy="12200"/>
            </a:xfrm>
            <a:custGeom>
              <a:avLst/>
              <a:gdLst/>
              <a:ahLst/>
              <a:cxnLst/>
              <a:rect l="l" t="t" r="r" b="b"/>
              <a:pathLst>
                <a:path w="74" h="488" fill="none" extrusionOk="0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22;p48"/>
            <p:cNvSpPr/>
            <p:nvPr/>
          </p:nvSpPr>
          <p:spPr>
            <a:xfrm>
              <a:off x="3976200" y="527325"/>
              <a:ext cx="3675" cy="12200"/>
            </a:xfrm>
            <a:custGeom>
              <a:avLst/>
              <a:gdLst/>
              <a:ahLst/>
              <a:cxnLst/>
              <a:rect l="l" t="t" r="r" b="b"/>
              <a:pathLst>
                <a:path w="147" h="488" fill="none" extrusionOk="0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23;p48"/>
            <p:cNvSpPr/>
            <p:nvPr/>
          </p:nvSpPr>
          <p:spPr>
            <a:xfrm>
              <a:off x="3985950" y="498100"/>
              <a:ext cx="4875" cy="10975"/>
            </a:xfrm>
            <a:custGeom>
              <a:avLst/>
              <a:gdLst/>
              <a:ahLst/>
              <a:cxnLst/>
              <a:rect l="l" t="t" r="r" b="b"/>
              <a:pathLst>
                <a:path w="195" h="439" fill="none" extrusionOk="0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24;p48"/>
            <p:cNvSpPr/>
            <p:nvPr/>
          </p:nvSpPr>
          <p:spPr>
            <a:xfrm>
              <a:off x="4000550" y="471300"/>
              <a:ext cx="7325" cy="9775"/>
            </a:xfrm>
            <a:custGeom>
              <a:avLst/>
              <a:gdLst/>
              <a:ahLst/>
              <a:cxnLst/>
              <a:rect l="l" t="t" r="r" b="b"/>
              <a:pathLst>
                <a:path w="293" h="391" fill="none" extrusionOk="0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25;p48"/>
            <p:cNvSpPr/>
            <p:nvPr/>
          </p:nvSpPr>
          <p:spPr>
            <a:xfrm>
              <a:off x="4021250" y="450600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26;p48"/>
            <p:cNvSpPr/>
            <p:nvPr/>
          </p:nvSpPr>
          <p:spPr>
            <a:xfrm>
              <a:off x="4049250" y="440250"/>
              <a:ext cx="11600" cy="2475"/>
            </a:xfrm>
            <a:custGeom>
              <a:avLst/>
              <a:gdLst/>
              <a:ahLst/>
              <a:cxnLst/>
              <a:rect l="l" t="t" r="r" b="b"/>
              <a:pathLst>
                <a:path w="464" h="99" fill="none" extrusionOk="0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27;p48"/>
            <p:cNvSpPr/>
            <p:nvPr/>
          </p:nvSpPr>
          <p:spPr>
            <a:xfrm>
              <a:off x="4080325" y="439650"/>
              <a:ext cx="12200" cy="1850"/>
            </a:xfrm>
            <a:custGeom>
              <a:avLst/>
              <a:gdLst/>
              <a:ahLst/>
              <a:cxnLst/>
              <a:rect l="l" t="t" r="r" b="b"/>
              <a:pathLst>
                <a:path w="488" h="74" fill="none" extrusionOk="0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28;p48"/>
            <p:cNvSpPr/>
            <p:nvPr/>
          </p:nvSpPr>
          <p:spPr>
            <a:xfrm>
              <a:off x="4110150" y="450000"/>
              <a:ext cx="9150" cy="7950"/>
            </a:xfrm>
            <a:custGeom>
              <a:avLst/>
              <a:gdLst/>
              <a:ahLst/>
              <a:cxnLst/>
              <a:rect l="l" t="t" r="r" b="b"/>
              <a:pathLst>
                <a:path w="366" h="318" fill="none" extrusionOk="0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29;p48"/>
            <p:cNvSpPr/>
            <p:nvPr/>
          </p:nvSpPr>
          <p:spPr>
            <a:xfrm>
              <a:off x="4130250" y="473750"/>
              <a:ext cx="4900" cy="10975"/>
            </a:xfrm>
            <a:custGeom>
              <a:avLst/>
              <a:gdLst/>
              <a:ahLst/>
              <a:cxnLst/>
              <a:rect l="l" t="t" r="r" b="b"/>
              <a:pathLst>
                <a:path w="196" h="439" fill="none" extrusionOk="0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30;p48"/>
            <p:cNvSpPr/>
            <p:nvPr/>
          </p:nvSpPr>
          <p:spPr>
            <a:xfrm>
              <a:off x="4141800" y="502975"/>
              <a:ext cx="3700" cy="11600"/>
            </a:xfrm>
            <a:custGeom>
              <a:avLst/>
              <a:gdLst/>
              <a:ahLst/>
              <a:cxnLst/>
              <a:rect l="l" t="t" r="r" b="b"/>
              <a:pathLst>
                <a:path w="148" h="464" fill="none" extrusionOk="0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31;p48"/>
            <p:cNvSpPr/>
            <p:nvPr/>
          </p:nvSpPr>
          <p:spPr>
            <a:xfrm>
              <a:off x="4150950" y="533425"/>
              <a:ext cx="3675" cy="11575"/>
            </a:xfrm>
            <a:custGeom>
              <a:avLst/>
              <a:gdLst/>
              <a:ahLst/>
              <a:cxnLst/>
              <a:rect l="l" t="t" r="r" b="b"/>
              <a:pathLst>
                <a:path w="147" h="463" fill="none" extrusionOk="0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32;p48"/>
            <p:cNvSpPr/>
            <p:nvPr/>
          </p:nvSpPr>
          <p:spPr>
            <a:xfrm>
              <a:off x="4160675" y="563850"/>
              <a:ext cx="4900" cy="11000"/>
            </a:xfrm>
            <a:custGeom>
              <a:avLst/>
              <a:gdLst/>
              <a:ahLst/>
              <a:cxnLst/>
              <a:rect l="l" t="t" r="r" b="b"/>
              <a:pathLst>
                <a:path w="196" h="440" fill="none" extrusionOk="0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33;p48"/>
            <p:cNvSpPr/>
            <p:nvPr/>
          </p:nvSpPr>
          <p:spPr>
            <a:xfrm>
              <a:off x="4175300" y="591875"/>
              <a:ext cx="7325" cy="9150"/>
            </a:xfrm>
            <a:custGeom>
              <a:avLst/>
              <a:gdLst/>
              <a:ahLst/>
              <a:cxnLst/>
              <a:rect l="l" t="t" r="r" b="b"/>
              <a:pathLst>
                <a:path w="293" h="366" fill="none" extrusionOk="0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34;p48"/>
            <p:cNvSpPr/>
            <p:nvPr/>
          </p:nvSpPr>
          <p:spPr>
            <a:xfrm>
              <a:off x="4198425" y="613175"/>
              <a:ext cx="11000" cy="4900"/>
            </a:xfrm>
            <a:custGeom>
              <a:avLst/>
              <a:gdLst/>
              <a:ahLst/>
              <a:cxnLst/>
              <a:rect l="l" t="t" r="r" b="b"/>
              <a:pathLst>
                <a:path w="440" h="196" fill="none" extrusionOk="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35;p48"/>
            <p:cNvSpPr/>
            <p:nvPr/>
          </p:nvSpPr>
          <p:spPr>
            <a:xfrm>
              <a:off x="4228275" y="621100"/>
              <a:ext cx="12200" cy="625"/>
            </a:xfrm>
            <a:custGeom>
              <a:avLst/>
              <a:gdLst/>
              <a:ahLst/>
              <a:cxnLst/>
              <a:rect l="l" t="t" r="r" b="b"/>
              <a:pathLst>
                <a:path w="488" h="25" fill="none" extrusionOk="0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36;p48"/>
            <p:cNvSpPr/>
            <p:nvPr/>
          </p:nvSpPr>
          <p:spPr>
            <a:xfrm>
              <a:off x="4259925" y="616225"/>
              <a:ext cx="11600" cy="3075"/>
            </a:xfrm>
            <a:custGeom>
              <a:avLst/>
              <a:gdLst/>
              <a:ahLst/>
              <a:cxnLst/>
              <a:rect l="l" t="t" r="r" b="b"/>
              <a:pathLst>
                <a:path w="464" h="123" fill="none" extrusionOk="0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37;p48"/>
            <p:cNvSpPr/>
            <p:nvPr/>
          </p:nvSpPr>
          <p:spPr>
            <a:xfrm>
              <a:off x="4289775" y="602225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38;p48"/>
            <p:cNvSpPr/>
            <p:nvPr/>
          </p:nvSpPr>
          <p:spPr>
            <a:xfrm>
              <a:off x="4313525" y="577875"/>
              <a:ext cx="6100" cy="10375"/>
            </a:xfrm>
            <a:custGeom>
              <a:avLst/>
              <a:gdLst/>
              <a:ahLst/>
              <a:cxnLst/>
              <a:rect l="l" t="t" r="r" b="b"/>
              <a:pathLst>
                <a:path w="244" h="415" fill="none" extrusionOk="0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39;p48"/>
            <p:cNvSpPr/>
            <p:nvPr/>
          </p:nvSpPr>
          <p:spPr>
            <a:xfrm>
              <a:off x="4326300" y="547425"/>
              <a:ext cx="2450" cy="12200"/>
            </a:xfrm>
            <a:custGeom>
              <a:avLst/>
              <a:gdLst/>
              <a:ahLst/>
              <a:cxnLst/>
              <a:rect l="l" t="t" r="r" b="b"/>
              <a:pathLst>
                <a:path w="98" h="488" fill="none" extrusionOk="0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40;p48"/>
            <p:cNvSpPr/>
            <p:nvPr/>
          </p:nvSpPr>
          <p:spPr>
            <a:xfrm>
              <a:off x="4329350" y="515750"/>
              <a:ext cx="625" cy="12200"/>
            </a:xfrm>
            <a:custGeom>
              <a:avLst/>
              <a:gdLst/>
              <a:ahLst/>
              <a:cxnLst/>
              <a:rect l="l" t="t" r="r" b="b"/>
              <a:pathLst>
                <a:path w="25" h="488" fill="none" extrusionOk="0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41;p48"/>
            <p:cNvSpPr/>
            <p:nvPr/>
          </p:nvSpPr>
          <p:spPr>
            <a:xfrm>
              <a:off x="4325075" y="488975"/>
              <a:ext cx="1250" cy="6100"/>
            </a:xfrm>
            <a:custGeom>
              <a:avLst/>
              <a:gdLst/>
              <a:ahLst/>
              <a:cxnLst/>
              <a:rect l="l" t="t" r="r" b="b"/>
              <a:pathLst>
                <a:path w="50" h="244" fill="none" extrusionOk="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1014;p48"/>
          <p:cNvGrpSpPr/>
          <p:nvPr/>
        </p:nvGrpSpPr>
        <p:grpSpPr>
          <a:xfrm>
            <a:off x="1290124" y="3213954"/>
            <a:ext cx="329548" cy="293900"/>
            <a:chOff x="3927500" y="301425"/>
            <a:chExt cx="461550" cy="411625"/>
          </a:xfrm>
        </p:grpSpPr>
        <p:sp>
          <p:nvSpPr>
            <p:cNvPr id="46" name="Google Shape;1015;p48"/>
            <p:cNvSpPr/>
            <p:nvPr/>
          </p:nvSpPr>
          <p:spPr>
            <a:xfrm>
              <a:off x="4080925" y="302050"/>
              <a:ext cx="154075" cy="411000"/>
            </a:xfrm>
            <a:custGeom>
              <a:avLst/>
              <a:gdLst/>
              <a:ahLst/>
              <a:cxnLst/>
              <a:rect l="l" t="t" r="r" b="b"/>
              <a:pathLst>
                <a:path w="6163" h="16440" fill="none" extrusionOk="0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16;p48"/>
            <p:cNvSpPr/>
            <p:nvPr/>
          </p:nvSpPr>
          <p:spPr>
            <a:xfrm>
              <a:off x="3927500" y="301425"/>
              <a:ext cx="153450" cy="406150"/>
            </a:xfrm>
            <a:custGeom>
              <a:avLst/>
              <a:gdLst/>
              <a:ahLst/>
              <a:cxnLst/>
              <a:rect l="l" t="t" r="r" b="b"/>
              <a:pathLst>
                <a:path w="6138" h="16246" fill="none" extrusionOk="0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17;p48"/>
            <p:cNvSpPr/>
            <p:nvPr/>
          </p:nvSpPr>
          <p:spPr>
            <a:xfrm>
              <a:off x="4234975" y="306925"/>
              <a:ext cx="154075" cy="405525"/>
            </a:xfrm>
            <a:custGeom>
              <a:avLst/>
              <a:gdLst/>
              <a:ahLst/>
              <a:cxnLst/>
              <a:rect l="l" t="t" r="r" b="b"/>
              <a:pathLst>
                <a:path w="6163" h="16221" fill="none" extrusionOk="0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18;p48"/>
            <p:cNvSpPr/>
            <p:nvPr/>
          </p:nvSpPr>
          <p:spPr>
            <a:xfrm>
              <a:off x="4295850" y="442075"/>
              <a:ext cx="46300" cy="26225"/>
            </a:xfrm>
            <a:custGeom>
              <a:avLst/>
              <a:gdLst/>
              <a:ahLst/>
              <a:cxnLst/>
              <a:rect l="l" t="t" r="r" b="b"/>
              <a:pathLst>
                <a:path w="1852" h="1049" fill="none" extrusionOk="0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19;p48"/>
            <p:cNvSpPr/>
            <p:nvPr/>
          </p:nvSpPr>
          <p:spPr>
            <a:xfrm>
              <a:off x="4296475" y="415900"/>
              <a:ext cx="45075" cy="78575"/>
            </a:xfrm>
            <a:custGeom>
              <a:avLst/>
              <a:gdLst/>
              <a:ahLst/>
              <a:cxnLst/>
              <a:rect l="l" t="t" r="r" b="b"/>
              <a:pathLst>
                <a:path w="1803" h="3143" fill="none" extrusionOk="0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20;p48"/>
            <p:cNvSpPr/>
            <p:nvPr/>
          </p:nvSpPr>
          <p:spPr>
            <a:xfrm>
              <a:off x="3968275" y="590050"/>
              <a:ext cx="25" cy="6100"/>
            </a:xfrm>
            <a:custGeom>
              <a:avLst/>
              <a:gdLst/>
              <a:ahLst/>
              <a:cxnLst/>
              <a:rect l="l" t="t" r="r" b="b"/>
              <a:pathLst>
                <a:path w="1" h="244" fill="none" extrusionOk="0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21;p48"/>
            <p:cNvSpPr/>
            <p:nvPr/>
          </p:nvSpPr>
          <p:spPr>
            <a:xfrm>
              <a:off x="3970725" y="558375"/>
              <a:ext cx="1850" cy="12200"/>
            </a:xfrm>
            <a:custGeom>
              <a:avLst/>
              <a:gdLst/>
              <a:ahLst/>
              <a:cxnLst/>
              <a:rect l="l" t="t" r="r" b="b"/>
              <a:pathLst>
                <a:path w="74" h="488" fill="none" extrusionOk="0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22;p48"/>
            <p:cNvSpPr/>
            <p:nvPr/>
          </p:nvSpPr>
          <p:spPr>
            <a:xfrm>
              <a:off x="3976200" y="527325"/>
              <a:ext cx="3675" cy="12200"/>
            </a:xfrm>
            <a:custGeom>
              <a:avLst/>
              <a:gdLst/>
              <a:ahLst/>
              <a:cxnLst/>
              <a:rect l="l" t="t" r="r" b="b"/>
              <a:pathLst>
                <a:path w="147" h="488" fill="none" extrusionOk="0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23;p48"/>
            <p:cNvSpPr/>
            <p:nvPr/>
          </p:nvSpPr>
          <p:spPr>
            <a:xfrm>
              <a:off x="3985950" y="498100"/>
              <a:ext cx="4875" cy="10975"/>
            </a:xfrm>
            <a:custGeom>
              <a:avLst/>
              <a:gdLst/>
              <a:ahLst/>
              <a:cxnLst/>
              <a:rect l="l" t="t" r="r" b="b"/>
              <a:pathLst>
                <a:path w="195" h="439" fill="none" extrusionOk="0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24;p48"/>
            <p:cNvSpPr/>
            <p:nvPr/>
          </p:nvSpPr>
          <p:spPr>
            <a:xfrm>
              <a:off x="4000550" y="471300"/>
              <a:ext cx="7325" cy="9775"/>
            </a:xfrm>
            <a:custGeom>
              <a:avLst/>
              <a:gdLst/>
              <a:ahLst/>
              <a:cxnLst/>
              <a:rect l="l" t="t" r="r" b="b"/>
              <a:pathLst>
                <a:path w="293" h="391" fill="none" extrusionOk="0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25;p48"/>
            <p:cNvSpPr/>
            <p:nvPr/>
          </p:nvSpPr>
          <p:spPr>
            <a:xfrm>
              <a:off x="4021250" y="450600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026;p48"/>
            <p:cNvSpPr/>
            <p:nvPr/>
          </p:nvSpPr>
          <p:spPr>
            <a:xfrm>
              <a:off x="4049250" y="440250"/>
              <a:ext cx="11600" cy="2475"/>
            </a:xfrm>
            <a:custGeom>
              <a:avLst/>
              <a:gdLst/>
              <a:ahLst/>
              <a:cxnLst/>
              <a:rect l="l" t="t" r="r" b="b"/>
              <a:pathLst>
                <a:path w="464" h="99" fill="none" extrusionOk="0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027;p48"/>
            <p:cNvSpPr/>
            <p:nvPr/>
          </p:nvSpPr>
          <p:spPr>
            <a:xfrm>
              <a:off x="4080325" y="439650"/>
              <a:ext cx="12200" cy="1850"/>
            </a:xfrm>
            <a:custGeom>
              <a:avLst/>
              <a:gdLst/>
              <a:ahLst/>
              <a:cxnLst/>
              <a:rect l="l" t="t" r="r" b="b"/>
              <a:pathLst>
                <a:path w="488" h="74" fill="none" extrusionOk="0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028;p48"/>
            <p:cNvSpPr/>
            <p:nvPr/>
          </p:nvSpPr>
          <p:spPr>
            <a:xfrm>
              <a:off x="4110150" y="450000"/>
              <a:ext cx="9150" cy="7950"/>
            </a:xfrm>
            <a:custGeom>
              <a:avLst/>
              <a:gdLst/>
              <a:ahLst/>
              <a:cxnLst/>
              <a:rect l="l" t="t" r="r" b="b"/>
              <a:pathLst>
                <a:path w="366" h="318" fill="none" extrusionOk="0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029;p48"/>
            <p:cNvSpPr/>
            <p:nvPr/>
          </p:nvSpPr>
          <p:spPr>
            <a:xfrm>
              <a:off x="4130250" y="473750"/>
              <a:ext cx="4900" cy="10975"/>
            </a:xfrm>
            <a:custGeom>
              <a:avLst/>
              <a:gdLst/>
              <a:ahLst/>
              <a:cxnLst/>
              <a:rect l="l" t="t" r="r" b="b"/>
              <a:pathLst>
                <a:path w="196" h="439" fill="none" extrusionOk="0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30;p48"/>
            <p:cNvSpPr/>
            <p:nvPr/>
          </p:nvSpPr>
          <p:spPr>
            <a:xfrm>
              <a:off x="4141800" y="502975"/>
              <a:ext cx="3700" cy="11600"/>
            </a:xfrm>
            <a:custGeom>
              <a:avLst/>
              <a:gdLst/>
              <a:ahLst/>
              <a:cxnLst/>
              <a:rect l="l" t="t" r="r" b="b"/>
              <a:pathLst>
                <a:path w="148" h="464" fill="none" extrusionOk="0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031;p48"/>
            <p:cNvSpPr/>
            <p:nvPr/>
          </p:nvSpPr>
          <p:spPr>
            <a:xfrm>
              <a:off x="4150950" y="533425"/>
              <a:ext cx="3675" cy="11575"/>
            </a:xfrm>
            <a:custGeom>
              <a:avLst/>
              <a:gdLst/>
              <a:ahLst/>
              <a:cxnLst/>
              <a:rect l="l" t="t" r="r" b="b"/>
              <a:pathLst>
                <a:path w="147" h="463" fill="none" extrusionOk="0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032;p48"/>
            <p:cNvSpPr/>
            <p:nvPr/>
          </p:nvSpPr>
          <p:spPr>
            <a:xfrm>
              <a:off x="4160675" y="563850"/>
              <a:ext cx="4900" cy="11000"/>
            </a:xfrm>
            <a:custGeom>
              <a:avLst/>
              <a:gdLst/>
              <a:ahLst/>
              <a:cxnLst/>
              <a:rect l="l" t="t" r="r" b="b"/>
              <a:pathLst>
                <a:path w="196" h="440" fill="none" extrusionOk="0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033;p48"/>
            <p:cNvSpPr/>
            <p:nvPr/>
          </p:nvSpPr>
          <p:spPr>
            <a:xfrm>
              <a:off x="4175300" y="591875"/>
              <a:ext cx="7325" cy="9150"/>
            </a:xfrm>
            <a:custGeom>
              <a:avLst/>
              <a:gdLst/>
              <a:ahLst/>
              <a:cxnLst/>
              <a:rect l="l" t="t" r="r" b="b"/>
              <a:pathLst>
                <a:path w="293" h="366" fill="none" extrusionOk="0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034;p48"/>
            <p:cNvSpPr/>
            <p:nvPr/>
          </p:nvSpPr>
          <p:spPr>
            <a:xfrm>
              <a:off x="4198425" y="613175"/>
              <a:ext cx="11000" cy="4900"/>
            </a:xfrm>
            <a:custGeom>
              <a:avLst/>
              <a:gdLst/>
              <a:ahLst/>
              <a:cxnLst/>
              <a:rect l="l" t="t" r="r" b="b"/>
              <a:pathLst>
                <a:path w="440" h="196" fill="none" extrusionOk="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035;p48"/>
            <p:cNvSpPr/>
            <p:nvPr/>
          </p:nvSpPr>
          <p:spPr>
            <a:xfrm>
              <a:off x="4228275" y="621100"/>
              <a:ext cx="12200" cy="625"/>
            </a:xfrm>
            <a:custGeom>
              <a:avLst/>
              <a:gdLst/>
              <a:ahLst/>
              <a:cxnLst/>
              <a:rect l="l" t="t" r="r" b="b"/>
              <a:pathLst>
                <a:path w="488" h="25" fill="none" extrusionOk="0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036;p48"/>
            <p:cNvSpPr/>
            <p:nvPr/>
          </p:nvSpPr>
          <p:spPr>
            <a:xfrm>
              <a:off x="4259925" y="616225"/>
              <a:ext cx="11600" cy="3075"/>
            </a:xfrm>
            <a:custGeom>
              <a:avLst/>
              <a:gdLst/>
              <a:ahLst/>
              <a:cxnLst/>
              <a:rect l="l" t="t" r="r" b="b"/>
              <a:pathLst>
                <a:path w="464" h="123" fill="none" extrusionOk="0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037;p48"/>
            <p:cNvSpPr/>
            <p:nvPr/>
          </p:nvSpPr>
          <p:spPr>
            <a:xfrm>
              <a:off x="4289775" y="602225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038;p48"/>
            <p:cNvSpPr/>
            <p:nvPr/>
          </p:nvSpPr>
          <p:spPr>
            <a:xfrm>
              <a:off x="4313525" y="577875"/>
              <a:ext cx="6100" cy="10375"/>
            </a:xfrm>
            <a:custGeom>
              <a:avLst/>
              <a:gdLst/>
              <a:ahLst/>
              <a:cxnLst/>
              <a:rect l="l" t="t" r="r" b="b"/>
              <a:pathLst>
                <a:path w="244" h="415" fill="none" extrusionOk="0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039;p48"/>
            <p:cNvSpPr/>
            <p:nvPr/>
          </p:nvSpPr>
          <p:spPr>
            <a:xfrm>
              <a:off x="4326300" y="547425"/>
              <a:ext cx="2450" cy="12200"/>
            </a:xfrm>
            <a:custGeom>
              <a:avLst/>
              <a:gdLst/>
              <a:ahLst/>
              <a:cxnLst/>
              <a:rect l="l" t="t" r="r" b="b"/>
              <a:pathLst>
                <a:path w="98" h="488" fill="none" extrusionOk="0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040;p48"/>
            <p:cNvSpPr/>
            <p:nvPr/>
          </p:nvSpPr>
          <p:spPr>
            <a:xfrm>
              <a:off x="4329350" y="515750"/>
              <a:ext cx="625" cy="12200"/>
            </a:xfrm>
            <a:custGeom>
              <a:avLst/>
              <a:gdLst/>
              <a:ahLst/>
              <a:cxnLst/>
              <a:rect l="l" t="t" r="r" b="b"/>
              <a:pathLst>
                <a:path w="25" h="488" fill="none" extrusionOk="0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041;p48"/>
            <p:cNvSpPr/>
            <p:nvPr/>
          </p:nvSpPr>
          <p:spPr>
            <a:xfrm>
              <a:off x="4325075" y="488975"/>
              <a:ext cx="1250" cy="6100"/>
            </a:xfrm>
            <a:custGeom>
              <a:avLst/>
              <a:gdLst/>
              <a:ahLst/>
              <a:cxnLst/>
              <a:rect l="l" t="t" r="r" b="b"/>
              <a:pathLst>
                <a:path w="50" h="244" fill="none" extrusionOk="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4387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>
            <a:spLocks noGrp="1"/>
          </p:cNvSpPr>
          <p:nvPr>
            <p:ph type="title"/>
          </p:nvPr>
        </p:nvSpPr>
        <p:spPr>
          <a:xfrm>
            <a:off x="1146024" y="530725"/>
            <a:ext cx="3425289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/>
              <a:t>Límites</a:t>
            </a:r>
            <a:r>
              <a:rPr lang="en" dirty="0" smtClean="0"/>
              <a:t> …</a:t>
            </a:r>
            <a:endParaRPr dirty="0"/>
          </a:p>
        </p:txBody>
      </p:sp>
      <p:sp>
        <p:nvSpPr>
          <p:cNvPr id="220" name="Google Shape;220;p22"/>
          <p:cNvSpPr txBox="1">
            <a:spLocks noGrp="1"/>
          </p:cNvSpPr>
          <p:nvPr>
            <p:ph type="body" idx="1"/>
          </p:nvPr>
        </p:nvSpPr>
        <p:spPr>
          <a:xfrm>
            <a:off x="4572000" y="555526"/>
            <a:ext cx="4608512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/>
            <a:r>
              <a:rPr lang="es-MX" sz="2200" dirty="0">
                <a:latin typeface="Calibri" pitchFamily="34" charset="0"/>
              </a:rPr>
              <a:t>No se preste a malas </a:t>
            </a:r>
            <a:r>
              <a:rPr lang="es-MX" sz="2200" dirty="0" smtClean="0">
                <a:latin typeface="Calibri" pitchFamily="34" charset="0"/>
              </a:rPr>
              <a:t>conversaciones</a:t>
            </a:r>
            <a:br>
              <a:rPr lang="es-MX" sz="2200" dirty="0" smtClean="0">
                <a:latin typeface="Calibri" pitchFamily="34" charset="0"/>
              </a:rPr>
            </a:br>
            <a:endParaRPr lang="es-MX" sz="2200" dirty="0">
              <a:latin typeface="Calibri" pitchFamily="34" charset="0"/>
            </a:endParaRPr>
          </a:p>
          <a:p>
            <a:pPr marL="342900" indent="-342900"/>
            <a:r>
              <a:rPr lang="es-MX" sz="2200" dirty="0">
                <a:latin typeface="Calibri" pitchFamily="34" charset="0"/>
              </a:rPr>
              <a:t>Escuche y </a:t>
            </a:r>
            <a:r>
              <a:rPr lang="es-MX" sz="2200" dirty="0" smtClean="0">
                <a:latin typeface="Calibri" pitchFamily="34" charset="0"/>
              </a:rPr>
              <a:t>hable</a:t>
            </a:r>
            <a:br>
              <a:rPr lang="es-MX" sz="2200" dirty="0" smtClean="0">
                <a:latin typeface="Calibri" pitchFamily="34" charset="0"/>
              </a:rPr>
            </a:br>
            <a:endParaRPr lang="es-MX" sz="2200" dirty="0">
              <a:latin typeface="Calibri" pitchFamily="34" charset="0"/>
            </a:endParaRPr>
          </a:p>
          <a:p>
            <a:pPr marL="342900" indent="-342900"/>
            <a:r>
              <a:rPr lang="es-MX" sz="2200" dirty="0">
                <a:latin typeface="Calibri" pitchFamily="34" charset="0"/>
              </a:rPr>
              <a:t>Observe actitudes y </a:t>
            </a:r>
            <a:r>
              <a:rPr lang="es-MX" sz="2200" dirty="0" smtClean="0">
                <a:latin typeface="Calibri" pitchFamily="34" charset="0"/>
              </a:rPr>
              <a:t>respuestas</a:t>
            </a:r>
            <a:br>
              <a:rPr lang="es-MX" sz="2200" dirty="0" smtClean="0">
                <a:latin typeface="Calibri" pitchFamily="34" charset="0"/>
              </a:rPr>
            </a:br>
            <a:endParaRPr lang="es-MX" sz="2200" dirty="0">
              <a:latin typeface="Calibri" pitchFamily="34" charset="0"/>
            </a:endParaRPr>
          </a:p>
          <a:p>
            <a:pPr marL="342900" indent="-342900"/>
            <a:r>
              <a:rPr lang="es-MX" sz="2200" dirty="0">
                <a:latin typeface="Calibri" pitchFamily="34" charset="0"/>
              </a:rPr>
              <a:t>Respete opiniones y dese a </a:t>
            </a:r>
            <a:r>
              <a:rPr lang="es-MX" sz="2200" dirty="0" smtClean="0">
                <a:latin typeface="Calibri" pitchFamily="34" charset="0"/>
              </a:rPr>
              <a:t>respetar</a:t>
            </a:r>
          </a:p>
          <a:p>
            <a:pPr marL="342900" indent="-342900"/>
            <a:endParaRPr lang="es-MX" sz="2200" dirty="0">
              <a:latin typeface="Calibri" pitchFamily="34" charset="0"/>
            </a:endParaRPr>
          </a:p>
          <a:p>
            <a:pPr marL="342900" indent="-342900"/>
            <a:r>
              <a:rPr lang="es-MX" sz="2200" dirty="0">
                <a:latin typeface="Calibri" pitchFamily="34" charset="0"/>
              </a:rPr>
              <a:t>Sepa avanzar o detenerse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sz="2400" dirty="0" smtClean="0">
              <a:latin typeface="Calibri" pitchFamily="34" charset="0"/>
            </a:endParaRPr>
          </a:p>
        </p:txBody>
      </p:sp>
      <p:pic>
        <p:nvPicPr>
          <p:cNvPr id="221" name="Google Shape;221;p2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38" y="1563638"/>
            <a:ext cx="4331576" cy="35798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" name="Google Shape;222;p22"/>
          <p:cNvGrpSpPr/>
          <p:nvPr/>
        </p:nvGrpSpPr>
        <p:grpSpPr>
          <a:xfrm>
            <a:off x="371633" y="913341"/>
            <a:ext cx="316516" cy="263466"/>
            <a:chOff x="1247825" y="322750"/>
            <a:chExt cx="443300" cy="369000"/>
          </a:xfrm>
        </p:grpSpPr>
        <p:sp>
          <p:nvSpPr>
            <p:cNvPr id="223" name="Google Shape;223;p22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2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2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2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2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13" name="Google Shape;135;p15"/>
          <p:cNvSpPr txBox="1">
            <a:spLocks/>
          </p:cNvSpPr>
          <p:nvPr/>
        </p:nvSpPr>
        <p:spPr>
          <a:xfrm>
            <a:off x="4644008" y="4876006"/>
            <a:ext cx="4608512" cy="13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None/>
            </a:pP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Photo by </a:t>
            </a: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Tom </a:t>
            </a:r>
            <a:r>
              <a:rPr lang="en-US" sz="1000" dirty="0" err="1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Ramalho</a:t>
            </a: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1000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on https://unsplash.com/photos/fl2j-35MJJk</a:t>
            </a:r>
            <a:endParaRPr lang="en-US" sz="1000" dirty="0" smtClean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3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5"/>
          <p:cNvSpPr txBox="1">
            <a:spLocks noGrp="1"/>
          </p:cNvSpPr>
          <p:nvPr>
            <p:ph type="subTitle" idx="4294967295"/>
          </p:nvPr>
        </p:nvSpPr>
        <p:spPr>
          <a:xfrm>
            <a:off x="685800" y="505225"/>
            <a:ext cx="7884600" cy="38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3600" b="1" dirty="0" smtClean="0">
                <a:solidFill>
                  <a:srgbClr val="FFFFFF"/>
                </a:solidFill>
                <a:latin typeface="Calibri" pitchFamily="34" charset="0"/>
              </a:rPr>
              <a:t>Asignación de la Unidad </a:t>
            </a:r>
            <a:r>
              <a:rPr lang="es-MX" sz="3600" b="1" dirty="0">
                <a:solidFill>
                  <a:srgbClr val="FFFFFF"/>
                </a:solidFill>
                <a:latin typeface="Calibri" pitchFamily="34" charset="0"/>
              </a:rPr>
              <a:t>V</a:t>
            </a:r>
            <a:r>
              <a:rPr lang="es-MX" sz="3600" b="1" dirty="0" smtClean="0">
                <a:solidFill>
                  <a:srgbClr val="FFFFFF"/>
                </a:solidFill>
                <a:latin typeface="Calibri" pitchFamily="34" charset="0"/>
              </a:rPr>
              <a:t>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3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Leer el capítulo «Cómo iniciar la conversación: un enfoque práctico a la evangelización en la vida real (183-198) en el libro “La Evangelización” (15 págs.)</a:t>
            </a:r>
            <a:endParaRPr lang="es-MX" sz="2400" dirty="0">
              <a:solidFill>
                <a:schemeClr val="bg1"/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endParaRPr lang="es-MX" sz="2400" dirty="0">
              <a:solidFill>
                <a:schemeClr val="bg1"/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es-MX" sz="2400" dirty="0" smtClean="0">
                <a:solidFill>
                  <a:schemeClr val="bg1"/>
                </a:solidFill>
                <a:latin typeface="Calibri" pitchFamily="34" charset="0"/>
              </a:rPr>
              <a:t>Prepararse con sus apuntes para el examen de </a:t>
            </a:r>
            <a:r>
              <a:rPr lang="es-MX" sz="2400" smtClean="0">
                <a:solidFill>
                  <a:schemeClr val="bg1"/>
                </a:solidFill>
                <a:latin typeface="Calibri" pitchFamily="34" charset="0"/>
              </a:rPr>
              <a:t>unidad VI</a:t>
            </a:r>
            <a:endParaRPr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05" name="Google Shape;405;p3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309AAD"/>
      </a:accent3>
      <a:accent4>
        <a:srgbClr val="165751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295</Words>
  <Application>Microsoft Office PowerPoint</Application>
  <PresentationFormat>Presentación en pantalla (16:9)</PresentationFormat>
  <Paragraphs>60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Roboto Slab</vt:lpstr>
      <vt:lpstr>Impact</vt:lpstr>
      <vt:lpstr>Nixie One</vt:lpstr>
      <vt:lpstr>Calibri</vt:lpstr>
      <vt:lpstr>Warwick template</vt:lpstr>
      <vt:lpstr>Evangelismo: Presentando la Gracia</vt:lpstr>
      <vt:lpstr>La Conversación Evangelística: El Diálogo en Acción</vt:lpstr>
      <vt:lpstr>Presentación de PowerPoint</vt:lpstr>
      <vt:lpstr>Iniciar una conversación</vt:lpstr>
      <vt:lpstr>Una conversación común</vt:lpstr>
      <vt:lpstr>Una pregunta exploratioria</vt:lpstr>
      <vt:lpstr>Una pregunta directa</vt:lpstr>
      <vt:lpstr>Límites …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Evangelismo: Presentando la Gracia</dc:title>
  <dc:creator>Jefté Cepeda</dc:creator>
  <cp:lastModifiedBy>Jefté Cepeda</cp:lastModifiedBy>
  <cp:revision>31</cp:revision>
  <dcterms:modified xsi:type="dcterms:W3CDTF">2021-09-28T14:10:55Z</dcterms:modified>
</cp:coreProperties>
</file>