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79" r:id="rId4"/>
    <p:sldId id="286" r:id="rId5"/>
    <p:sldId id="280" r:id="rId6"/>
    <p:sldId id="287" r:id="rId7"/>
    <p:sldId id="288" r:id="rId8"/>
    <p:sldId id="282" r:id="rId9"/>
    <p:sldId id="278" r:id="rId10"/>
  </p:sldIdLst>
  <p:sldSz cx="9144000" cy="5143500" type="screen16x9"/>
  <p:notesSz cx="6858000" cy="9144000"/>
  <p:embeddedFontLst>
    <p:embeddedFont>
      <p:font typeface="Roboto Slab" charset="0"/>
      <p:regular r:id="rId12"/>
      <p:bold r:id="rId13"/>
    </p:embeddedFont>
    <p:embeddedFont>
      <p:font typeface="Impact" pitchFamily="34" charset="0"/>
      <p:regular r:id="rId14"/>
    </p:embeddedFont>
    <p:embeddedFont>
      <p:font typeface="Nixie One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4" d="100"/>
          <a:sy n="64" d="100"/>
        </p:scale>
        <p:origin x="-696" y="-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7019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2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204038"/>
            <a:ext cx="542593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Conversación Evangelística: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El Diálogo en Acción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371126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VI: El Testimonio Personal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18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1851670"/>
            <a:ext cx="90010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buNone/>
            </a:pPr>
            <a:endParaRPr lang="es-MX" sz="2400" dirty="0">
              <a:latin typeface="Calibri" pitchFamily="34" charset="0"/>
            </a:endParaRPr>
          </a:p>
          <a:p>
            <a:pPr marL="0" lvl="0" indent="0" algn="l">
              <a:buNone/>
            </a:pPr>
            <a:r>
              <a:rPr lang="es-MX" sz="2400" dirty="0" smtClean="0">
                <a:latin typeface="Calibri" pitchFamily="34" charset="0"/>
              </a:rPr>
              <a:t>Aconteció </a:t>
            </a:r>
            <a:r>
              <a:rPr lang="es-MX" sz="2400" dirty="0">
                <a:latin typeface="Calibri" pitchFamily="34" charset="0"/>
              </a:rPr>
              <a:t>que estando Jesús a la mesa en casa de él, muchos publicanos y pecadores estaban también a la mesa juntamente con Jesús y sus discípulos; porque había muchos que le habían </a:t>
            </a:r>
            <a:r>
              <a:rPr lang="es-MX" sz="2400" dirty="0" smtClean="0">
                <a:latin typeface="Calibri" pitchFamily="34" charset="0"/>
              </a:rPr>
              <a:t>seguido. Y </a:t>
            </a:r>
            <a:r>
              <a:rPr lang="es-MX" sz="2400" dirty="0">
                <a:latin typeface="Calibri" pitchFamily="34" charset="0"/>
              </a:rPr>
              <a:t>los escribas y los fariseos, viéndole comer con los publicanos y con los pecadores, dijeron a los discípulos: ¿Qué es esto, que él come y bebe con los publicanos y </a:t>
            </a:r>
            <a:r>
              <a:rPr lang="es-MX" sz="2400" dirty="0" smtClean="0">
                <a:latin typeface="Calibri" pitchFamily="34" charset="0"/>
              </a:rPr>
              <a:t>pecadores? Al </a:t>
            </a:r>
            <a:r>
              <a:rPr lang="es-MX" sz="2400" dirty="0">
                <a:latin typeface="Calibri" pitchFamily="34" charset="0"/>
              </a:rPr>
              <a:t>oír esto Jesús, les dijo: Los sanos no tienen necesidad de médico, sino los enfermos. No he venido a llamar a justos, sino a pecadores. 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Marcos 2:15-17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Iniciar una conversación</a:t>
            </a:r>
            <a:endParaRPr dirty="0">
              <a:latin typeface="Calibri" pitchFamily="34" charset="0"/>
            </a:endParaRPr>
          </a:p>
        </p:txBody>
      </p:sp>
      <p:sp>
        <p:nvSpPr>
          <p:cNvPr id="314" name="Google Shape;314;p29"/>
          <p:cNvSpPr/>
          <p:nvPr/>
        </p:nvSpPr>
        <p:spPr>
          <a:xfrm>
            <a:off x="1331640" y="2290250"/>
            <a:ext cx="2525218" cy="2010900"/>
          </a:xfrm>
          <a:prstGeom prst="homePlate">
            <a:avLst>
              <a:gd name="adj" fmla="val 30129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1. Comience con una </a:t>
            </a:r>
            <a:b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</a:br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conversación común</a:t>
            </a:r>
          </a:p>
        </p:txBody>
      </p:sp>
      <p:sp>
        <p:nvSpPr>
          <p:cNvPr id="315" name="Google Shape;315;p29"/>
          <p:cNvSpPr/>
          <p:nvPr/>
        </p:nvSpPr>
        <p:spPr>
          <a:xfrm>
            <a:off x="3347864" y="2290250"/>
            <a:ext cx="2573471" cy="2010900"/>
          </a:xfrm>
          <a:prstGeom prst="chevron">
            <a:avLst>
              <a:gd name="adj" fmla="val 29853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2. Plantee una pregunta exploratoria</a:t>
            </a:r>
            <a:endParaRPr lang="en" b="1" dirty="0">
              <a:solidFill>
                <a:srgbClr val="FFFFFF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316" name="Google Shape;316;p29"/>
          <p:cNvSpPr/>
          <p:nvPr/>
        </p:nvSpPr>
        <p:spPr>
          <a:xfrm>
            <a:off x="5447106" y="2290250"/>
            <a:ext cx="2573471" cy="2010900"/>
          </a:xfrm>
          <a:prstGeom prst="chevron">
            <a:avLst>
              <a:gd name="adj" fmla="val 29853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b="1" dirty="0" smtClean="0">
                <a:solidFill>
                  <a:srgbClr val="FFFFFF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3. Pida permiso y plantee una pregunta directa</a:t>
            </a:r>
            <a:endParaRPr lang="en" b="1" dirty="0">
              <a:solidFill>
                <a:srgbClr val="FFFFFF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FFFFFF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6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Una conversación común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700080" y="1645298"/>
            <a:ext cx="8338989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l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dirty="0" smtClean="0">
                <a:latin typeface="Calibri" pitchFamily="34" charset="0"/>
              </a:rPr>
              <a:t>Situaciones de diario vivir </a:t>
            </a:r>
          </a:p>
          <a:p>
            <a:pPr marL="50800" lvl="0" indent="0" algn="l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dirty="0">
                <a:latin typeface="Calibri" pitchFamily="34" charset="0"/>
              </a:rPr>
              <a:t>	</a:t>
            </a:r>
            <a:r>
              <a:rPr lang="es-MX" dirty="0" smtClean="0">
                <a:latin typeface="Calibri" pitchFamily="34" charset="0"/>
              </a:rPr>
              <a:t>- Trabajo, escuela, familia</a:t>
            </a:r>
          </a:p>
          <a:p>
            <a:pPr marL="50800" lvl="0" indent="0" algn="l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dirty="0">
                <a:latin typeface="Calibri" pitchFamily="34" charset="0"/>
              </a:rPr>
              <a:t>	</a:t>
            </a:r>
            <a:r>
              <a:rPr lang="es-MX" dirty="0" smtClean="0">
                <a:latin typeface="Calibri" pitchFamily="34" charset="0"/>
              </a:rPr>
              <a:t>- Noticias, periódico, sucesos particulares</a:t>
            </a:r>
          </a:p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endParaRPr lang="es-MX" dirty="0">
              <a:latin typeface="Calibri" pitchFamily="34" charset="0"/>
            </a:endParaRPr>
          </a:p>
          <a:p>
            <a:pPr marL="50800" lvl="0" indent="0" algn="ctr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sz="2400" dirty="0" smtClean="0">
                <a:latin typeface="Calibri" pitchFamily="34" charset="0"/>
              </a:rPr>
              <a:t>Sin una conversación común no logra conectar con la otra persona y eso crea un desinterés en la comunicación</a:t>
            </a:r>
            <a:endParaRPr sz="2400"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13" name="Google Shape;918;p48"/>
          <p:cNvGrpSpPr/>
          <p:nvPr/>
        </p:nvGrpSpPr>
        <p:grpSpPr>
          <a:xfrm>
            <a:off x="1187624" y="2427734"/>
            <a:ext cx="306074" cy="251292"/>
            <a:chOff x="2599525" y="3688600"/>
            <a:chExt cx="428675" cy="351950"/>
          </a:xfrm>
        </p:grpSpPr>
        <p:sp>
          <p:nvSpPr>
            <p:cNvPr id="14" name="Google Shape;919;p48"/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l" t="t" r="r" b="b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20;p48"/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l" t="t" r="r" b="b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21;p48"/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l" t="t" r="r" b="b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918;p48"/>
          <p:cNvGrpSpPr/>
          <p:nvPr/>
        </p:nvGrpSpPr>
        <p:grpSpPr>
          <a:xfrm>
            <a:off x="1187624" y="2896522"/>
            <a:ext cx="306074" cy="251292"/>
            <a:chOff x="2599525" y="3688600"/>
            <a:chExt cx="428675" cy="351950"/>
          </a:xfrm>
        </p:grpSpPr>
        <p:sp>
          <p:nvSpPr>
            <p:cNvPr id="18" name="Google Shape;919;p48"/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l" t="t" r="r" b="b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20;p48"/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l" t="t" r="r" b="b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21;p48"/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l" t="t" r="r" b="b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Una pregunta exploratioria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700080" y="1645298"/>
            <a:ext cx="8338989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l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sz="2400" dirty="0" smtClean="0">
                <a:latin typeface="Calibri" pitchFamily="34" charset="0"/>
              </a:rPr>
              <a:t>Adentrarse a la plática con términos que lo conduzcan a conexiones con el contenido bíblico teológico</a:t>
            </a:r>
          </a:p>
          <a:p>
            <a:pPr marL="50800" lvl="0" indent="0" algn="l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dirty="0">
                <a:latin typeface="Calibri" pitchFamily="34" charset="0"/>
              </a:rPr>
              <a:t>	</a:t>
            </a:r>
            <a:r>
              <a:rPr lang="es-MX" dirty="0" smtClean="0">
                <a:latin typeface="Calibri" pitchFamily="34" charset="0"/>
              </a:rPr>
              <a:t>- Justicia, bienestar, paz</a:t>
            </a:r>
          </a:p>
          <a:p>
            <a:pPr marL="50800" lvl="0" indent="0" algn="l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dirty="0">
                <a:latin typeface="Calibri" pitchFamily="34" charset="0"/>
              </a:rPr>
              <a:t>	</a:t>
            </a:r>
            <a:r>
              <a:rPr lang="es-MX" dirty="0" smtClean="0">
                <a:latin typeface="Calibri" pitchFamily="34" charset="0"/>
              </a:rPr>
              <a:t>- Futuro, esperanza</a:t>
            </a:r>
          </a:p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endParaRPr lang="es-MX" dirty="0">
              <a:latin typeface="Calibri" pitchFamily="34" charset="0"/>
            </a:endParaRPr>
          </a:p>
          <a:p>
            <a:pPr marL="50800" lvl="0" indent="0" algn="ctr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sz="2400" dirty="0" smtClean="0">
                <a:latin typeface="Calibri" pitchFamily="34" charset="0"/>
              </a:rPr>
              <a:t>Comentarios o cuestiones que pueda hacer 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reflexionar al otro en asuntos espirituales</a:t>
            </a:r>
            <a:endParaRPr sz="2400"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21" name="Google Shape;777;p48"/>
          <p:cNvSpPr/>
          <p:nvPr/>
        </p:nvSpPr>
        <p:spPr>
          <a:xfrm>
            <a:off x="1259632" y="2703045"/>
            <a:ext cx="288688" cy="262591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777;p48"/>
          <p:cNvSpPr/>
          <p:nvPr/>
        </p:nvSpPr>
        <p:spPr>
          <a:xfrm>
            <a:off x="1259632" y="3219822"/>
            <a:ext cx="288688" cy="262591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239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Una pregunta directa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700080" y="1645298"/>
            <a:ext cx="8338989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l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sz="2400" dirty="0" smtClean="0">
                <a:latin typeface="Calibri" pitchFamily="34" charset="0"/>
              </a:rPr>
              <a:t>Pida permiso de hacer una pregunta con tintes teológicos…</a:t>
            </a:r>
            <a:br>
              <a:rPr lang="es-MX" sz="2400" dirty="0" smtClean="0">
                <a:latin typeface="Calibri" pitchFamily="34" charset="0"/>
              </a:rPr>
            </a:br>
            <a:endParaRPr lang="es-MX" sz="2400" dirty="0" smtClean="0">
              <a:latin typeface="Calibri" pitchFamily="34" charset="0"/>
            </a:endParaRPr>
          </a:p>
          <a:p>
            <a:pPr marL="50800" lvl="0" indent="0" algn="l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dirty="0">
                <a:latin typeface="Calibri" pitchFamily="34" charset="0"/>
              </a:rPr>
              <a:t>	</a:t>
            </a:r>
            <a:r>
              <a:rPr lang="es-MX" dirty="0" smtClean="0">
                <a:latin typeface="Calibri" pitchFamily="34" charset="0"/>
              </a:rPr>
              <a:t>- Cree en Dios, Jesús, Espíritu Santo </a:t>
            </a:r>
          </a:p>
          <a:p>
            <a:pPr marL="50800" lvl="0" indent="0" algn="l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dirty="0">
                <a:latin typeface="Calibri" pitchFamily="34" charset="0"/>
              </a:rPr>
              <a:t>	</a:t>
            </a:r>
            <a:r>
              <a:rPr lang="es-MX" dirty="0" smtClean="0">
                <a:latin typeface="Calibri" pitchFamily="34" charset="0"/>
              </a:rPr>
              <a:t>- Postura sobre el ser humano, presente y futuro</a:t>
            </a:r>
          </a:p>
          <a:p>
            <a:pPr marL="457200" lvl="0" indent="-406400" algn="l" rtl="0">
              <a:spcBef>
                <a:spcPts val="600"/>
              </a:spcBef>
              <a:spcAft>
                <a:spcPts val="0"/>
              </a:spcAft>
              <a:buSzPts val="2800"/>
              <a:buChar char="▪"/>
            </a:pPr>
            <a:endParaRPr lang="es-MX" dirty="0">
              <a:latin typeface="Calibri" pitchFamily="34" charset="0"/>
            </a:endParaRPr>
          </a:p>
          <a:p>
            <a:pPr marL="50800" lvl="0" indent="0" algn="ctr" rtl="0"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s-MX" sz="2400" dirty="0" smtClean="0">
                <a:latin typeface="Calibri" pitchFamily="34" charset="0"/>
              </a:rPr>
              <a:t>Estas preguntas directas le darán a usted la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oportunidad de compartir el evangelio</a:t>
            </a:r>
            <a:endParaRPr sz="2400"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15" name="Google Shape;1014;p48"/>
          <p:cNvGrpSpPr/>
          <p:nvPr/>
        </p:nvGrpSpPr>
        <p:grpSpPr>
          <a:xfrm>
            <a:off x="1259632" y="2718700"/>
            <a:ext cx="329548" cy="293900"/>
            <a:chOff x="3927500" y="301425"/>
            <a:chExt cx="461550" cy="411625"/>
          </a:xfrm>
        </p:grpSpPr>
        <p:sp>
          <p:nvSpPr>
            <p:cNvPr id="16" name="Google Shape;1015;p48"/>
            <p:cNvSpPr/>
            <p:nvPr/>
          </p:nvSpPr>
          <p:spPr>
            <a:xfrm>
              <a:off x="4080925" y="302050"/>
              <a:ext cx="154075" cy="411000"/>
            </a:xfrm>
            <a:custGeom>
              <a:avLst/>
              <a:gdLst/>
              <a:ahLst/>
              <a:cxnLst/>
              <a:rect l="l" t="t" r="r" b="b"/>
              <a:pathLst>
                <a:path w="6163" h="16440" fill="none" extrusionOk="0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6;p48"/>
            <p:cNvSpPr/>
            <p:nvPr/>
          </p:nvSpPr>
          <p:spPr>
            <a:xfrm>
              <a:off x="3927500" y="301425"/>
              <a:ext cx="153450" cy="406150"/>
            </a:xfrm>
            <a:custGeom>
              <a:avLst/>
              <a:gdLst/>
              <a:ahLst/>
              <a:cxnLst/>
              <a:rect l="l" t="t" r="r" b="b"/>
              <a:pathLst>
                <a:path w="6138" h="16246" fill="none" extrusionOk="0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7;p48"/>
            <p:cNvSpPr/>
            <p:nvPr/>
          </p:nvSpPr>
          <p:spPr>
            <a:xfrm>
              <a:off x="4234975" y="306925"/>
              <a:ext cx="154075" cy="405525"/>
            </a:xfrm>
            <a:custGeom>
              <a:avLst/>
              <a:gdLst/>
              <a:ahLst/>
              <a:cxnLst/>
              <a:rect l="l" t="t" r="r" b="b"/>
              <a:pathLst>
                <a:path w="6163" h="16221" fill="none" extrusionOk="0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18;p48"/>
            <p:cNvSpPr/>
            <p:nvPr/>
          </p:nvSpPr>
          <p:spPr>
            <a:xfrm>
              <a:off x="4295850" y="442075"/>
              <a:ext cx="46300" cy="26225"/>
            </a:xfrm>
            <a:custGeom>
              <a:avLst/>
              <a:gdLst/>
              <a:ahLst/>
              <a:cxnLst/>
              <a:rect l="l" t="t" r="r" b="b"/>
              <a:pathLst>
                <a:path w="1852" h="1049" fill="none" extrusionOk="0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19;p48"/>
            <p:cNvSpPr/>
            <p:nvPr/>
          </p:nvSpPr>
          <p:spPr>
            <a:xfrm>
              <a:off x="4296475" y="415900"/>
              <a:ext cx="45075" cy="78575"/>
            </a:xfrm>
            <a:custGeom>
              <a:avLst/>
              <a:gdLst/>
              <a:ahLst/>
              <a:cxnLst/>
              <a:rect l="l" t="t" r="r" b="b"/>
              <a:pathLst>
                <a:path w="1803" h="3143" fill="none" extrusionOk="0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20;p48"/>
            <p:cNvSpPr/>
            <p:nvPr/>
          </p:nvSpPr>
          <p:spPr>
            <a:xfrm>
              <a:off x="3968275" y="590050"/>
              <a:ext cx="25" cy="6100"/>
            </a:xfrm>
            <a:custGeom>
              <a:avLst/>
              <a:gdLst/>
              <a:ahLst/>
              <a:cxnLst/>
              <a:rect l="l" t="t" r="r" b="b"/>
              <a:pathLst>
                <a:path w="1" h="244" fill="none" extrusionOk="0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21;p48"/>
            <p:cNvSpPr/>
            <p:nvPr/>
          </p:nvSpPr>
          <p:spPr>
            <a:xfrm>
              <a:off x="3970725" y="558375"/>
              <a:ext cx="1850" cy="12200"/>
            </a:xfrm>
            <a:custGeom>
              <a:avLst/>
              <a:gdLst/>
              <a:ahLst/>
              <a:cxnLst/>
              <a:rect l="l" t="t" r="r" b="b"/>
              <a:pathLst>
                <a:path w="74" h="488" fill="none" extrusionOk="0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22;p48"/>
            <p:cNvSpPr/>
            <p:nvPr/>
          </p:nvSpPr>
          <p:spPr>
            <a:xfrm>
              <a:off x="3976200" y="527325"/>
              <a:ext cx="3675" cy="12200"/>
            </a:xfrm>
            <a:custGeom>
              <a:avLst/>
              <a:gdLst/>
              <a:ahLst/>
              <a:cxnLst/>
              <a:rect l="l" t="t" r="r" b="b"/>
              <a:pathLst>
                <a:path w="147" h="488" fill="none" extrusionOk="0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23;p48"/>
            <p:cNvSpPr/>
            <p:nvPr/>
          </p:nvSpPr>
          <p:spPr>
            <a:xfrm>
              <a:off x="3985950" y="498100"/>
              <a:ext cx="4875" cy="10975"/>
            </a:xfrm>
            <a:custGeom>
              <a:avLst/>
              <a:gdLst/>
              <a:ahLst/>
              <a:cxnLst/>
              <a:rect l="l" t="t" r="r" b="b"/>
              <a:pathLst>
                <a:path w="195" h="439" fill="none" extrusionOk="0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24;p48"/>
            <p:cNvSpPr/>
            <p:nvPr/>
          </p:nvSpPr>
          <p:spPr>
            <a:xfrm>
              <a:off x="4000550" y="471300"/>
              <a:ext cx="7325" cy="9775"/>
            </a:xfrm>
            <a:custGeom>
              <a:avLst/>
              <a:gdLst/>
              <a:ahLst/>
              <a:cxnLst/>
              <a:rect l="l" t="t" r="r" b="b"/>
              <a:pathLst>
                <a:path w="293" h="391" fill="none" extrusionOk="0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25;p48"/>
            <p:cNvSpPr/>
            <p:nvPr/>
          </p:nvSpPr>
          <p:spPr>
            <a:xfrm>
              <a:off x="4021250" y="450600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026;p48"/>
            <p:cNvSpPr/>
            <p:nvPr/>
          </p:nvSpPr>
          <p:spPr>
            <a:xfrm>
              <a:off x="4049250" y="440250"/>
              <a:ext cx="11600" cy="2475"/>
            </a:xfrm>
            <a:custGeom>
              <a:avLst/>
              <a:gdLst/>
              <a:ahLst/>
              <a:cxnLst/>
              <a:rect l="l" t="t" r="r" b="b"/>
              <a:pathLst>
                <a:path w="464" h="99" fill="none" extrusionOk="0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027;p48"/>
            <p:cNvSpPr/>
            <p:nvPr/>
          </p:nvSpPr>
          <p:spPr>
            <a:xfrm>
              <a:off x="4080325" y="439650"/>
              <a:ext cx="12200" cy="1850"/>
            </a:xfrm>
            <a:custGeom>
              <a:avLst/>
              <a:gdLst/>
              <a:ahLst/>
              <a:cxnLst/>
              <a:rect l="l" t="t" r="r" b="b"/>
              <a:pathLst>
                <a:path w="488" h="74" fill="none" extrusionOk="0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28;p48"/>
            <p:cNvSpPr/>
            <p:nvPr/>
          </p:nvSpPr>
          <p:spPr>
            <a:xfrm>
              <a:off x="4110150" y="450000"/>
              <a:ext cx="9150" cy="7950"/>
            </a:xfrm>
            <a:custGeom>
              <a:avLst/>
              <a:gdLst/>
              <a:ahLst/>
              <a:cxnLst/>
              <a:rect l="l" t="t" r="r" b="b"/>
              <a:pathLst>
                <a:path w="366" h="318" fill="none" extrusionOk="0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29;p48"/>
            <p:cNvSpPr/>
            <p:nvPr/>
          </p:nvSpPr>
          <p:spPr>
            <a:xfrm>
              <a:off x="4130250" y="473750"/>
              <a:ext cx="4900" cy="10975"/>
            </a:xfrm>
            <a:custGeom>
              <a:avLst/>
              <a:gdLst/>
              <a:ahLst/>
              <a:cxnLst/>
              <a:rect l="l" t="t" r="r" b="b"/>
              <a:pathLst>
                <a:path w="196" h="439" fill="none" extrusionOk="0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030;p48"/>
            <p:cNvSpPr/>
            <p:nvPr/>
          </p:nvSpPr>
          <p:spPr>
            <a:xfrm>
              <a:off x="4141800" y="502975"/>
              <a:ext cx="3700" cy="11600"/>
            </a:xfrm>
            <a:custGeom>
              <a:avLst/>
              <a:gdLst/>
              <a:ahLst/>
              <a:cxnLst/>
              <a:rect l="l" t="t" r="r" b="b"/>
              <a:pathLst>
                <a:path w="148" h="464" fill="none" extrusionOk="0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031;p48"/>
            <p:cNvSpPr/>
            <p:nvPr/>
          </p:nvSpPr>
          <p:spPr>
            <a:xfrm>
              <a:off x="4150950" y="533425"/>
              <a:ext cx="3675" cy="11575"/>
            </a:xfrm>
            <a:custGeom>
              <a:avLst/>
              <a:gdLst/>
              <a:ahLst/>
              <a:cxnLst/>
              <a:rect l="l" t="t" r="r" b="b"/>
              <a:pathLst>
                <a:path w="147" h="463" fill="none" extrusionOk="0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32;p48"/>
            <p:cNvSpPr/>
            <p:nvPr/>
          </p:nvSpPr>
          <p:spPr>
            <a:xfrm>
              <a:off x="4160675" y="563850"/>
              <a:ext cx="4900" cy="11000"/>
            </a:xfrm>
            <a:custGeom>
              <a:avLst/>
              <a:gdLst/>
              <a:ahLst/>
              <a:cxnLst/>
              <a:rect l="l" t="t" r="r" b="b"/>
              <a:pathLst>
                <a:path w="196" h="440" fill="none" extrusionOk="0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33;p48"/>
            <p:cNvSpPr/>
            <p:nvPr/>
          </p:nvSpPr>
          <p:spPr>
            <a:xfrm>
              <a:off x="4175300" y="591875"/>
              <a:ext cx="7325" cy="9150"/>
            </a:xfrm>
            <a:custGeom>
              <a:avLst/>
              <a:gdLst/>
              <a:ahLst/>
              <a:cxnLst/>
              <a:rect l="l" t="t" r="r" b="b"/>
              <a:pathLst>
                <a:path w="293" h="366" fill="none" extrusionOk="0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34;p48"/>
            <p:cNvSpPr/>
            <p:nvPr/>
          </p:nvSpPr>
          <p:spPr>
            <a:xfrm>
              <a:off x="4198425" y="613175"/>
              <a:ext cx="11000" cy="4900"/>
            </a:xfrm>
            <a:custGeom>
              <a:avLst/>
              <a:gdLst/>
              <a:ahLst/>
              <a:cxnLst/>
              <a:rect l="l" t="t" r="r" b="b"/>
              <a:pathLst>
                <a:path w="440" h="196" fill="none" extrusionOk="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35;p48"/>
            <p:cNvSpPr/>
            <p:nvPr/>
          </p:nvSpPr>
          <p:spPr>
            <a:xfrm>
              <a:off x="4228275" y="621100"/>
              <a:ext cx="12200" cy="625"/>
            </a:xfrm>
            <a:custGeom>
              <a:avLst/>
              <a:gdLst/>
              <a:ahLst/>
              <a:cxnLst/>
              <a:rect l="l" t="t" r="r" b="b"/>
              <a:pathLst>
                <a:path w="488" h="25" fill="none" extrusionOk="0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36;p48"/>
            <p:cNvSpPr/>
            <p:nvPr/>
          </p:nvSpPr>
          <p:spPr>
            <a:xfrm>
              <a:off x="4259925" y="616225"/>
              <a:ext cx="11600" cy="3075"/>
            </a:xfrm>
            <a:custGeom>
              <a:avLst/>
              <a:gdLst/>
              <a:ahLst/>
              <a:cxnLst/>
              <a:rect l="l" t="t" r="r" b="b"/>
              <a:pathLst>
                <a:path w="464" h="123" fill="none" extrusionOk="0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37;p48"/>
            <p:cNvSpPr/>
            <p:nvPr/>
          </p:nvSpPr>
          <p:spPr>
            <a:xfrm>
              <a:off x="4289775" y="602225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38;p48"/>
            <p:cNvSpPr/>
            <p:nvPr/>
          </p:nvSpPr>
          <p:spPr>
            <a:xfrm>
              <a:off x="4313525" y="577875"/>
              <a:ext cx="6100" cy="10375"/>
            </a:xfrm>
            <a:custGeom>
              <a:avLst/>
              <a:gdLst/>
              <a:ahLst/>
              <a:cxnLst/>
              <a:rect l="l" t="t" r="r" b="b"/>
              <a:pathLst>
                <a:path w="244" h="415" fill="none" extrusionOk="0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39;p48"/>
            <p:cNvSpPr/>
            <p:nvPr/>
          </p:nvSpPr>
          <p:spPr>
            <a:xfrm>
              <a:off x="4326300" y="547425"/>
              <a:ext cx="2450" cy="12200"/>
            </a:xfrm>
            <a:custGeom>
              <a:avLst/>
              <a:gdLst/>
              <a:ahLst/>
              <a:cxnLst/>
              <a:rect l="l" t="t" r="r" b="b"/>
              <a:pathLst>
                <a:path w="98" h="488" fill="none" extrusionOk="0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40;p48"/>
            <p:cNvSpPr/>
            <p:nvPr/>
          </p:nvSpPr>
          <p:spPr>
            <a:xfrm>
              <a:off x="4329350" y="515750"/>
              <a:ext cx="625" cy="12200"/>
            </a:xfrm>
            <a:custGeom>
              <a:avLst/>
              <a:gdLst/>
              <a:ahLst/>
              <a:cxnLst/>
              <a:rect l="l" t="t" r="r" b="b"/>
              <a:pathLst>
                <a:path w="25" h="488" fill="none" extrusionOk="0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041;p48"/>
            <p:cNvSpPr/>
            <p:nvPr/>
          </p:nvSpPr>
          <p:spPr>
            <a:xfrm>
              <a:off x="4325075" y="488975"/>
              <a:ext cx="1250" cy="6100"/>
            </a:xfrm>
            <a:custGeom>
              <a:avLst/>
              <a:gdLst/>
              <a:ahLst/>
              <a:cxnLst/>
              <a:rect l="l" t="t" r="r" b="b"/>
              <a:pathLst>
                <a:path w="50" h="244" fill="none" extrusionOk="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1014;p48"/>
          <p:cNvGrpSpPr/>
          <p:nvPr/>
        </p:nvGrpSpPr>
        <p:grpSpPr>
          <a:xfrm>
            <a:off x="1290124" y="3213954"/>
            <a:ext cx="329548" cy="293900"/>
            <a:chOff x="3927500" y="301425"/>
            <a:chExt cx="461550" cy="411625"/>
          </a:xfrm>
        </p:grpSpPr>
        <p:sp>
          <p:nvSpPr>
            <p:cNvPr id="46" name="Google Shape;1015;p48"/>
            <p:cNvSpPr/>
            <p:nvPr/>
          </p:nvSpPr>
          <p:spPr>
            <a:xfrm>
              <a:off x="4080925" y="302050"/>
              <a:ext cx="154075" cy="411000"/>
            </a:xfrm>
            <a:custGeom>
              <a:avLst/>
              <a:gdLst/>
              <a:ahLst/>
              <a:cxnLst/>
              <a:rect l="l" t="t" r="r" b="b"/>
              <a:pathLst>
                <a:path w="6163" h="16440" fill="none" extrusionOk="0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016;p48"/>
            <p:cNvSpPr/>
            <p:nvPr/>
          </p:nvSpPr>
          <p:spPr>
            <a:xfrm>
              <a:off x="3927500" y="301425"/>
              <a:ext cx="153450" cy="406150"/>
            </a:xfrm>
            <a:custGeom>
              <a:avLst/>
              <a:gdLst/>
              <a:ahLst/>
              <a:cxnLst/>
              <a:rect l="l" t="t" r="r" b="b"/>
              <a:pathLst>
                <a:path w="6138" h="16246" fill="none" extrusionOk="0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017;p48"/>
            <p:cNvSpPr/>
            <p:nvPr/>
          </p:nvSpPr>
          <p:spPr>
            <a:xfrm>
              <a:off x="4234975" y="306925"/>
              <a:ext cx="154075" cy="405525"/>
            </a:xfrm>
            <a:custGeom>
              <a:avLst/>
              <a:gdLst/>
              <a:ahLst/>
              <a:cxnLst/>
              <a:rect l="l" t="t" r="r" b="b"/>
              <a:pathLst>
                <a:path w="6163" h="16221" fill="none" extrusionOk="0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018;p48"/>
            <p:cNvSpPr/>
            <p:nvPr/>
          </p:nvSpPr>
          <p:spPr>
            <a:xfrm>
              <a:off x="4295850" y="442075"/>
              <a:ext cx="46300" cy="26225"/>
            </a:xfrm>
            <a:custGeom>
              <a:avLst/>
              <a:gdLst/>
              <a:ahLst/>
              <a:cxnLst/>
              <a:rect l="l" t="t" r="r" b="b"/>
              <a:pathLst>
                <a:path w="1852" h="1049" fill="none" extrusionOk="0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019;p48"/>
            <p:cNvSpPr/>
            <p:nvPr/>
          </p:nvSpPr>
          <p:spPr>
            <a:xfrm>
              <a:off x="4296475" y="415900"/>
              <a:ext cx="45075" cy="78575"/>
            </a:xfrm>
            <a:custGeom>
              <a:avLst/>
              <a:gdLst/>
              <a:ahLst/>
              <a:cxnLst/>
              <a:rect l="l" t="t" r="r" b="b"/>
              <a:pathLst>
                <a:path w="1803" h="3143" fill="none" extrusionOk="0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20;p48"/>
            <p:cNvSpPr/>
            <p:nvPr/>
          </p:nvSpPr>
          <p:spPr>
            <a:xfrm>
              <a:off x="3968275" y="590050"/>
              <a:ext cx="25" cy="6100"/>
            </a:xfrm>
            <a:custGeom>
              <a:avLst/>
              <a:gdLst/>
              <a:ahLst/>
              <a:cxnLst/>
              <a:rect l="l" t="t" r="r" b="b"/>
              <a:pathLst>
                <a:path w="1" h="244" fill="none" extrusionOk="0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021;p48"/>
            <p:cNvSpPr/>
            <p:nvPr/>
          </p:nvSpPr>
          <p:spPr>
            <a:xfrm>
              <a:off x="3970725" y="558375"/>
              <a:ext cx="1850" cy="12200"/>
            </a:xfrm>
            <a:custGeom>
              <a:avLst/>
              <a:gdLst/>
              <a:ahLst/>
              <a:cxnLst/>
              <a:rect l="l" t="t" r="r" b="b"/>
              <a:pathLst>
                <a:path w="74" h="488" fill="none" extrusionOk="0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022;p48"/>
            <p:cNvSpPr/>
            <p:nvPr/>
          </p:nvSpPr>
          <p:spPr>
            <a:xfrm>
              <a:off x="3976200" y="527325"/>
              <a:ext cx="3675" cy="12200"/>
            </a:xfrm>
            <a:custGeom>
              <a:avLst/>
              <a:gdLst/>
              <a:ahLst/>
              <a:cxnLst/>
              <a:rect l="l" t="t" r="r" b="b"/>
              <a:pathLst>
                <a:path w="147" h="488" fill="none" extrusionOk="0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023;p48"/>
            <p:cNvSpPr/>
            <p:nvPr/>
          </p:nvSpPr>
          <p:spPr>
            <a:xfrm>
              <a:off x="3985950" y="498100"/>
              <a:ext cx="4875" cy="10975"/>
            </a:xfrm>
            <a:custGeom>
              <a:avLst/>
              <a:gdLst/>
              <a:ahLst/>
              <a:cxnLst/>
              <a:rect l="l" t="t" r="r" b="b"/>
              <a:pathLst>
                <a:path w="195" h="439" fill="none" extrusionOk="0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024;p48"/>
            <p:cNvSpPr/>
            <p:nvPr/>
          </p:nvSpPr>
          <p:spPr>
            <a:xfrm>
              <a:off x="4000550" y="471300"/>
              <a:ext cx="7325" cy="9775"/>
            </a:xfrm>
            <a:custGeom>
              <a:avLst/>
              <a:gdLst/>
              <a:ahLst/>
              <a:cxnLst/>
              <a:rect l="l" t="t" r="r" b="b"/>
              <a:pathLst>
                <a:path w="293" h="391" fill="none" extrusionOk="0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025;p48"/>
            <p:cNvSpPr/>
            <p:nvPr/>
          </p:nvSpPr>
          <p:spPr>
            <a:xfrm>
              <a:off x="4021250" y="450600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026;p48"/>
            <p:cNvSpPr/>
            <p:nvPr/>
          </p:nvSpPr>
          <p:spPr>
            <a:xfrm>
              <a:off x="4049250" y="440250"/>
              <a:ext cx="11600" cy="2475"/>
            </a:xfrm>
            <a:custGeom>
              <a:avLst/>
              <a:gdLst/>
              <a:ahLst/>
              <a:cxnLst/>
              <a:rect l="l" t="t" r="r" b="b"/>
              <a:pathLst>
                <a:path w="464" h="99" fill="none" extrusionOk="0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027;p48"/>
            <p:cNvSpPr/>
            <p:nvPr/>
          </p:nvSpPr>
          <p:spPr>
            <a:xfrm>
              <a:off x="4080325" y="439650"/>
              <a:ext cx="12200" cy="1850"/>
            </a:xfrm>
            <a:custGeom>
              <a:avLst/>
              <a:gdLst/>
              <a:ahLst/>
              <a:cxnLst/>
              <a:rect l="l" t="t" r="r" b="b"/>
              <a:pathLst>
                <a:path w="488" h="74" fill="none" extrusionOk="0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028;p48"/>
            <p:cNvSpPr/>
            <p:nvPr/>
          </p:nvSpPr>
          <p:spPr>
            <a:xfrm>
              <a:off x="4110150" y="450000"/>
              <a:ext cx="9150" cy="7950"/>
            </a:xfrm>
            <a:custGeom>
              <a:avLst/>
              <a:gdLst/>
              <a:ahLst/>
              <a:cxnLst/>
              <a:rect l="l" t="t" r="r" b="b"/>
              <a:pathLst>
                <a:path w="366" h="318" fill="none" extrusionOk="0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029;p48"/>
            <p:cNvSpPr/>
            <p:nvPr/>
          </p:nvSpPr>
          <p:spPr>
            <a:xfrm>
              <a:off x="4130250" y="473750"/>
              <a:ext cx="4900" cy="10975"/>
            </a:xfrm>
            <a:custGeom>
              <a:avLst/>
              <a:gdLst/>
              <a:ahLst/>
              <a:cxnLst/>
              <a:rect l="l" t="t" r="r" b="b"/>
              <a:pathLst>
                <a:path w="196" h="439" fill="none" extrusionOk="0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030;p48"/>
            <p:cNvSpPr/>
            <p:nvPr/>
          </p:nvSpPr>
          <p:spPr>
            <a:xfrm>
              <a:off x="4141800" y="502975"/>
              <a:ext cx="3700" cy="11600"/>
            </a:xfrm>
            <a:custGeom>
              <a:avLst/>
              <a:gdLst/>
              <a:ahLst/>
              <a:cxnLst/>
              <a:rect l="l" t="t" r="r" b="b"/>
              <a:pathLst>
                <a:path w="148" h="464" fill="none" extrusionOk="0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031;p48"/>
            <p:cNvSpPr/>
            <p:nvPr/>
          </p:nvSpPr>
          <p:spPr>
            <a:xfrm>
              <a:off x="4150950" y="533425"/>
              <a:ext cx="3675" cy="11575"/>
            </a:xfrm>
            <a:custGeom>
              <a:avLst/>
              <a:gdLst/>
              <a:ahLst/>
              <a:cxnLst/>
              <a:rect l="l" t="t" r="r" b="b"/>
              <a:pathLst>
                <a:path w="147" h="463" fill="none" extrusionOk="0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032;p48"/>
            <p:cNvSpPr/>
            <p:nvPr/>
          </p:nvSpPr>
          <p:spPr>
            <a:xfrm>
              <a:off x="4160675" y="563850"/>
              <a:ext cx="4900" cy="11000"/>
            </a:xfrm>
            <a:custGeom>
              <a:avLst/>
              <a:gdLst/>
              <a:ahLst/>
              <a:cxnLst/>
              <a:rect l="l" t="t" r="r" b="b"/>
              <a:pathLst>
                <a:path w="196" h="440" fill="none" extrusionOk="0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033;p48"/>
            <p:cNvSpPr/>
            <p:nvPr/>
          </p:nvSpPr>
          <p:spPr>
            <a:xfrm>
              <a:off x="4175300" y="591875"/>
              <a:ext cx="7325" cy="9150"/>
            </a:xfrm>
            <a:custGeom>
              <a:avLst/>
              <a:gdLst/>
              <a:ahLst/>
              <a:cxnLst/>
              <a:rect l="l" t="t" r="r" b="b"/>
              <a:pathLst>
                <a:path w="293" h="366" fill="none" extrusionOk="0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034;p48"/>
            <p:cNvSpPr/>
            <p:nvPr/>
          </p:nvSpPr>
          <p:spPr>
            <a:xfrm>
              <a:off x="4198425" y="613175"/>
              <a:ext cx="11000" cy="4900"/>
            </a:xfrm>
            <a:custGeom>
              <a:avLst/>
              <a:gdLst/>
              <a:ahLst/>
              <a:cxnLst/>
              <a:rect l="l" t="t" r="r" b="b"/>
              <a:pathLst>
                <a:path w="440" h="196" fill="none" extrusionOk="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035;p48"/>
            <p:cNvSpPr/>
            <p:nvPr/>
          </p:nvSpPr>
          <p:spPr>
            <a:xfrm>
              <a:off x="4228275" y="621100"/>
              <a:ext cx="12200" cy="625"/>
            </a:xfrm>
            <a:custGeom>
              <a:avLst/>
              <a:gdLst/>
              <a:ahLst/>
              <a:cxnLst/>
              <a:rect l="l" t="t" r="r" b="b"/>
              <a:pathLst>
                <a:path w="488" h="25" fill="none" extrusionOk="0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036;p48"/>
            <p:cNvSpPr/>
            <p:nvPr/>
          </p:nvSpPr>
          <p:spPr>
            <a:xfrm>
              <a:off x="4259925" y="616225"/>
              <a:ext cx="11600" cy="3075"/>
            </a:xfrm>
            <a:custGeom>
              <a:avLst/>
              <a:gdLst/>
              <a:ahLst/>
              <a:cxnLst/>
              <a:rect l="l" t="t" r="r" b="b"/>
              <a:pathLst>
                <a:path w="464" h="123" fill="none" extrusionOk="0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037;p48"/>
            <p:cNvSpPr/>
            <p:nvPr/>
          </p:nvSpPr>
          <p:spPr>
            <a:xfrm>
              <a:off x="4289775" y="602225"/>
              <a:ext cx="10375" cy="6725"/>
            </a:xfrm>
            <a:custGeom>
              <a:avLst/>
              <a:gdLst/>
              <a:ahLst/>
              <a:cxnLst/>
              <a:rect l="l" t="t" r="r" b="b"/>
              <a:pathLst>
                <a:path w="415" h="269" fill="none" extrusionOk="0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038;p48"/>
            <p:cNvSpPr/>
            <p:nvPr/>
          </p:nvSpPr>
          <p:spPr>
            <a:xfrm>
              <a:off x="4313525" y="577875"/>
              <a:ext cx="6100" cy="10375"/>
            </a:xfrm>
            <a:custGeom>
              <a:avLst/>
              <a:gdLst/>
              <a:ahLst/>
              <a:cxnLst/>
              <a:rect l="l" t="t" r="r" b="b"/>
              <a:pathLst>
                <a:path w="244" h="415" fill="none" extrusionOk="0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039;p48"/>
            <p:cNvSpPr/>
            <p:nvPr/>
          </p:nvSpPr>
          <p:spPr>
            <a:xfrm>
              <a:off x="4326300" y="547425"/>
              <a:ext cx="2450" cy="12200"/>
            </a:xfrm>
            <a:custGeom>
              <a:avLst/>
              <a:gdLst/>
              <a:ahLst/>
              <a:cxnLst/>
              <a:rect l="l" t="t" r="r" b="b"/>
              <a:pathLst>
                <a:path w="98" h="488" fill="none" extrusionOk="0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040;p48"/>
            <p:cNvSpPr/>
            <p:nvPr/>
          </p:nvSpPr>
          <p:spPr>
            <a:xfrm>
              <a:off x="4329350" y="515750"/>
              <a:ext cx="625" cy="12200"/>
            </a:xfrm>
            <a:custGeom>
              <a:avLst/>
              <a:gdLst/>
              <a:ahLst/>
              <a:cxnLst/>
              <a:rect l="l" t="t" r="r" b="b"/>
              <a:pathLst>
                <a:path w="25" h="488" fill="none" extrusionOk="0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041;p48"/>
            <p:cNvSpPr/>
            <p:nvPr/>
          </p:nvSpPr>
          <p:spPr>
            <a:xfrm>
              <a:off x="4325075" y="488975"/>
              <a:ext cx="1250" cy="6100"/>
            </a:xfrm>
            <a:custGeom>
              <a:avLst/>
              <a:gdLst/>
              <a:ahLst/>
              <a:cxnLst/>
              <a:rect l="l" t="t" r="r" b="b"/>
              <a:pathLst>
                <a:path w="50" h="244" fill="none" extrusionOk="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4387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/>
              <a:t>Límites</a:t>
            </a:r>
            <a:r>
              <a:rPr lang="en" dirty="0" smtClean="0"/>
              <a:t> …</a:t>
            </a:r>
            <a:endParaRPr dirty="0"/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555526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es-MX" sz="2200" dirty="0">
                <a:latin typeface="Calibri" pitchFamily="34" charset="0"/>
              </a:rPr>
              <a:t>No se preste a malas </a:t>
            </a:r>
            <a:r>
              <a:rPr lang="es-MX" sz="2200" dirty="0" smtClean="0">
                <a:latin typeface="Calibri" pitchFamily="34" charset="0"/>
              </a:rPr>
              <a:t>conversaciones</a:t>
            </a:r>
            <a:br>
              <a:rPr lang="es-MX" sz="2200" dirty="0" smtClean="0">
                <a:latin typeface="Calibri" pitchFamily="34" charset="0"/>
              </a:rPr>
            </a:br>
            <a:endParaRPr lang="es-MX" sz="2200" dirty="0">
              <a:latin typeface="Calibri" pitchFamily="34" charset="0"/>
            </a:endParaRPr>
          </a:p>
          <a:p>
            <a:pPr marL="342900" indent="-342900"/>
            <a:r>
              <a:rPr lang="es-MX" sz="2200" dirty="0">
                <a:latin typeface="Calibri" pitchFamily="34" charset="0"/>
              </a:rPr>
              <a:t>Escuche y </a:t>
            </a:r>
            <a:r>
              <a:rPr lang="es-MX" sz="2200" dirty="0" smtClean="0">
                <a:latin typeface="Calibri" pitchFamily="34" charset="0"/>
              </a:rPr>
              <a:t>hable</a:t>
            </a:r>
            <a:br>
              <a:rPr lang="es-MX" sz="2200" dirty="0" smtClean="0">
                <a:latin typeface="Calibri" pitchFamily="34" charset="0"/>
              </a:rPr>
            </a:br>
            <a:endParaRPr lang="es-MX" sz="2200" dirty="0">
              <a:latin typeface="Calibri" pitchFamily="34" charset="0"/>
            </a:endParaRPr>
          </a:p>
          <a:p>
            <a:pPr marL="342900" indent="-342900"/>
            <a:r>
              <a:rPr lang="es-MX" sz="2200" dirty="0">
                <a:latin typeface="Calibri" pitchFamily="34" charset="0"/>
              </a:rPr>
              <a:t>Observe actitudes y </a:t>
            </a:r>
            <a:r>
              <a:rPr lang="es-MX" sz="2200" dirty="0" smtClean="0">
                <a:latin typeface="Calibri" pitchFamily="34" charset="0"/>
              </a:rPr>
              <a:t>respuestas</a:t>
            </a:r>
            <a:br>
              <a:rPr lang="es-MX" sz="2200" dirty="0" smtClean="0">
                <a:latin typeface="Calibri" pitchFamily="34" charset="0"/>
              </a:rPr>
            </a:br>
            <a:endParaRPr lang="es-MX" sz="2200" dirty="0">
              <a:latin typeface="Calibri" pitchFamily="34" charset="0"/>
            </a:endParaRPr>
          </a:p>
          <a:p>
            <a:pPr marL="342900" indent="-342900"/>
            <a:r>
              <a:rPr lang="es-MX" sz="2200" dirty="0">
                <a:latin typeface="Calibri" pitchFamily="34" charset="0"/>
              </a:rPr>
              <a:t>Respete opiniones y dese a </a:t>
            </a:r>
            <a:r>
              <a:rPr lang="es-MX" sz="2200" dirty="0" smtClean="0">
                <a:latin typeface="Calibri" pitchFamily="34" charset="0"/>
              </a:rPr>
              <a:t>respetar</a:t>
            </a:r>
          </a:p>
          <a:p>
            <a:pPr marL="342900" indent="-342900"/>
            <a:endParaRPr lang="es-MX" sz="2200" dirty="0">
              <a:latin typeface="Calibri" pitchFamily="34" charset="0"/>
            </a:endParaRPr>
          </a:p>
          <a:p>
            <a:pPr marL="342900" indent="-342900"/>
            <a:r>
              <a:rPr lang="es-MX" sz="2200" dirty="0">
                <a:latin typeface="Calibri" pitchFamily="34" charset="0"/>
              </a:rPr>
              <a:t>Sepa avanzar o detenerse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2400" dirty="0" smtClean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8" y="1563638"/>
            <a:ext cx="4331576" cy="3579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Tom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Ramalho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https://unsplash.com/photos/fl2j-35MJJk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</a:t>
            </a:r>
            <a:r>
              <a:rPr lang="es-MX" sz="3600" b="1" dirty="0">
                <a:solidFill>
                  <a:srgbClr val="FFFFFF"/>
                </a:solidFill>
                <a:latin typeface="Calibri" pitchFamily="34" charset="0"/>
              </a:rPr>
              <a:t>V</a:t>
            </a: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Leer el capítulo «Cómo iniciar la conversación: un enfoque práctico a la evangelización en la vida real (183-198) en el libro “La Evangelización” (15 págs.)</a:t>
            </a:r>
            <a:endParaRPr lang="es-MX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endParaRPr lang="es-MX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Prepararse con sus apuntes para el examen de </a:t>
            </a:r>
            <a:r>
              <a:rPr lang="es-MX" sz="2400" smtClean="0">
                <a:solidFill>
                  <a:schemeClr val="bg1"/>
                </a:solidFill>
                <a:latin typeface="Calibri" pitchFamily="34" charset="0"/>
              </a:rPr>
              <a:t>unidad VI</a:t>
            </a:r>
            <a:endParaRPr sz="24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295</Words>
  <Application>Microsoft Office PowerPoint</Application>
  <PresentationFormat>Presentación en pantalla (16:9)</PresentationFormat>
  <Paragraphs>60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La Conversación Evangelística: El Diálogo en Acción</vt:lpstr>
      <vt:lpstr>Presentación de PowerPoint</vt:lpstr>
      <vt:lpstr>Iniciar una conversación</vt:lpstr>
      <vt:lpstr>Una conversación común</vt:lpstr>
      <vt:lpstr>Una pregunta exploratioria</vt:lpstr>
      <vt:lpstr>Una pregunta directa</vt:lpstr>
      <vt:lpstr>Límites …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31</cp:revision>
  <dcterms:modified xsi:type="dcterms:W3CDTF">2021-09-28T14:10:55Z</dcterms:modified>
</cp:coreProperties>
</file>