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7" r:id="rId11"/>
    <p:sldId id="265" r:id="rId12"/>
    <p:sldId id="268" r:id="rId13"/>
    <p:sldId id="266" r:id="rId14"/>
    <p:sldId id="272" r:id="rId15"/>
    <p:sldId id="269" r:id="rId16"/>
    <p:sldId id="271" r:id="rId17"/>
    <p:sldId id="273" r:id="rId18"/>
    <p:sldId id="274" r:id="rId19"/>
    <p:sldId id="270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5889" autoAdjust="0"/>
  </p:normalViewPr>
  <p:slideViewPr>
    <p:cSldViewPr snapToGrid="0">
      <p:cViewPr>
        <p:scale>
          <a:sx n="50" d="100"/>
          <a:sy n="50" d="100"/>
        </p:scale>
        <p:origin x="198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 відвічні питання тривожать кожну мислячу людину.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Перша книга Біблії, розповідає про історію створення світу, природи і людини.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 досконалі люди, Адам і Єва, в досконалому світі - в Раю, могли все зіпсувати?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чи були вони досконалими? Що Біблія говорить про досконалість?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3169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Розподіл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можливий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категоріям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літературна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структура і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ключової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теми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Аврааму).</a:t>
            </a:r>
            <a:endParaRPr lang="ru-RU" b="0" dirty="0" smtClean="0">
              <a:effectLst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3495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Одноманітні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(“сказав Бог”, “і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вечір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ранок”...) тут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обриваються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біблійному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знаменується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проголошенням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Божественного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рішення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Створімо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людину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."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"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творінням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(СЛОВОМ),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"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творінням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допомогою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(ДІЯ).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лаконічно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констатує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"І створив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людину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образу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Своєму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....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чоловіком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жінкою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сотворив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(27),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другому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представляється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гончарем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"створив Адама з пороху земного" (2:7), і «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вдихнув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ніздрі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дихання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і "створив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жінку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ребра. 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6622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вірш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вказує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мету і сферу </a:t>
            </a: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діяльності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 Бога: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панування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творінням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риби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птахи, худоба, вся земля,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плазуни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керувати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володарювати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Сутнісний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погляд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людської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вміщений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образ: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здатність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мислити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моральна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складова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Грудем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Еріксон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Беркхоф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Складна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єдність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К.Барт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Бут.1:27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підкреслює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різноманітність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підтверджує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трійцю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єдність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чоловіком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жінкою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 Бога.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Функціональність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Образ Бога,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титул,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підтверджує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авторитет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творінням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(Пс.113).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1499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69066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Адам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ідеальними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бути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ідеальними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біблійних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текстах мало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інформації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інтелект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здоров’я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стан перших людей.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бачимо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Раю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дерево «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добра і зла».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667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зрілості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здатність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розрізняти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добро і зло (Евр.5).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добра і зла,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зрілість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Адама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безгрішні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але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зрілі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(Августин,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Іриней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7735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Незрілість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Адама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Грегорі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de-DE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Beale</a:t>
            </a:r>
            <a:r>
              <a:rPr lang="de-D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G)</a:t>
            </a:r>
            <a:r>
              <a:rPr lang="uk-UA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відсутність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одягу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символізує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люди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досягли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розвитку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реалізували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задум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 (1:28).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гріхопадіння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вони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зробили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одяг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листя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(3:7),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символізувало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досягнення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зробив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шкіряний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одяг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(3:21).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Одяг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людям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есхатологічному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майбутньому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білий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одяг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коли люди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виконувати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 (1:28).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добра і зла,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символізує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суд,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розсудливість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де люди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послух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Творцю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прийнятті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рішення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758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Заповіт</a:t>
            </a:r>
            <a:r>
              <a:rPr lang="ru-RU" dirty="0" smtClean="0">
                <a:solidFill>
                  <a:schemeClr val="bg1"/>
                </a:solidFill>
              </a:rPr>
              <a:t> Бога з Авраамом, є </a:t>
            </a:r>
            <a:r>
              <a:rPr lang="ru-RU" b="1" dirty="0" err="1" smtClean="0">
                <a:solidFill>
                  <a:schemeClr val="bg1"/>
                </a:solidFill>
              </a:rPr>
              <a:t>ключовим</a:t>
            </a:r>
            <a:r>
              <a:rPr lang="ru-RU" b="1" dirty="0" smtClean="0">
                <a:solidFill>
                  <a:schemeClr val="bg1"/>
                </a:solidFill>
              </a:rPr>
              <a:t> моментом </a:t>
            </a: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 err="1" smtClean="0">
                <a:solidFill>
                  <a:schemeClr val="bg1"/>
                </a:solidFill>
              </a:rPr>
              <a:t>історії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спасіння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2436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через дружбу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людиною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(Як.2:23),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обирає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(Бут.18:18),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ціллю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задуму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викупленою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згадка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Авраамом описано в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Бут.15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моменту,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Богом та Авраамом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існували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закликав Авраама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залишити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місто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Ур,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краю,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Господь (Бут.12:1).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покликання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супроводжувалося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обітницями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земля,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благословіння</a:t>
            </a: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 err="1" smtClean="0">
                <a:solidFill>
                  <a:schemeClr val="bg1"/>
                </a:solidFill>
              </a:rPr>
              <a:t>Розглянемо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0" dirty="0" smtClean="0">
                <a:solidFill>
                  <a:schemeClr val="bg1"/>
                </a:solidFill>
              </a:rPr>
              <a:t>4 </a:t>
            </a:r>
            <a:r>
              <a:rPr lang="ru-RU" b="0" dirty="0" err="1" smtClean="0">
                <a:solidFill>
                  <a:schemeClr val="bg1"/>
                </a:solidFill>
              </a:rPr>
              <a:t>елементи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r>
              <a:rPr lang="ru-RU" dirty="0" smtClean="0">
                <a:solidFill>
                  <a:schemeClr val="bg1"/>
                </a:solidFill>
              </a:rPr>
              <a:t> Бога з Авраамом:</a:t>
            </a:r>
            <a:r>
              <a:rPr lang="ru-RU" baseline="0" dirty="0" smtClean="0">
                <a:solidFill>
                  <a:schemeClr val="bg1"/>
                </a:solidFill>
              </a:rPr>
              <a:t> </a:t>
            </a:r>
            <a:r>
              <a:rPr lang="ru-RU" b="1" baseline="0" dirty="0" err="1" smtClean="0">
                <a:solidFill>
                  <a:schemeClr val="bg1"/>
                </a:solidFill>
              </a:rPr>
              <a:t>Обітниця</a:t>
            </a:r>
            <a:r>
              <a:rPr lang="ru-RU" b="1" baseline="0" dirty="0" smtClean="0">
                <a:solidFill>
                  <a:schemeClr val="bg1"/>
                </a:solidFill>
              </a:rPr>
              <a:t>, </a:t>
            </a:r>
            <a:r>
              <a:rPr lang="ru-RU" b="1" baseline="0" dirty="0" err="1" smtClean="0">
                <a:solidFill>
                  <a:schemeClr val="bg1"/>
                </a:solidFill>
              </a:rPr>
              <a:t>Церемонія</a:t>
            </a:r>
            <a:r>
              <a:rPr lang="ru-RU" b="1" baseline="0" dirty="0" smtClean="0">
                <a:solidFill>
                  <a:schemeClr val="bg1"/>
                </a:solidFill>
              </a:rPr>
              <a:t>, Знак, </a:t>
            </a:r>
            <a:r>
              <a:rPr lang="ru-RU" b="1" baseline="0" dirty="0" err="1" smtClean="0">
                <a:solidFill>
                  <a:schemeClr val="bg1"/>
                </a:solidFill>
              </a:rPr>
              <a:t>Реалізація</a:t>
            </a:r>
            <a:r>
              <a:rPr lang="ru-RU" b="1" baseline="0" dirty="0" smtClean="0">
                <a:solidFill>
                  <a:schemeClr val="bg1"/>
                </a:solidFill>
              </a:rPr>
              <a:t> 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93659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9654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Нам добре відома історія</a:t>
            </a:r>
            <a:r>
              <a:rPr lang="uk-UA" baseline="0" dirty="0" smtClean="0"/>
              <a:t> про </a:t>
            </a:r>
            <a:r>
              <a:rPr lang="uk-UA" b="1" baseline="0" dirty="0" smtClean="0"/>
              <a:t>особливе дерево в Раю</a:t>
            </a:r>
            <a:r>
              <a:rPr lang="uk-UA" baseline="0" dirty="0" smtClean="0"/>
              <a:t>, із забороненими плодами</a:t>
            </a:r>
          </a:p>
          <a:p>
            <a:endParaRPr lang="uk-UA" baseline="0" dirty="0" smtClean="0"/>
          </a:p>
          <a:p>
            <a:r>
              <a:rPr lang="uk-UA" baseline="0" dirty="0" smtClean="0"/>
              <a:t>В пресі часто чуємо про </a:t>
            </a:r>
            <a:r>
              <a:rPr lang="uk-UA" b="1" baseline="0" dirty="0" smtClean="0"/>
              <a:t>кінець світу</a:t>
            </a:r>
            <a:r>
              <a:rPr lang="uk-UA" baseline="0" dirty="0" smtClean="0"/>
              <a:t>, але нам добре відомо, що древні люди пережили кінець світу – 8 людей врятувалося від всесвітнього потопу</a:t>
            </a:r>
          </a:p>
          <a:p>
            <a:endParaRPr lang="uk-UA" baseline="0" dirty="0" smtClean="0"/>
          </a:p>
          <a:p>
            <a:r>
              <a:rPr lang="uk-UA" b="1" baseline="0" dirty="0" smtClean="0"/>
              <a:t>Вавилонська вежа </a:t>
            </a:r>
            <a:r>
              <a:rPr lang="uk-UA" baseline="0" dirty="0" smtClean="0"/>
              <a:t>– історія гордості «зробимо собі ім’я»… люди починали в єдності будувати, але не завершили, тому що Бог змішав мови, люди перестали розуміти один одного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181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безплідний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матиме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безліч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(Бут.12:7),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розповсюджуватись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умови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(Бут.17:19; Вих.2:24)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Авраама,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спадок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край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Ханаанський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(Бут.17:8)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особистих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стосунків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«буду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їм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Богом»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(Бут.17:8)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Бути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стосунках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Богом, значить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присутності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Відповідальність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Модель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стосунків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 з Авраамом,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рикладом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(Євр.11:8,17)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Універсальне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поширюється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через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Авраама,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народи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3258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описано в Бут.15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з'явився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Аврааму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видінні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зірок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(Бут.15:5)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Церемонія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відбувалася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традиції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розповсюдженою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країнах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сходу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супроводжувалося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жертвоприношенням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(Бут.15:9-10)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форма договору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людьми,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важливою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ділового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політичного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сімейного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порівнянні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сусідніми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народами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древнього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близького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сходу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боги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заключали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людьми.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розумінні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Авраамом, є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унікальним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8112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Внутрішня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Авраамом –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обрізання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(Бут.17:11).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віці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дев’яносто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дев’яти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зробив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обрізання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(Бут.17:24),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новонароджені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хлопчики,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повинні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обрізатися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восьмий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день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(Бут.17:12).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Обрізання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чимось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новим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древнього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близького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сходу,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різниця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символічному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знак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євреїв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обрізання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перш за все,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знаком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приналежності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ознакою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нагадуванням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Боже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80478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Реалізація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Авраамом,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впродовж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відбулася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етапи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Перший </a:t>
            </a: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етап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- 2000 до Р.Х (Бут.12:1),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реалізовувався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межах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 з Авраамом.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етапі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благословення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працюють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поєднанні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послухом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Авраама.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Другий</a:t>
            </a:r>
            <a:r>
              <a:rPr lang="ru-RU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етап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1400 до Р.Х (Бут.12:2),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народження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нації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ізраїльтян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приклад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теократії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з Богом – царем при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владі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через Авраама,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реалізував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задум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землю (Бут.15), 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зробить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батьком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багатьох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(Бут.17).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Третій</a:t>
            </a:r>
            <a:r>
              <a:rPr lang="ru-RU" sz="12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етап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племен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(Бут.12:3).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Авраама стане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посередником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Бога.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Бог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втілив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Ісусі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(Рим.4:13-25).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418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походить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грецької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септуагінта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de-DE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geneseos</a:t>
            </a:r>
            <a:r>
              <a:rPr lang="de-DE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«початок», «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покоління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або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джерело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походження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Давньоєврейська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цієї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– 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de-DE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beresit</a:t>
            </a:r>
            <a:r>
              <a:rPr lang="de-DE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de-DE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початку),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першими словами книги.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Обидві ці назви є влучними, адже книга Буття розповідає про початок всіх речей.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8779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Класично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вважається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автором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рівнозначно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П'ятикнижжя, пророк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важливо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зазначити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авторство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означає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кожне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слово П'ятикнижжя,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написано ним </a:t>
            </a:r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Очевидно,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швидше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все,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Мойсея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(Бут.36:31).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7161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Розподіл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можливий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наступним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категоріям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літературна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структура і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ключової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теми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Аврааму).</a:t>
            </a:r>
            <a:endParaRPr lang="ru-RU" b="0" dirty="0" smtClean="0">
              <a:effectLst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0046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pPr rtl="0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sng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ЗМІСТУ</a:t>
            </a:r>
            <a:r>
              <a:rPr lang="ru-RU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розділяється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чітко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помітні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первісна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(1-11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універсальний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характер; Адам і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Єва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Рай – не 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Бог – не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відкривається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іменем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ЯХВЕ (але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Елохім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indent="0" rtl="0">
              <a:buFont typeface="Arial" panose="020B0604020202020204" pitchFamily="34" charset="0"/>
              <a:buNone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патріархів</a:t>
            </a:r>
            <a:r>
              <a:rPr lang="ru-RU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(12-50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приватний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характер;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описує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витоки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патріархів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заповітній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обіцянки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потомства</a:t>
            </a:r>
            <a:r>
              <a:rPr lang="ru-RU" dirty="0" smtClean="0"/>
              <a:t/>
            </a:r>
            <a:br>
              <a:rPr lang="ru-RU" dirty="0" smtClean="0"/>
            </a:br>
            <a:endParaRPr lang="uk-UA" dirty="0" smtClean="0"/>
          </a:p>
          <a:p>
            <a:pPr marL="0" indent="0" rtl="0">
              <a:buFont typeface="Arial" panose="020B0604020202020204" pitchFamily="34" charset="0"/>
              <a:buNone/>
            </a:pPr>
            <a:endParaRPr lang="ru-RU" b="0" dirty="0" smtClean="0">
              <a:effectLst/>
            </a:endParaRPr>
          </a:p>
          <a:p>
            <a:pPr rtl="0" fontAlgn="base"/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6992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поділяється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Ключем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"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формула </a:t>
            </a:r>
            <a:r>
              <a:rPr lang="ru-RU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toledoth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«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2:4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створення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гріхопадіння</a:t>
            </a: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5:1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розбещеності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(сини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дочки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людські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до потопу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10:1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потопу до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заселення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11:10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Вавилонської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вежі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Авраама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96331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повторюються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важливі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моменти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Авраама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нащадків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Реалізація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обітниць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ставиться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сумнів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Авраам – Сара в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гаремі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фараона та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Авімелеха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Лот,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народження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Ізмаїла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endParaRPr lang="uk-UA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Ісак – жертвоприношення, пошук жінки, суперництво з </a:t>
            </a:r>
            <a:r>
              <a:rPr lang="uk-UA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Ісавом</a:t>
            </a:r>
            <a:endParaRPr lang="uk-UA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Яків – залишив обіцяну землю пішов в Єгипет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163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235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05.08.2020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БУТТЯ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Лекція 3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 smtClean="0">
                <a:solidFill>
                  <a:schemeClr val="bg1"/>
                </a:solidFill>
              </a:rPr>
              <a:t>згідно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ключової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теми: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err="1" smtClean="0">
                <a:solidFill>
                  <a:schemeClr val="bg1"/>
                </a:solidFill>
              </a:rPr>
              <a:t>обітниця</a:t>
            </a:r>
            <a:r>
              <a:rPr lang="ru-RU" dirty="0" smtClean="0">
                <a:solidFill>
                  <a:schemeClr val="bg1"/>
                </a:solidFill>
              </a:rPr>
              <a:t> Аврааму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Авраам: </a:t>
            </a:r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народом великим тебе Я вчиню, і </a:t>
            </a:r>
            <a:r>
              <a:rPr lang="ru-RU" i="1" dirty="0" err="1">
                <a:solidFill>
                  <a:srgbClr val="FFFF00"/>
                </a:solidFill>
              </a:rPr>
              <a:t>поблагословлю</a:t>
            </a:r>
            <a:r>
              <a:rPr lang="ru-RU" i="1" dirty="0">
                <a:solidFill>
                  <a:srgbClr val="FFFF00"/>
                </a:solidFill>
              </a:rPr>
              <a:t> Я тебе, і </a:t>
            </a:r>
            <a:r>
              <a:rPr lang="ru-RU" i="1" dirty="0" err="1">
                <a:solidFill>
                  <a:srgbClr val="FFFF00"/>
                </a:solidFill>
              </a:rPr>
              <a:t>звеличу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ймення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твоє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будеш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благословенням</a:t>
            </a:r>
            <a:r>
              <a:rPr lang="ru-RU" i="1" dirty="0" smtClean="0">
                <a:solidFill>
                  <a:srgbClr val="FFFF00"/>
                </a:solidFill>
              </a:rPr>
              <a:t> (12:2)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Ісак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rgbClr val="FFFF00"/>
                </a:solidFill>
              </a:rPr>
              <a:t>І </a:t>
            </a:r>
            <a:r>
              <a:rPr lang="ru-RU" i="1" dirty="0" err="1">
                <a:solidFill>
                  <a:srgbClr val="FFFF00"/>
                </a:solidFill>
              </a:rPr>
              <a:t>розмножу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нащадків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твоїх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немов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зорі</a:t>
            </a:r>
            <a:r>
              <a:rPr lang="ru-RU" i="1" dirty="0">
                <a:solidFill>
                  <a:srgbClr val="FFFF00"/>
                </a:solidFill>
              </a:rPr>
              <a:t> на </a:t>
            </a:r>
            <a:r>
              <a:rPr lang="ru-RU" i="1" dirty="0" err="1">
                <a:solidFill>
                  <a:srgbClr val="FFFF00"/>
                </a:solidFill>
              </a:rPr>
              <a:t>небі</a:t>
            </a:r>
            <a:r>
              <a:rPr lang="ru-RU" i="1" dirty="0">
                <a:solidFill>
                  <a:srgbClr val="FFFF00"/>
                </a:solidFill>
              </a:rPr>
              <a:t>, і потомству </a:t>
            </a:r>
            <a:r>
              <a:rPr lang="ru-RU" i="1" dirty="0" err="1">
                <a:solidFill>
                  <a:srgbClr val="FFFF00"/>
                </a:solidFill>
              </a:rPr>
              <a:t>твоєму</a:t>
            </a:r>
            <a:r>
              <a:rPr lang="ru-RU" i="1" dirty="0">
                <a:solidFill>
                  <a:srgbClr val="FFFF00"/>
                </a:solidFill>
              </a:rPr>
              <a:t> Я дам </a:t>
            </a:r>
            <a:r>
              <a:rPr lang="ru-RU" i="1" dirty="0" err="1">
                <a:solidFill>
                  <a:srgbClr val="FFFF00"/>
                </a:solidFill>
              </a:rPr>
              <a:t>усі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оці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землі</a:t>
            </a:r>
            <a:r>
              <a:rPr lang="ru-RU" i="1" dirty="0">
                <a:solidFill>
                  <a:srgbClr val="FFFF00"/>
                </a:solidFill>
              </a:rPr>
              <a:t>. І </a:t>
            </a:r>
            <a:r>
              <a:rPr lang="ru-RU" i="1" dirty="0" err="1">
                <a:solidFill>
                  <a:srgbClr val="FFFF00"/>
                </a:solidFill>
              </a:rPr>
              <a:t>поблагословляться</a:t>
            </a:r>
            <a:r>
              <a:rPr lang="ru-RU" i="1" dirty="0">
                <a:solidFill>
                  <a:srgbClr val="FFFF00"/>
                </a:solidFill>
              </a:rPr>
              <a:t> в </a:t>
            </a:r>
            <a:r>
              <a:rPr lang="ru-RU" i="1" dirty="0" err="1">
                <a:solidFill>
                  <a:srgbClr val="FFFF00"/>
                </a:solidFill>
              </a:rPr>
              <a:t>потомстві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твоїм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усі</a:t>
            </a:r>
            <a:r>
              <a:rPr lang="ru-RU" i="1" dirty="0">
                <a:solidFill>
                  <a:srgbClr val="FFFF00"/>
                </a:solidFill>
              </a:rPr>
              <a:t> народи </a:t>
            </a:r>
            <a:r>
              <a:rPr lang="ru-RU" i="1" dirty="0" err="1">
                <a:solidFill>
                  <a:srgbClr val="FFFF00"/>
                </a:solidFill>
              </a:rPr>
              <a:t>землі</a:t>
            </a:r>
            <a:r>
              <a:rPr lang="ru-RU" i="1" dirty="0">
                <a:solidFill>
                  <a:srgbClr val="FFFF00"/>
                </a:solidFill>
              </a:rPr>
              <a:t>…(Бут.26:4)</a:t>
            </a: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Яків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i="1" dirty="0" smtClean="0">
                <a:solidFill>
                  <a:srgbClr val="FFFF00"/>
                </a:solidFill>
              </a:rPr>
              <a:t>…Я </a:t>
            </a:r>
            <a:r>
              <a:rPr lang="ru-RU" i="1" dirty="0">
                <a:solidFill>
                  <a:srgbClr val="FFFF00"/>
                </a:solidFill>
              </a:rPr>
              <a:t>Господь, Бог Авраама, батька </a:t>
            </a:r>
            <a:r>
              <a:rPr lang="ru-RU" i="1" dirty="0" err="1">
                <a:solidFill>
                  <a:srgbClr val="FFFF00"/>
                </a:solidFill>
              </a:rPr>
              <a:t>твого</a:t>
            </a:r>
            <a:r>
              <a:rPr lang="ru-RU" i="1" dirty="0">
                <a:solidFill>
                  <a:srgbClr val="FFFF00"/>
                </a:solidFill>
              </a:rPr>
              <a:t>, і Бог </a:t>
            </a:r>
            <a:r>
              <a:rPr lang="ru-RU" i="1" dirty="0" err="1">
                <a:solidFill>
                  <a:srgbClr val="FFFF00"/>
                </a:solidFill>
              </a:rPr>
              <a:t>Ісака</a:t>
            </a:r>
            <a:r>
              <a:rPr lang="ru-RU" i="1" dirty="0">
                <a:solidFill>
                  <a:srgbClr val="FFFF00"/>
                </a:solidFill>
              </a:rPr>
              <a:t>. Земля, на </a:t>
            </a:r>
            <a:r>
              <a:rPr lang="ru-RU" i="1" dirty="0" err="1">
                <a:solidFill>
                  <a:srgbClr val="FFFF00"/>
                </a:solidFill>
              </a:rPr>
              <a:t>якій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лежиш</a:t>
            </a:r>
            <a:r>
              <a:rPr lang="ru-RU" i="1" dirty="0">
                <a:solidFill>
                  <a:srgbClr val="FFFF00"/>
                </a:solidFill>
              </a:rPr>
              <a:t>, Я дам </a:t>
            </a:r>
            <a:r>
              <a:rPr lang="ru-RU" i="1" dirty="0" err="1">
                <a:solidFill>
                  <a:srgbClr val="FFFF00"/>
                </a:solidFill>
              </a:rPr>
              <a:t>її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тобі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 err="1">
                <a:solidFill>
                  <a:srgbClr val="FFFF00"/>
                </a:solidFill>
              </a:rPr>
              <a:t>нащадкам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твоїм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(28:13)</a:t>
            </a:r>
            <a:endParaRPr lang="uk-UA" i="1" dirty="0">
              <a:solidFill>
                <a:srgbClr val="FFFF00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292457"/>
              </p:ext>
            </p:extLst>
          </p:nvPr>
        </p:nvGraphicFramePr>
        <p:xfrm>
          <a:off x="628650" y="365127"/>
          <a:ext cx="7886700" cy="58653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0264"/>
                <a:gridCol w="5046436"/>
              </a:tblGrid>
              <a:tr h="566975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FFFF00"/>
                          </a:solidFill>
                        </a:rPr>
                        <a:t>Обітниця </a:t>
                      </a:r>
                      <a:endParaRPr lang="uk-UA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solidFill>
                            <a:srgbClr val="FFFF00"/>
                          </a:solidFill>
                        </a:rPr>
                        <a:t>Перешкоди</a:t>
                      </a:r>
                      <a:endParaRPr lang="uk-UA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2570806">
                <a:tc>
                  <a:txBody>
                    <a:bodyPr/>
                    <a:lstStyle/>
                    <a:p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Авраам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12:3-5; 15:4,7,18-22; 17:4-8; 22:17-18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Сара в </a:t>
                      </a:r>
                      <a:r>
                        <a:rPr lang="ru-RU" sz="2400" kern="1200" dirty="0" err="1">
                          <a:solidFill>
                            <a:schemeClr val="bg1"/>
                          </a:solidFill>
                          <a:effectLst/>
                        </a:rPr>
                        <a:t>гаремі</a:t>
                      </a: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 фараона (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12:10-13)</a:t>
                      </a:r>
                    </a:p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Вибір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Лота</a:t>
                      </a:r>
                    </a:p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 err="1">
                          <a:solidFill>
                            <a:schemeClr val="bg1"/>
                          </a:solidFill>
                          <a:effectLst/>
                        </a:rPr>
                        <a:t>Народження</a:t>
                      </a: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>
                          <a:solidFill>
                            <a:schemeClr val="bg1"/>
                          </a:solidFill>
                          <a:effectLst/>
                        </a:rPr>
                        <a:t>Ізмаїла</a:t>
                      </a:r>
                      <a:endParaRPr lang="ru-RU" sz="2400" kern="12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Сара в </a:t>
                      </a:r>
                      <a:r>
                        <a:rPr lang="ru-RU" sz="2400" kern="1200" dirty="0" err="1">
                          <a:solidFill>
                            <a:schemeClr val="bg1"/>
                          </a:solidFill>
                          <a:effectLst/>
                        </a:rPr>
                        <a:t>гаремі</a:t>
                      </a: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>
                          <a:solidFill>
                            <a:schemeClr val="bg1"/>
                          </a:solidFill>
                          <a:effectLst/>
                        </a:rPr>
                        <a:t>Авімелеха</a:t>
                      </a:r>
                      <a:r>
                        <a:rPr lang="ru-RU" sz="2400" kern="1200" dirty="0">
                          <a:solidFill>
                            <a:schemeClr val="bg1"/>
                          </a:solidFill>
                          <a:effectLst/>
                        </a:rPr>
                        <a:t> (20:1-18)</a:t>
                      </a:r>
                      <a:endParaRPr lang="ru-RU" sz="24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0" marR="63500" marT="63500" marB="63500"/>
                </a:tc>
              </a:tr>
              <a:tr h="1864028">
                <a:tc>
                  <a:txBody>
                    <a:bodyPr/>
                    <a:lstStyle/>
                    <a:p>
                      <a:r>
                        <a:rPr lang="ru-RU" sz="2400" u="none" strike="noStrike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Ісак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26:5,24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Жертвоприношення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Ісака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(22)</a:t>
                      </a:r>
                    </a:p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Невдалий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пошук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жінки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Ісаку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(24)</a:t>
                      </a:r>
                    </a:p>
                    <a:p>
                      <a:pPr marL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Суперництво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Ісака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та </a:t>
                      </a:r>
                      <a:r>
                        <a:rPr lang="ru-RU" sz="2400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Ісава</a:t>
                      </a:r>
                      <a:r>
                        <a:rPr lang="ru-RU" sz="2400" kern="1200" dirty="0" smtClean="0">
                          <a:solidFill>
                            <a:schemeClr val="bg1"/>
                          </a:solidFill>
                          <a:effectLst/>
                        </a:rPr>
                        <a:t> (27:41)</a:t>
                      </a:r>
                      <a:endParaRPr lang="ru-RU" sz="2400" b="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63547">
                <a:tc>
                  <a:txBody>
                    <a:bodyPr/>
                    <a:lstStyle/>
                    <a:p>
                      <a:r>
                        <a:rPr lang="ru-RU" sz="2400" u="none" strike="noStrike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Яків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28:13-15; 35:11-12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Яків</a:t>
                      </a:r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u="none" strike="noStrike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залишає</a:t>
                      </a:r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2400" u="none" strike="noStrike" kern="1200" dirty="0" err="1" smtClean="0">
                          <a:solidFill>
                            <a:schemeClr val="bg1"/>
                          </a:solidFill>
                          <a:effectLst/>
                        </a:rPr>
                        <a:t>обіцяну</a:t>
                      </a:r>
                      <a:r>
                        <a:rPr lang="ru-RU" sz="2400" u="none" strike="noStrike" kern="1200" dirty="0" smtClean="0">
                          <a:solidFill>
                            <a:schemeClr val="bg1"/>
                          </a:solidFill>
                          <a:effectLst/>
                        </a:rPr>
                        <a:t> землю (37)</a:t>
                      </a:r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35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solidFill>
                  <a:schemeClr val="bg1"/>
                </a:solidFill>
              </a:rPr>
              <a:t>Образ Божий в людині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87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Бог на </a:t>
            </a:r>
            <a:r>
              <a:rPr lang="ru-RU" i="1" dirty="0" err="1">
                <a:solidFill>
                  <a:srgbClr val="FFFF00"/>
                </a:solidFill>
              </a:rPr>
              <a:t>Свій</a:t>
            </a:r>
            <a:r>
              <a:rPr lang="ru-RU" i="1" dirty="0">
                <a:solidFill>
                  <a:srgbClr val="FFFF00"/>
                </a:solidFill>
              </a:rPr>
              <a:t> образ </a:t>
            </a:r>
            <a:r>
              <a:rPr lang="ru-RU" i="1" dirty="0" err="1">
                <a:solidFill>
                  <a:srgbClr val="FFFF00"/>
                </a:solidFill>
              </a:rPr>
              <a:t>людину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створив</a:t>
            </a:r>
            <a:r>
              <a:rPr lang="ru-RU" i="1" dirty="0">
                <a:solidFill>
                  <a:srgbClr val="FFFF00"/>
                </a:solidFill>
              </a:rPr>
              <a:t>, на образ Божий </a:t>
            </a:r>
            <a:r>
              <a:rPr lang="ru-RU" i="1" dirty="0" err="1">
                <a:solidFill>
                  <a:srgbClr val="FFFF00"/>
                </a:solidFill>
              </a:rPr>
              <a:t>її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Він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створив</a:t>
            </a:r>
            <a:r>
              <a:rPr lang="ru-RU" i="1" dirty="0">
                <a:solidFill>
                  <a:srgbClr val="FFFF00"/>
                </a:solidFill>
              </a:rPr>
              <a:t>, як </a:t>
            </a:r>
            <a:r>
              <a:rPr lang="ru-RU" i="1" dirty="0" err="1">
                <a:solidFill>
                  <a:srgbClr val="FFFF00"/>
                </a:solidFill>
              </a:rPr>
              <a:t>чоловіка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 err="1">
                <a:solidFill>
                  <a:srgbClr val="FFFF00"/>
                </a:solidFill>
              </a:rPr>
              <a:t>жінку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chemeClr val="bg1"/>
                </a:solidFill>
              </a:rPr>
              <a:t>створив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їх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(1:27)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створив Господь Бог </a:t>
            </a:r>
            <a:r>
              <a:rPr lang="ru-RU" i="1" dirty="0" err="1">
                <a:solidFill>
                  <a:srgbClr val="FFFF00"/>
                </a:solidFill>
              </a:rPr>
              <a:t>людину</a:t>
            </a:r>
            <a:r>
              <a:rPr lang="ru-RU" i="1" dirty="0">
                <a:solidFill>
                  <a:srgbClr val="FFFF00"/>
                </a:solidFill>
              </a:rPr>
              <a:t> з пороху земного. І </a:t>
            </a:r>
            <a:r>
              <a:rPr lang="ru-RU" i="1" dirty="0" err="1">
                <a:solidFill>
                  <a:srgbClr val="FFFF00"/>
                </a:solidFill>
              </a:rPr>
              <a:t>дихання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життя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вдихнув</a:t>
            </a:r>
            <a:r>
              <a:rPr lang="ru-RU" i="1" dirty="0">
                <a:solidFill>
                  <a:srgbClr val="FFFF00"/>
                </a:solidFill>
              </a:rPr>
              <a:t> у </a:t>
            </a:r>
            <a:r>
              <a:rPr lang="ru-RU" i="1" dirty="0" err="1">
                <a:solidFill>
                  <a:srgbClr val="FFFF00"/>
                </a:solidFill>
              </a:rPr>
              <a:t>ніздрі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її</a:t>
            </a:r>
            <a:r>
              <a:rPr lang="ru-RU" i="1" dirty="0">
                <a:solidFill>
                  <a:srgbClr val="FFFF00"/>
                </a:solidFill>
              </a:rPr>
              <a:t>, і стала </a:t>
            </a:r>
            <a:r>
              <a:rPr lang="ru-RU" i="1" dirty="0" err="1">
                <a:solidFill>
                  <a:srgbClr val="FFFF00"/>
                </a:solidFill>
              </a:rPr>
              <a:t>людина</a:t>
            </a:r>
            <a:r>
              <a:rPr lang="ru-RU" i="1" dirty="0">
                <a:solidFill>
                  <a:srgbClr val="FFFF00"/>
                </a:solidFill>
              </a:rPr>
              <a:t> живою </a:t>
            </a:r>
            <a:r>
              <a:rPr lang="ru-RU" i="1" dirty="0" err="1" smtClean="0">
                <a:solidFill>
                  <a:srgbClr val="FFFF00"/>
                </a:solidFill>
              </a:rPr>
              <a:t>душею</a:t>
            </a:r>
            <a:r>
              <a:rPr lang="ru-RU" i="1" dirty="0" smtClean="0">
                <a:solidFill>
                  <a:srgbClr val="FFFF00"/>
                </a:solidFill>
              </a:rPr>
              <a:t> (2:7).</a:t>
            </a:r>
            <a:endParaRPr lang="ru-RU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39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Що це означає?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>
                <a:solidFill>
                  <a:schemeClr val="bg1"/>
                </a:solidFill>
              </a:rPr>
              <a:t> </a:t>
            </a:r>
            <a:r>
              <a:rPr lang="ru-RU" i="1" dirty="0">
                <a:solidFill>
                  <a:srgbClr val="FFFF00"/>
                </a:solidFill>
              </a:rPr>
              <a:t>«І сказав Бог: </a:t>
            </a:r>
            <a:r>
              <a:rPr lang="ru-RU" i="1" dirty="0" err="1">
                <a:solidFill>
                  <a:srgbClr val="FFFF00"/>
                </a:solidFill>
              </a:rPr>
              <a:t>Створімо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людину</a:t>
            </a:r>
            <a:r>
              <a:rPr lang="ru-RU" i="1" dirty="0">
                <a:solidFill>
                  <a:srgbClr val="FFFF00"/>
                </a:solidFill>
              </a:rPr>
              <a:t> за образом Нашим, за </a:t>
            </a:r>
            <a:r>
              <a:rPr lang="ru-RU" i="1" dirty="0" err="1">
                <a:solidFill>
                  <a:srgbClr val="FFFF00"/>
                </a:solidFill>
              </a:rPr>
              <a:t>подобою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Нашою</a:t>
            </a:r>
            <a:r>
              <a:rPr lang="ru-RU" i="1" dirty="0">
                <a:solidFill>
                  <a:srgbClr val="FFFF00"/>
                </a:solidFill>
              </a:rPr>
              <a:t>, і хай </a:t>
            </a:r>
            <a:r>
              <a:rPr lang="ru-RU" i="1" dirty="0" err="1">
                <a:solidFill>
                  <a:srgbClr val="FFFF00"/>
                </a:solidFill>
              </a:rPr>
              <a:t>панують</a:t>
            </a:r>
            <a:r>
              <a:rPr lang="ru-RU" i="1" dirty="0">
                <a:solidFill>
                  <a:srgbClr val="FFFF00"/>
                </a:solidFill>
              </a:rPr>
              <a:t> над </a:t>
            </a:r>
            <a:r>
              <a:rPr lang="ru-RU" i="1" dirty="0" err="1">
                <a:solidFill>
                  <a:srgbClr val="FFFF00"/>
                </a:solidFill>
              </a:rPr>
              <a:t>морською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рибою</a:t>
            </a:r>
            <a:r>
              <a:rPr lang="ru-RU" i="1" dirty="0">
                <a:solidFill>
                  <a:srgbClr val="FFFF00"/>
                </a:solidFill>
              </a:rPr>
              <a:t>, і над </a:t>
            </a:r>
            <a:r>
              <a:rPr lang="ru-RU" i="1" dirty="0" err="1">
                <a:solidFill>
                  <a:srgbClr val="FFFF00"/>
                </a:solidFill>
              </a:rPr>
              <a:t>птаством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небесним</a:t>
            </a:r>
            <a:r>
              <a:rPr lang="ru-RU" i="1" dirty="0">
                <a:solidFill>
                  <a:srgbClr val="FFFF00"/>
                </a:solidFill>
              </a:rPr>
              <a:t>, і над </a:t>
            </a:r>
            <a:r>
              <a:rPr lang="ru-RU" i="1" dirty="0" err="1">
                <a:solidFill>
                  <a:srgbClr val="FFFF00"/>
                </a:solidFill>
              </a:rPr>
              <a:t>худобою</a:t>
            </a:r>
            <a:r>
              <a:rPr lang="ru-RU" i="1" dirty="0">
                <a:solidFill>
                  <a:srgbClr val="FFFF00"/>
                </a:solidFill>
              </a:rPr>
              <a:t>, і над всею землею, і над </a:t>
            </a:r>
            <a:r>
              <a:rPr lang="ru-RU" i="1" dirty="0" err="1">
                <a:solidFill>
                  <a:srgbClr val="FFFF00"/>
                </a:solidFill>
              </a:rPr>
              <a:t>усім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плазуючим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плазує</a:t>
            </a:r>
            <a:r>
              <a:rPr lang="ru-RU" i="1" dirty="0">
                <a:solidFill>
                  <a:srgbClr val="FFFF00"/>
                </a:solidFill>
              </a:rPr>
              <a:t> по </a:t>
            </a:r>
            <a:r>
              <a:rPr lang="ru-RU" i="1" dirty="0" err="1">
                <a:solidFill>
                  <a:srgbClr val="FFFF00"/>
                </a:solidFill>
              </a:rPr>
              <a:t>землі</a:t>
            </a:r>
            <a:r>
              <a:rPr lang="ru-RU" i="1" dirty="0">
                <a:solidFill>
                  <a:srgbClr val="FFFF00"/>
                </a:solidFill>
              </a:rPr>
              <a:t>» (Бут.1:26). </a:t>
            </a:r>
            <a:endParaRPr lang="ru-RU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r>
              <a:rPr lang="uk-UA" dirty="0" smtClean="0">
                <a:solidFill>
                  <a:schemeClr val="bg1"/>
                </a:solidFill>
              </a:rPr>
              <a:t>Сутність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Єдність 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Функціональність 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58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Досконалість Адама і Єви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13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Як могли </a:t>
            </a:r>
            <a:r>
              <a:rPr lang="ru-RU" dirty="0" err="1">
                <a:solidFill>
                  <a:schemeClr val="bg1"/>
                </a:solidFill>
              </a:rPr>
              <a:t>ідеальні</a:t>
            </a:r>
            <a:r>
              <a:rPr lang="ru-RU" dirty="0">
                <a:solidFill>
                  <a:schemeClr val="bg1"/>
                </a:solidFill>
              </a:rPr>
              <a:t> люди, </a:t>
            </a:r>
            <a:r>
              <a:rPr lang="ru-RU" dirty="0" err="1">
                <a:solidFill>
                  <a:schemeClr val="bg1"/>
                </a:solidFill>
              </a:rPr>
              <a:t>знаходячись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ідеальних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умовах</a:t>
            </a:r>
            <a:r>
              <a:rPr lang="ru-RU" dirty="0">
                <a:solidFill>
                  <a:schemeClr val="bg1"/>
                </a:solidFill>
              </a:rPr>
              <a:t> все </a:t>
            </a:r>
            <a:r>
              <a:rPr lang="ru-RU" dirty="0" err="1">
                <a:solidFill>
                  <a:schemeClr val="bg1"/>
                </a:solidFill>
              </a:rPr>
              <a:t>зіпсувати</a:t>
            </a:r>
            <a:r>
              <a:rPr lang="ru-RU" dirty="0" smtClean="0">
                <a:solidFill>
                  <a:schemeClr val="bg1"/>
                </a:solidFill>
              </a:rPr>
              <a:t>?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Біблія</a:t>
            </a:r>
            <a:r>
              <a:rPr lang="ru-RU" dirty="0">
                <a:solidFill>
                  <a:schemeClr val="bg1"/>
                </a:solidFill>
              </a:rPr>
              <a:t> говорить про </a:t>
            </a:r>
            <a:r>
              <a:rPr lang="ru-RU" dirty="0" err="1">
                <a:solidFill>
                  <a:schemeClr val="bg1"/>
                </a:solidFill>
              </a:rPr>
              <a:t>пізнання</a:t>
            </a:r>
            <a:r>
              <a:rPr lang="ru-RU" dirty="0">
                <a:solidFill>
                  <a:schemeClr val="bg1"/>
                </a:solidFill>
              </a:rPr>
              <a:t> добра і зла? 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Що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означає</a:t>
            </a:r>
            <a:r>
              <a:rPr lang="ru-RU" dirty="0" smtClean="0">
                <a:solidFill>
                  <a:schemeClr val="bg1"/>
                </a:solidFill>
              </a:rPr>
              <a:t> бути </a:t>
            </a:r>
            <a:r>
              <a:rPr lang="ru-RU" dirty="0" err="1" smtClean="0">
                <a:solidFill>
                  <a:schemeClr val="bg1"/>
                </a:solidFill>
              </a:rPr>
              <a:t>досконалим</a:t>
            </a:r>
            <a:r>
              <a:rPr lang="ru-RU" dirty="0" smtClean="0">
                <a:solidFill>
                  <a:schemeClr val="bg1"/>
                </a:solidFill>
              </a:rPr>
              <a:t>?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44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FFFF00"/>
                </a:solidFill>
              </a:rPr>
              <a:t>А </a:t>
            </a:r>
            <a:r>
              <a:rPr lang="ru-RU" i="1" dirty="0" err="1">
                <a:solidFill>
                  <a:srgbClr val="FFFF00"/>
                </a:solidFill>
              </a:rPr>
              <a:t>діти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ваші</a:t>
            </a:r>
            <a:r>
              <a:rPr lang="ru-RU" i="1" dirty="0">
                <a:solidFill>
                  <a:srgbClr val="FFFF00"/>
                </a:solidFill>
              </a:rPr>
              <a:t>, про </a:t>
            </a:r>
            <a:r>
              <a:rPr lang="ru-RU" i="1" dirty="0" err="1">
                <a:solidFill>
                  <a:srgbClr val="FFFF00"/>
                </a:solidFill>
              </a:rPr>
              <a:t>яких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ви</a:t>
            </a:r>
            <a:r>
              <a:rPr lang="ru-RU" i="1" dirty="0">
                <a:solidFill>
                  <a:srgbClr val="FFFF00"/>
                </a:solidFill>
              </a:rPr>
              <a:t> сказали: На </a:t>
            </a:r>
            <a:r>
              <a:rPr lang="ru-RU" i="1" dirty="0" err="1">
                <a:solidFill>
                  <a:srgbClr val="FFFF00"/>
                </a:solidFill>
              </a:rPr>
              <a:t>здобич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будуть</a:t>
            </a:r>
            <a:r>
              <a:rPr lang="ru-RU" i="1" dirty="0">
                <a:solidFill>
                  <a:srgbClr val="FFFF00"/>
                </a:solidFill>
              </a:rPr>
              <a:t> вони, та сини </a:t>
            </a:r>
            <a:r>
              <a:rPr lang="ru-RU" i="1" dirty="0" err="1">
                <a:solidFill>
                  <a:srgbClr val="FFFF00"/>
                </a:solidFill>
              </a:rPr>
              <a:t>ваші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сьогодні</a:t>
            </a:r>
            <a:r>
              <a:rPr lang="ru-RU" i="1" dirty="0">
                <a:solidFill>
                  <a:srgbClr val="FFFF00"/>
                </a:solidFill>
              </a:rPr>
              <a:t> не </a:t>
            </a:r>
            <a:r>
              <a:rPr lang="ru-RU" i="1" dirty="0" err="1">
                <a:solidFill>
                  <a:srgbClr val="FFFF00"/>
                </a:solidFill>
              </a:rPr>
              <a:t>знають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ні</a:t>
            </a:r>
            <a:r>
              <a:rPr lang="ru-RU" i="1" dirty="0">
                <a:solidFill>
                  <a:schemeClr val="bg1"/>
                </a:solidFill>
              </a:rPr>
              <a:t> добра, </a:t>
            </a:r>
            <a:r>
              <a:rPr lang="ru-RU" i="1" dirty="0" err="1">
                <a:solidFill>
                  <a:schemeClr val="bg1"/>
                </a:solidFill>
              </a:rPr>
              <a:t>ані</a:t>
            </a:r>
            <a:r>
              <a:rPr lang="ru-RU" i="1" dirty="0">
                <a:solidFill>
                  <a:schemeClr val="bg1"/>
                </a:solidFill>
              </a:rPr>
              <a:t> зла</a:t>
            </a:r>
            <a:r>
              <a:rPr lang="ru-RU" i="1" dirty="0">
                <a:solidFill>
                  <a:srgbClr val="FFFF00"/>
                </a:solidFill>
              </a:rPr>
              <a:t>, вони </a:t>
            </a:r>
            <a:r>
              <a:rPr lang="ru-RU" i="1" dirty="0" err="1">
                <a:solidFill>
                  <a:srgbClr val="FFFF00"/>
                </a:solidFill>
              </a:rPr>
              <a:t>ввійдуть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туди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їм</a:t>
            </a:r>
            <a:r>
              <a:rPr lang="ru-RU" i="1" dirty="0">
                <a:solidFill>
                  <a:srgbClr val="FFFF00"/>
                </a:solidFill>
              </a:rPr>
              <a:t> дам Я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, і вони </a:t>
            </a:r>
            <a:r>
              <a:rPr lang="ru-RU" i="1" dirty="0" err="1">
                <a:solidFill>
                  <a:srgbClr val="FFFF00"/>
                </a:solidFill>
              </a:rPr>
              <a:t>заволодіють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ним (П.Зак.1:39)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 err="1">
                <a:solidFill>
                  <a:srgbClr val="FFFF00"/>
                </a:solidFill>
              </a:rPr>
              <a:t>Бо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поки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пізнає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 err="1">
                <a:solidFill>
                  <a:srgbClr val="FFFF00"/>
                </a:solidFill>
              </a:rPr>
              <a:t>Дитина</a:t>
            </a:r>
            <a:r>
              <a:rPr lang="ru-RU" i="1" dirty="0">
                <a:solidFill>
                  <a:srgbClr val="FFFF00"/>
                </a:solidFill>
              </a:rPr>
              <a:t>, як </a:t>
            </a:r>
            <a:r>
              <a:rPr lang="ru-RU" i="1" dirty="0">
                <a:solidFill>
                  <a:schemeClr val="bg1"/>
                </a:solidFill>
              </a:rPr>
              <a:t>зло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відкидати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>
                <a:solidFill>
                  <a:schemeClr val="bg1"/>
                </a:solidFill>
              </a:rPr>
              <a:t>добро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вибирати</a:t>
            </a:r>
            <a:r>
              <a:rPr lang="ru-RU" i="1" dirty="0">
                <a:solidFill>
                  <a:srgbClr val="FFFF00"/>
                </a:solidFill>
              </a:rPr>
              <a:t>, буде </a:t>
            </a:r>
            <a:r>
              <a:rPr lang="ru-RU" i="1" dirty="0" err="1">
                <a:solidFill>
                  <a:srgbClr val="FFFF00"/>
                </a:solidFill>
              </a:rPr>
              <a:t>покинена</a:t>
            </a:r>
            <a:r>
              <a:rPr lang="ru-RU" i="1" dirty="0">
                <a:solidFill>
                  <a:srgbClr val="FFFF00"/>
                </a:solidFill>
              </a:rPr>
              <a:t> та земля,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лякаєшся</a:t>
            </a:r>
            <a:r>
              <a:rPr lang="ru-RU" i="1" dirty="0">
                <a:solidFill>
                  <a:srgbClr val="FFFF00"/>
                </a:solidFill>
              </a:rPr>
              <a:t> перед </a:t>
            </a:r>
            <a:r>
              <a:rPr lang="ru-RU" i="1" dirty="0" err="1">
                <a:solidFill>
                  <a:srgbClr val="FFFF00"/>
                </a:solidFill>
              </a:rPr>
              <a:t>двома</a:t>
            </a:r>
            <a:r>
              <a:rPr lang="ru-RU" i="1" dirty="0">
                <a:solidFill>
                  <a:srgbClr val="FFFF00"/>
                </a:solidFill>
              </a:rPr>
              <a:t> царями </a:t>
            </a:r>
            <a:r>
              <a:rPr lang="ru-RU" i="1" dirty="0" err="1" smtClean="0">
                <a:solidFill>
                  <a:srgbClr val="FFFF00"/>
                </a:solidFill>
              </a:rPr>
              <a:t>її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(Іс.7:15).</a:t>
            </a:r>
            <a:endParaRPr lang="ru-RU" i="1" dirty="0">
              <a:solidFill>
                <a:srgbClr val="FFFF00"/>
              </a:solidFill>
            </a:endParaRPr>
          </a:p>
          <a:p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5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</a:rPr>
              <a:t>А </a:t>
            </a:r>
            <a:r>
              <a:rPr lang="ru-RU" i="1" dirty="0" err="1">
                <a:solidFill>
                  <a:srgbClr val="FFFF00"/>
                </a:solidFill>
              </a:rPr>
              <a:t>Ісус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зростав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мудрістю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віком</a:t>
            </a:r>
            <a:r>
              <a:rPr lang="ru-RU" i="1" dirty="0">
                <a:solidFill>
                  <a:srgbClr val="FFFF00"/>
                </a:solidFill>
              </a:rPr>
              <a:t> та </a:t>
            </a:r>
            <a:r>
              <a:rPr lang="ru-RU" i="1" dirty="0" err="1">
                <a:solidFill>
                  <a:srgbClr val="FFFF00"/>
                </a:solidFill>
              </a:rPr>
              <a:t>благодаттю</a:t>
            </a:r>
            <a:r>
              <a:rPr lang="ru-RU" i="1" dirty="0">
                <a:solidFill>
                  <a:srgbClr val="FFFF00"/>
                </a:solidFill>
              </a:rPr>
              <a:t>, у Бога й </a:t>
            </a:r>
            <a:r>
              <a:rPr lang="ru-RU" i="1" dirty="0" smtClean="0">
                <a:solidFill>
                  <a:srgbClr val="FFFF00"/>
                </a:solidFill>
              </a:rPr>
              <a:t>людей (Лк.2:52)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 err="1">
                <a:solidFill>
                  <a:srgbClr val="FFFF00"/>
                </a:solidFill>
              </a:rPr>
              <a:t>хоч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Сином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Він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був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проте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навчився</a:t>
            </a:r>
            <a:r>
              <a:rPr lang="ru-RU" i="1" dirty="0">
                <a:solidFill>
                  <a:schemeClr val="bg1"/>
                </a:solidFill>
              </a:rPr>
              <a:t> послуху </a:t>
            </a:r>
            <a:r>
              <a:rPr lang="ru-RU" i="1" dirty="0">
                <a:solidFill>
                  <a:srgbClr val="FFFF00"/>
                </a:solidFill>
              </a:rPr>
              <a:t>з того,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вистраждав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був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(Євр.5:8)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endParaRPr lang="ru-RU" i="1" dirty="0">
              <a:solidFill>
                <a:srgbClr val="FFFF00"/>
              </a:solidFill>
            </a:endParaRPr>
          </a:p>
          <a:p>
            <a:endParaRPr lang="ru-RU" i="1" dirty="0">
              <a:solidFill>
                <a:srgbClr val="FFFF00"/>
              </a:solidFill>
            </a:endParaRPr>
          </a:p>
          <a:p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7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Заповіт з Авраамом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509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uk-UA" sz="3200" dirty="0" smtClean="0"/>
              <a:t>Звідки ми з'явилися? </a:t>
            </a:r>
          </a:p>
          <a:p>
            <a:r>
              <a:rPr lang="uk-UA" sz="3200" dirty="0" smtClean="0"/>
              <a:t>Хто ми? </a:t>
            </a:r>
          </a:p>
          <a:p>
            <a:r>
              <a:rPr lang="uk-UA" sz="3200" dirty="0" smtClean="0"/>
              <a:t>Куди ми йдемо?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51352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>
                <a:solidFill>
                  <a:srgbClr val="FFFF00"/>
                </a:solidFill>
              </a:rPr>
              <a:t>Авраам же </a:t>
            </a:r>
            <a:r>
              <a:rPr lang="ru-RU" i="1" dirty="0" err="1">
                <a:solidFill>
                  <a:srgbClr val="FFFF00"/>
                </a:solidFill>
              </a:rPr>
              <a:t>ввірував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Богові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це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йому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зараховане</a:t>
            </a:r>
            <a:r>
              <a:rPr lang="ru-RU" i="1" dirty="0">
                <a:solidFill>
                  <a:srgbClr val="FFFF00"/>
                </a:solidFill>
              </a:rPr>
              <a:t> в </a:t>
            </a:r>
            <a:r>
              <a:rPr lang="ru-RU" i="1" dirty="0" err="1">
                <a:solidFill>
                  <a:srgbClr val="FFFF00"/>
                </a:solidFill>
              </a:rPr>
              <a:t>праведність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був</a:t>
            </a:r>
            <a:r>
              <a:rPr lang="ru-RU" i="1" dirty="0">
                <a:solidFill>
                  <a:srgbClr val="FFFF00"/>
                </a:solidFill>
              </a:rPr>
              <a:t> названий </a:t>
            </a:r>
            <a:r>
              <a:rPr lang="ru-RU" i="1" dirty="0" err="1">
                <a:solidFill>
                  <a:srgbClr val="FFFF00"/>
                </a:solidFill>
              </a:rPr>
              <a:t>він</a:t>
            </a:r>
            <a:r>
              <a:rPr lang="ru-RU" i="1" dirty="0">
                <a:solidFill>
                  <a:srgbClr val="FFFF00"/>
                </a:solidFill>
              </a:rPr>
              <a:t> другом </a:t>
            </a:r>
            <a:r>
              <a:rPr lang="ru-RU" i="1" dirty="0" err="1" smtClean="0">
                <a:solidFill>
                  <a:srgbClr val="FFFF00"/>
                </a:solidFill>
              </a:rPr>
              <a:t>Божим</a:t>
            </a:r>
            <a:r>
              <a:rPr lang="ru-RU" i="1" dirty="0" smtClean="0">
                <a:solidFill>
                  <a:srgbClr val="FFFF00"/>
                </a:solidFill>
              </a:rPr>
              <a:t> (Як.2:23)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 err="1" smtClean="0">
                <a:solidFill>
                  <a:srgbClr val="FFFF00"/>
                </a:solidFill>
              </a:rPr>
              <a:t>Бож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Авраам </a:t>
            </a:r>
            <a:r>
              <a:rPr lang="ru-RU" i="1" dirty="0" err="1">
                <a:solidFill>
                  <a:srgbClr val="FFFF00"/>
                </a:solidFill>
              </a:rPr>
              <a:t>справді</a:t>
            </a:r>
            <a:r>
              <a:rPr lang="ru-RU" i="1" dirty="0">
                <a:solidFill>
                  <a:srgbClr val="FFFF00"/>
                </a:solidFill>
              </a:rPr>
              <a:t> стане народом великим та </a:t>
            </a:r>
            <a:r>
              <a:rPr lang="ru-RU" i="1" dirty="0" err="1">
                <a:solidFill>
                  <a:srgbClr val="FFFF00"/>
                </a:solidFill>
              </a:rPr>
              <a:t>дужим</a:t>
            </a:r>
            <a:r>
              <a:rPr lang="ru-RU" i="1" dirty="0">
                <a:solidFill>
                  <a:srgbClr val="FFFF00"/>
                </a:solidFill>
              </a:rPr>
              <a:t>, і в </a:t>
            </a:r>
            <a:r>
              <a:rPr lang="ru-RU" i="1" dirty="0" err="1">
                <a:solidFill>
                  <a:srgbClr val="FFFF00"/>
                </a:solidFill>
              </a:rPr>
              <a:t>ньому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поблагословляться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всі</a:t>
            </a:r>
            <a:r>
              <a:rPr lang="ru-RU" i="1" dirty="0">
                <a:solidFill>
                  <a:srgbClr val="FFFF00"/>
                </a:solidFill>
              </a:rPr>
              <a:t> народи </a:t>
            </a:r>
            <a:r>
              <a:rPr lang="ru-RU" i="1" dirty="0" err="1">
                <a:solidFill>
                  <a:srgbClr val="FFFF00"/>
                </a:solidFill>
              </a:rPr>
              <a:t>землі</a:t>
            </a:r>
            <a:r>
              <a:rPr lang="ru-RU" i="1" dirty="0" smtClean="0">
                <a:solidFill>
                  <a:srgbClr val="FFFF00"/>
                </a:solidFill>
              </a:rPr>
              <a:t>! (Бут.18:18)</a:t>
            </a:r>
            <a:endParaRPr lang="ru-RU" i="1" dirty="0">
              <a:solidFill>
                <a:srgbClr val="FFFF00"/>
              </a:solidFill>
            </a:endParaRPr>
          </a:p>
          <a:p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36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Обітниці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Офіційна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церемонія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Знак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Реалізація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заповіту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61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>
                <a:solidFill>
                  <a:schemeClr val="bg1"/>
                </a:solidFill>
              </a:rPr>
              <a:t>Обітниці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>
                <a:solidFill>
                  <a:srgbClr val="FFFF00"/>
                </a:solidFill>
              </a:rPr>
              <a:t>Я дам </a:t>
            </a:r>
            <a:r>
              <a:rPr lang="ru-RU" i="1" dirty="0" err="1">
                <a:solidFill>
                  <a:srgbClr val="FFFF00"/>
                </a:solidFill>
              </a:rPr>
              <a:t>оцей</a:t>
            </a:r>
            <a:r>
              <a:rPr lang="ru-RU" i="1" dirty="0">
                <a:solidFill>
                  <a:srgbClr val="FFFF00"/>
                </a:solidFill>
              </a:rPr>
              <a:t> Край потомству </a:t>
            </a:r>
            <a:r>
              <a:rPr lang="ru-RU" i="1" dirty="0" err="1" smtClean="0">
                <a:solidFill>
                  <a:srgbClr val="FFFF00"/>
                </a:solidFill>
              </a:rPr>
              <a:t>твоєму</a:t>
            </a:r>
            <a:r>
              <a:rPr lang="ru-RU" i="1" dirty="0" smtClean="0">
                <a:solidFill>
                  <a:srgbClr val="FFFF00"/>
                </a:solidFill>
              </a:rPr>
              <a:t> (12:7)</a:t>
            </a:r>
          </a:p>
          <a:p>
            <a:pPr marL="0" indent="0"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дам Я </a:t>
            </a:r>
            <a:r>
              <a:rPr lang="ru-RU" i="1" dirty="0" err="1">
                <a:solidFill>
                  <a:srgbClr val="FFFF00"/>
                </a:solidFill>
              </a:rPr>
              <a:t>тобі</a:t>
            </a:r>
            <a:r>
              <a:rPr lang="ru-RU" i="1" dirty="0">
                <a:solidFill>
                  <a:srgbClr val="FFFF00"/>
                </a:solidFill>
              </a:rPr>
              <a:t> та потомству </a:t>
            </a:r>
            <a:r>
              <a:rPr lang="ru-RU" i="1" dirty="0" err="1">
                <a:solidFill>
                  <a:srgbClr val="FFFF00"/>
                </a:solidFill>
              </a:rPr>
              <a:t>твоєму</a:t>
            </a:r>
            <a:r>
              <a:rPr lang="ru-RU" i="1" dirty="0">
                <a:solidFill>
                  <a:srgbClr val="FFFF00"/>
                </a:solidFill>
              </a:rPr>
              <a:t> по </a:t>
            </a:r>
            <a:r>
              <a:rPr lang="ru-RU" i="1" dirty="0" err="1">
                <a:solidFill>
                  <a:srgbClr val="FFFF00"/>
                </a:solidFill>
              </a:rPr>
              <a:t>тобі</a:t>
            </a:r>
            <a:r>
              <a:rPr lang="ru-RU" i="1" dirty="0">
                <a:solidFill>
                  <a:srgbClr val="FFFF00"/>
                </a:solidFill>
              </a:rPr>
              <a:t> землю </a:t>
            </a:r>
            <a:r>
              <a:rPr lang="ru-RU" i="1" dirty="0" err="1">
                <a:solidFill>
                  <a:srgbClr val="FFFF00"/>
                </a:solidFill>
              </a:rPr>
              <a:t>скитання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 smtClean="0">
                <a:solidFill>
                  <a:srgbClr val="FFFF00"/>
                </a:solidFill>
              </a:rPr>
              <a:t>твого</a:t>
            </a:r>
            <a:r>
              <a:rPr lang="ru-RU" i="1" dirty="0" smtClean="0">
                <a:solidFill>
                  <a:srgbClr val="FFFF00"/>
                </a:solidFill>
              </a:rPr>
              <a:t>... (17:8)</a:t>
            </a:r>
            <a:endParaRPr lang="ru-RU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uk-UA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FFFF00"/>
                </a:solidFill>
              </a:rPr>
              <a:t>… </a:t>
            </a:r>
            <a:r>
              <a:rPr lang="ru-RU" i="1" dirty="0">
                <a:solidFill>
                  <a:srgbClr val="FFFF00"/>
                </a:solidFill>
              </a:rPr>
              <a:t>і Я буду </a:t>
            </a:r>
            <a:r>
              <a:rPr lang="ru-RU" i="1" dirty="0" err="1">
                <a:solidFill>
                  <a:srgbClr val="FFFF00"/>
                </a:solidFill>
              </a:rPr>
              <a:t>їм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Богом (17:8)</a:t>
            </a:r>
          </a:p>
          <a:p>
            <a:pPr marL="0" indent="0"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FFFF00"/>
                </a:solidFill>
              </a:rPr>
              <a:t>І благословляться в </a:t>
            </a:r>
            <a:r>
              <a:rPr lang="ru-RU" i="1" dirty="0" err="1">
                <a:solidFill>
                  <a:srgbClr val="FFFF00"/>
                </a:solidFill>
              </a:rPr>
              <a:t>тобі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всі</a:t>
            </a:r>
            <a:r>
              <a:rPr lang="ru-RU" i="1" dirty="0">
                <a:solidFill>
                  <a:srgbClr val="FFFF00"/>
                </a:solidFill>
              </a:rPr>
              <a:t> племена </a:t>
            </a:r>
            <a:r>
              <a:rPr lang="ru-RU" i="1" dirty="0" err="1" smtClean="0">
                <a:solidFill>
                  <a:srgbClr val="FFFF00"/>
                </a:solidFill>
              </a:rPr>
              <a:t>землі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(12:3)</a:t>
            </a:r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5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>
                <a:solidFill>
                  <a:schemeClr val="bg1"/>
                </a:solidFill>
              </a:rPr>
              <a:t>Офіційна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церемонія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>
                <a:solidFill>
                  <a:srgbClr val="FFFF00"/>
                </a:solidFill>
              </a:rPr>
              <a:t>Він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>
                <a:solidFill>
                  <a:srgbClr val="FFFF00"/>
                </a:solidFill>
              </a:rPr>
              <a:t>же </a:t>
            </a:r>
            <a:r>
              <a:rPr lang="ru-RU" i="1" dirty="0" err="1">
                <a:solidFill>
                  <a:srgbClr val="FFFF00"/>
                </a:solidFill>
              </a:rPr>
              <a:t>промовив</a:t>
            </a:r>
            <a:r>
              <a:rPr lang="ru-RU" i="1" dirty="0">
                <a:solidFill>
                  <a:srgbClr val="FFFF00"/>
                </a:solidFill>
              </a:rPr>
              <a:t> до </a:t>
            </a:r>
            <a:r>
              <a:rPr lang="ru-RU" i="1" dirty="0" err="1">
                <a:solidFill>
                  <a:srgbClr val="FFFF00"/>
                </a:solidFill>
              </a:rPr>
              <a:t>нього</a:t>
            </a:r>
            <a:r>
              <a:rPr lang="ru-RU" i="1" dirty="0">
                <a:solidFill>
                  <a:srgbClr val="FFFF00"/>
                </a:solidFill>
              </a:rPr>
              <a:t>: </a:t>
            </a:r>
            <a:r>
              <a:rPr lang="ru-RU" i="1" dirty="0" err="1">
                <a:solidFill>
                  <a:srgbClr val="FFFF00"/>
                </a:solidFill>
              </a:rPr>
              <a:t>Візьми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трилітнє</a:t>
            </a:r>
            <a:r>
              <a:rPr lang="ru-RU" i="1" dirty="0">
                <a:solidFill>
                  <a:srgbClr val="FFFF00"/>
                </a:solidFill>
              </a:rPr>
              <a:t> теля, і </a:t>
            </a:r>
            <a:r>
              <a:rPr lang="ru-RU" i="1" dirty="0" err="1">
                <a:solidFill>
                  <a:srgbClr val="FFFF00"/>
                </a:solidFill>
              </a:rPr>
              <a:t>трилітню</a:t>
            </a:r>
            <a:r>
              <a:rPr lang="ru-RU" i="1" dirty="0">
                <a:solidFill>
                  <a:srgbClr val="FFFF00"/>
                </a:solidFill>
              </a:rPr>
              <a:t> козу, і </a:t>
            </a:r>
            <a:r>
              <a:rPr lang="ru-RU" i="1" dirty="0" err="1">
                <a:solidFill>
                  <a:srgbClr val="FFFF00"/>
                </a:solidFill>
              </a:rPr>
              <a:t>трилітнього</a:t>
            </a:r>
            <a:r>
              <a:rPr lang="ru-RU" i="1" dirty="0">
                <a:solidFill>
                  <a:srgbClr val="FFFF00"/>
                </a:solidFill>
              </a:rPr>
              <a:t> барана, і </a:t>
            </a:r>
            <a:r>
              <a:rPr lang="ru-RU" i="1" dirty="0" err="1">
                <a:solidFill>
                  <a:srgbClr val="FFFF00"/>
                </a:solidFill>
              </a:rPr>
              <a:t>горлицю</a:t>
            </a:r>
            <a:r>
              <a:rPr lang="ru-RU" i="1" dirty="0">
                <a:solidFill>
                  <a:srgbClr val="FFFF00"/>
                </a:solidFill>
              </a:rPr>
              <a:t>, і </a:t>
            </a:r>
            <a:r>
              <a:rPr lang="ru-RU" i="1" dirty="0" err="1">
                <a:solidFill>
                  <a:srgbClr val="FFFF00"/>
                </a:solidFill>
              </a:rPr>
              <a:t>пташеня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голубине</a:t>
            </a:r>
            <a:r>
              <a:rPr lang="ru-RU" i="1" dirty="0" smtClean="0">
                <a:solidFill>
                  <a:srgbClr val="FFFF00"/>
                </a:solidFill>
              </a:rPr>
              <a:t>.</a:t>
            </a:r>
          </a:p>
          <a:p>
            <a:endParaRPr lang="ru-RU" i="1" dirty="0">
              <a:solidFill>
                <a:srgbClr val="FFFF00"/>
              </a:solidFill>
            </a:endParaRPr>
          </a:p>
          <a:p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взяв </a:t>
            </a:r>
            <a:r>
              <a:rPr lang="ru-RU" i="1" dirty="0" err="1">
                <a:solidFill>
                  <a:srgbClr val="FFFF00"/>
                </a:solidFill>
              </a:rPr>
              <a:t>він</a:t>
            </a:r>
            <a:r>
              <a:rPr lang="ru-RU" i="1" dirty="0">
                <a:solidFill>
                  <a:srgbClr val="FFFF00"/>
                </a:solidFill>
              </a:rPr>
              <a:t> для </a:t>
            </a:r>
            <a:r>
              <a:rPr lang="ru-RU" i="1" dirty="0" err="1">
                <a:solidFill>
                  <a:srgbClr val="FFFF00"/>
                </a:solidFill>
              </a:rPr>
              <a:t>Нього</a:t>
            </a:r>
            <a:r>
              <a:rPr lang="ru-RU" i="1" dirty="0">
                <a:solidFill>
                  <a:srgbClr val="FFFF00"/>
                </a:solidFill>
              </a:rPr>
              <a:t> все те, і </a:t>
            </a:r>
            <a:r>
              <a:rPr lang="ru-RU" i="1" dirty="0" err="1">
                <a:solidFill>
                  <a:srgbClr val="FFFF00"/>
                </a:solidFill>
              </a:rPr>
              <a:t>розсік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пополовині</a:t>
            </a:r>
            <a:r>
              <a:rPr lang="ru-RU" i="1" dirty="0">
                <a:solidFill>
                  <a:srgbClr val="FFFF00"/>
                </a:solidFill>
              </a:rPr>
              <a:t>, і дав </a:t>
            </a:r>
            <a:r>
              <a:rPr lang="ru-RU" i="1" dirty="0" err="1">
                <a:solidFill>
                  <a:srgbClr val="FFFF00"/>
                </a:solidFill>
              </a:rPr>
              <a:t>кожну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частину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його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відповідно</a:t>
            </a:r>
            <a:r>
              <a:rPr lang="ru-RU" i="1" dirty="0">
                <a:solidFill>
                  <a:srgbClr val="FFFF00"/>
                </a:solidFill>
              </a:rPr>
              <a:t> до </a:t>
            </a:r>
            <a:r>
              <a:rPr lang="ru-RU" i="1" dirty="0" err="1">
                <a:solidFill>
                  <a:srgbClr val="FFFF00"/>
                </a:solidFill>
              </a:rPr>
              <a:t>другої</a:t>
            </a:r>
            <a:r>
              <a:rPr lang="ru-RU" i="1" dirty="0">
                <a:solidFill>
                  <a:srgbClr val="FFFF00"/>
                </a:solidFill>
              </a:rPr>
              <a:t>, але </a:t>
            </a:r>
            <a:r>
              <a:rPr lang="ru-RU" i="1" dirty="0" err="1">
                <a:solidFill>
                  <a:srgbClr val="FFFF00"/>
                </a:solidFill>
              </a:rPr>
              <a:t>птаства</a:t>
            </a:r>
            <a:r>
              <a:rPr lang="ru-RU" i="1" dirty="0">
                <a:solidFill>
                  <a:srgbClr val="FFFF00"/>
                </a:solidFill>
              </a:rPr>
              <a:t> не </a:t>
            </a:r>
            <a:r>
              <a:rPr lang="ru-RU" i="1" dirty="0" err="1">
                <a:solidFill>
                  <a:srgbClr val="FFFF00"/>
                </a:solidFill>
              </a:rPr>
              <a:t>розсік</a:t>
            </a:r>
            <a:r>
              <a:rPr lang="ru-RU" i="1" dirty="0">
                <a:solidFill>
                  <a:srgbClr val="FFFF00"/>
                </a:solidFill>
              </a:rPr>
              <a:t>.</a:t>
            </a:r>
          </a:p>
          <a:p>
            <a:pPr marL="0" indent="0" algn="r">
              <a:buNone/>
            </a:pPr>
            <a:r>
              <a:rPr lang="uk-UA" i="1" dirty="0" smtClean="0">
                <a:solidFill>
                  <a:srgbClr val="FFFF00"/>
                </a:solidFill>
              </a:rPr>
              <a:t>(15:9-10)</a:t>
            </a:r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38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Знак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 smtClean="0">
                <a:solidFill>
                  <a:srgbClr val="FFFF00"/>
                </a:solidFill>
              </a:rPr>
              <a:t>І </a:t>
            </a:r>
            <a:r>
              <a:rPr lang="ru-RU" i="1" dirty="0">
                <a:solidFill>
                  <a:srgbClr val="FFFF00"/>
                </a:solidFill>
              </a:rPr>
              <a:t>будете </a:t>
            </a:r>
            <a:r>
              <a:rPr lang="ru-RU" i="1" dirty="0" err="1">
                <a:solidFill>
                  <a:srgbClr val="FFFF00"/>
                </a:solidFill>
              </a:rPr>
              <a:t>ви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обрізані</a:t>
            </a:r>
            <a:r>
              <a:rPr lang="ru-RU" i="1" dirty="0">
                <a:solidFill>
                  <a:srgbClr val="FFFF00"/>
                </a:solidFill>
              </a:rPr>
              <a:t> на </a:t>
            </a:r>
            <a:r>
              <a:rPr lang="ru-RU" i="1" dirty="0" err="1">
                <a:solidFill>
                  <a:srgbClr val="FFFF00"/>
                </a:solidFill>
              </a:rPr>
              <a:t>тілі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крайньої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плоті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вашої</a:t>
            </a:r>
            <a:r>
              <a:rPr lang="ru-RU" i="1" dirty="0">
                <a:solidFill>
                  <a:srgbClr val="FFFF00"/>
                </a:solidFill>
              </a:rPr>
              <a:t>, і стане </a:t>
            </a:r>
            <a:r>
              <a:rPr lang="ru-RU" i="1" dirty="0" err="1">
                <a:solidFill>
                  <a:srgbClr val="FFFF00"/>
                </a:solidFill>
              </a:rPr>
              <a:t>це</a:t>
            </a:r>
            <a:r>
              <a:rPr lang="ru-RU" i="1" dirty="0">
                <a:solidFill>
                  <a:srgbClr val="FFFF00"/>
                </a:solidFill>
              </a:rPr>
              <a:t> знаком </a:t>
            </a:r>
            <a:r>
              <a:rPr lang="ru-RU" i="1" dirty="0" err="1">
                <a:solidFill>
                  <a:srgbClr val="FFFF00"/>
                </a:solidFill>
              </a:rPr>
              <a:t>заповіту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поміж</a:t>
            </a:r>
            <a:r>
              <a:rPr lang="ru-RU" i="1" dirty="0">
                <a:solidFill>
                  <a:srgbClr val="FFFF00"/>
                </a:solidFill>
              </a:rPr>
              <a:t> Мною й </a:t>
            </a:r>
            <a:r>
              <a:rPr lang="ru-RU" i="1" dirty="0" err="1">
                <a:solidFill>
                  <a:srgbClr val="FFFF00"/>
                </a:solidFill>
              </a:rPr>
              <a:t>поміж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вами </a:t>
            </a:r>
          </a:p>
          <a:p>
            <a:pPr marL="0" indent="0">
              <a:buNone/>
            </a:pPr>
            <a:endParaRPr lang="ru-RU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i="1" dirty="0">
                <a:solidFill>
                  <a:srgbClr val="FFFF00"/>
                </a:solidFill>
              </a:rPr>
              <a:t>А </a:t>
            </a:r>
            <a:r>
              <a:rPr lang="ru-RU" i="1" dirty="0" err="1">
                <a:solidFill>
                  <a:srgbClr val="FFFF00"/>
                </a:solidFill>
              </a:rPr>
              <a:t>кожен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чоловічої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статі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восьмиденний</a:t>
            </a:r>
            <a:r>
              <a:rPr lang="ru-RU" i="1" dirty="0">
                <a:solidFill>
                  <a:srgbClr val="FFFF00"/>
                </a:solidFill>
              </a:rPr>
              <a:t> у вас буде </a:t>
            </a:r>
            <a:r>
              <a:rPr lang="ru-RU" i="1" dirty="0" err="1">
                <a:solidFill>
                  <a:srgbClr val="FFFF00"/>
                </a:solidFill>
              </a:rPr>
              <a:t>обрізаний</a:t>
            </a:r>
            <a:r>
              <a:rPr lang="ru-RU" i="1" dirty="0">
                <a:solidFill>
                  <a:srgbClr val="FFFF00"/>
                </a:solidFill>
              </a:rPr>
              <a:t> у </a:t>
            </a:r>
            <a:r>
              <a:rPr lang="ru-RU" i="1" dirty="0" err="1">
                <a:solidFill>
                  <a:srgbClr val="FFFF00"/>
                </a:solidFill>
              </a:rPr>
              <a:t>всіх</a:t>
            </a:r>
            <a:r>
              <a:rPr lang="ru-RU" i="1" dirty="0">
                <a:solidFill>
                  <a:srgbClr val="FFFF00"/>
                </a:solidFill>
              </a:rPr>
              <a:t> ваших </a:t>
            </a:r>
            <a:r>
              <a:rPr lang="ru-RU" i="1" dirty="0" err="1">
                <a:solidFill>
                  <a:srgbClr val="FFFF00"/>
                </a:solidFill>
              </a:rPr>
              <a:t>поколіннях</a:t>
            </a:r>
            <a:r>
              <a:rPr lang="ru-RU" i="1" dirty="0">
                <a:solidFill>
                  <a:srgbClr val="FFFF00"/>
                </a:solidFill>
              </a:rPr>
              <a:t>, як </a:t>
            </a:r>
            <a:r>
              <a:rPr lang="ru-RU" i="1" dirty="0" err="1">
                <a:solidFill>
                  <a:srgbClr val="FFFF00"/>
                </a:solidFill>
              </a:rPr>
              <a:t>народжений</a:t>
            </a:r>
            <a:r>
              <a:rPr lang="ru-RU" i="1" dirty="0">
                <a:solidFill>
                  <a:srgbClr val="FFFF00"/>
                </a:solidFill>
              </a:rPr>
              <a:t> дому, так і </a:t>
            </a:r>
            <a:r>
              <a:rPr lang="ru-RU" i="1" dirty="0" err="1">
                <a:solidFill>
                  <a:srgbClr val="FFFF00"/>
                </a:solidFill>
              </a:rPr>
              <a:t>куплений</a:t>
            </a:r>
            <a:r>
              <a:rPr lang="ru-RU" i="1" dirty="0">
                <a:solidFill>
                  <a:srgbClr val="FFFF00"/>
                </a:solidFill>
              </a:rPr>
              <a:t> за </a:t>
            </a:r>
            <a:r>
              <a:rPr lang="ru-RU" i="1" dirty="0" err="1">
                <a:solidFill>
                  <a:srgbClr val="FFFF00"/>
                </a:solidFill>
              </a:rPr>
              <a:t>срібло</a:t>
            </a:r>
            <a:r>
              <a:rPr lang="ru-RU" i="1" dirty="0">
                <a:solidFill>
                  <a:srgbClr val="FFFF00"/>
                </a:solidFill>
              </a:rPr>
              <a:t> з-</a:t>
            </a:r>
            <a:r>
              <a:rPr lang="ru-RU" i="1" dirty="0" err="1">
                <a:solidFill>
                  <a:srgbClr val="FFFF00"/>
                </a:solidFill>
              </a:rPr>
              <a:t>поміж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чужоплемінних</a:t>
            </a:r>
            <a:r>
              <a:rPr lang="ru-RU" i="1" dirty="0">
                <a:solidFill>
                  <a:srgbClr val="FFFF00"/>
                </a:solidFill>
              </a:rPr>
              <a:t>, </a:t>
            </a:r>
            <a:r>
              <a:rPr lang="ru-RU" i="1" dirty="0" err="1">
                <a:solidFill>
                  <a:srgbClr val="FFFF00"/>
                </a:solidFill>
              </a:rPr>
              <a:t>що</a:t>
            </a:r>
            <a:r>
              <a:rPr lang="ru-RU" i="1" dirty="0">
                <a:solidFill>
                  <a:srgbClr val="FFFF00"/>
                </a:solidFill>
              </a:rPr>
              <a:t> </a:t>
            </a:r>
            <a:r>
              <a:rPr lang="ru-RU" i="1" dirty="0" err="1">
                <a:solidFill>
                  <a:srgbClr val="FFFF00"/>
                </a:solidFill>
              </a:rPr>
              <a:t>він</a:t>
            </a:r>
            <a:r>
              <a:rPr lang="ru-RU" i="1" dirty="0">
                <a:solidFill>
                  <a:srgbClr val="FFFF00"/>
                </a:solidFill>
              </a:rPr>
              <a:t> не з потомства </a:t>
            </a:r>
            <a:r>
              <a:rPr lang="ru-RU" i="1" dirty="0" err="1">
                <a:solidFill>
                  <a:srgbClr val="FFFF00"/>
                </a:solidFill>
              </a:rPr>
              <a:t>твого</a:t>
            </a:r>
            <a:endParaRPr lang="ru-RU" i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ru-RU" i="1" dirty="0">
              <a:solidFill>
                <a:srgbClr val="FFFF00"/>
              </a:solidFill>
            </a:endParaRPr>
          </a:p>
          <a:p>
            <a:pPr marL="0" indent="0" algn="r">
              <a:buNone/>
            </a:pPr>
            <a:r>
              <a:rPr lang="ru-RU" i="1" dirty="0" smtClean="0">
                <a:solidFill>
                  <a:srgbClr val="FFFF00"/>
                </a:solidFill>
              </a:rPr>
              <a:t>(17:11-12)</a:t>
            </a:r>
            <a:endParaRPr lang="uk-UA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98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>
                <a:solidFill>
                  <a:schemeClr val="bg1"/>
                </a:solidFill>
              </a:rPr>
              <a:t>Реалізація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заповіту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bg1"/>
                </a:solidFill>
              </a:rPr>
              <a:t>Перший </a:t>
            </a:r>
            <a:r>
              <a:rPr lang="ru-RU" u="sng" dirty="0" err="1" smtClean="0">
                <a:solidFill>
                  <a:schemeClr val="bg1"/>
                </a:solidFill>
              </a:rPr>
              <a:t>етап</a:t>
            </a:r>
            <a:r>
              <a:rPr lang="ru-RU" u="sng" dirty="0" smtClean="0">
                <a:solidFill>
                  <a:schemeClr val="bg1"/>
                </a:solidFill>
              </a:rPr>
              <a:t> (</a:t>
            </a:r>
            <a:r>
              <a:rPr lang="ru-RU" dirty="0" smtClean="0">
                <a:solidFill>
                  <a:schemeClr val="bg1"/>
                </a:solidFill>
              </a:rPr>
              <a:t>2000 до Р.Х): послух Авраама </a:t>
            </a:r>
            <a:r>
              <a:rPr lang="ru-RU" dirty="0">
                <a:solidFill>
                  <a:schemeClr val="bg1"/>
                </a:solidFill>
              </a:rPr>
              <a:t>(Бут.12:1</a:t>
            </a:r>
            <a:r>
              <a:rPr lang="ru-RU" dirty="0" smtClean="0">
                <a:solidFill>
                  <a:schemeClr val="bg1"/>
                </a:solidFill>
              </a:rPr>
              <a:t>) 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u="sng" dirty="0" err="1">
                <a:solidFill>
                  <a:schemeClr val="bg1"/>
                </a:solidFill>
              </a:rPr>
              <a:t>Другий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 smtClean="0">
                <a:solidFill>
                  <a:schemeClr val="bg1"/>
                </a:solidFill>
              </a:rPr>
              <a:t>етап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(1400 до Р.Х): </a:t>
            </a:r>
            <a:r>
              <a:rPr lang="ru-RU" dirty="0" err="1" smtClean="0">
                <a:solidFill>
                  <a:schemeClr val="bg1"/>
                </a:solidFill>
              </a:rPr>
              <a:t>народження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нації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(Бут.12:2</a:t>
            </a:r>
            <a:r>
              <a:rPr lang="ru-RU" dirty="0" smtClean="0">
                <a:solidFill>
                  <a:schemeClr val="bg1"/>
                </a:solidFill>
              </a:rPr>
              <a:t>) 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u="sng" dirty="0" err="1">
                <a:solidFill>
                  <a:schemeClr val="bg1"/>
                </a:solidFill>
              </a:rPr>
              <a:t>Третій</a:t>
            </a:r>
            <a:r>
              <a:rPr lang="ru-RU" u="sng" dirty="0">
                <a:solidFill>
                  <a:schemeClr val="bg1"/>
                </a:solidFill>
              </a:rPr>
              <a:t> </a:t>
            </a:r>
            <a:r>
              <a:rPr lang="ru-RU" u="sng" dirty="0" err="1" smtClean="0">
                <a:solidFill>
                  <a:schemeClr val="bg1"/>
                </a:solidFill>
              </a:rPr>
              <a:t>етап</a:t>
            </a:r>
            <a:r>
              <a:rPr lang="ru-RU" dirty="0" smtClean="0">
                <a:solidFill>
                  <a:schemeClr val="bg1"/>
                </a:solidFill>
              </a:rPr>
              <a:t> (</a:t>
            </a:r>
            <a:r>
              <a:rPr lang="ru-RU" dirty="0" err="1" smtClean="0">
                <a:solidFill>
                  <a:schemeClr val="bg1"/>
                </a:solidFill>
              </a:rPr>
              <a:t>наші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дні</a:t>
            </a:r>
            <a:r>
              <a:rPr lang="ru-RU" dirty="0" smtClean="0">
                <a:solidFill>
                  <a:schemeClr val="bg1"/>
                </a:solidFill>
              </a:rPr>
              <a:t>): </a:t>
            </a:r>
            <a:r>
              <a:rPr lang="ru-RU" dirty="0" err="1">
                <a:solidFill>
                  <a:schemeClr val="bg1"/>
                </a:solidFill>
              </a:rPr>
              <a:t>благословення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усіх</a:t>
            </a:r>
            <a:r>
              <a:rPr lang="ru-RU" dirty="0">
                <a:solidFill>
                  <a:schemeClr val="bg1"/>
                </a:solidFill>
              </a:rPr>
              <a:t> племен </a:t>
            </a:r>
            <a:r>
              <a:rPr lang="ru-RU" dirty="0" err="1">
                <a:solidFill>
                  <a:schemeClr val="bg1"/>
                </a:solidFill>
              </a:rPr>
              <a:t>землі</a:t>
            </a:r>
            <a:r>
              <a:rPr lang="ru-RU" dirty="0">
                <a:solidFill>
                  <a:schemeClr val="bg1"/>
                </a:solidFill>
              </a:rPr>
              <a:t> (Бут.12:3)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13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750" l="1255" r="997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3502"/>
          <a:stretch/>
        </p:blipFill>
        <p:spPr>
          <a:xfrm>
            <a:off x="0" y="3657404"/>
            <a:ext cx="2855442" cy="29629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8" b="88281" l="4798" r="959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4" t="7927" r="3027" b="13067"/>
          <a:stretch/>
        </p:blipFill>
        <p:spPr>
          <a:xfrm>
            <a:off x="3127816" y="1864831"/>
            <a:ext cx="2968918" cy="32740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8" y="551315"/>
            <a:ext cx="2584818" cy="310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0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Назва книги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err="1" smtClean="0">
                <a:solidFill>
                  <a:schemeClr val="bg1"/>
                </a:solidFill>
              </a:rPr>
              <a:t>Буття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від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грецької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</a:rPr>
              <a:t>назви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«</a:t>
            </a:r>
            <a:r>
              <a:rPr lang="de-DE" sz="3200" i="1" dirty="0" err="1">
                <a:solidFill>
                  <a:schemeClr val="bg1"/>
                </a:solidFill>
              </a:rPr>
              <a:t>geneseos</a:t>
            </a:r>
            <a:r>
              <a:rPr lang="de-DE" sz="3200" i="1" dirty="0">
                <a:solidFill>
                  <a:schemeClr val="bg1"/>
                </a:solidFill>
              </a:rPr>
              <a:t>», </a:t>
            </a:r>
            <a:r>
              <a:rPr lang="ru-RU" sz="3200" dirty="0" err="1">
                <a:solidFill>
                  <a:schemeClr val="bg1"/>
                </a:solidFill>
              </a:rPr>
              <a:t>що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означає</a:t>
            </a:r>
            <a:r>
              <a:rPr lang="ru-RU" sz="3200" dirty="0">
                <a:solidFill>
                  <a:schemeClr val="bg1"/>
                </a:solidFill>
              </a:rPr>
              <a:t> «початок», «</a:t>
            </a:r>
            <a:r>
              <a:rPr lang="ru-RU" sz="3200" dirty="0" err="1">
                <a:solidFill>
                  <a:schemeClr val="bg1"/>
                </a:solidFill>
              </a:rPr>
              <a:t>покоління</a:t>
            </a:r>
            <a:r>
              <a:rPr lang="ru-RU" sz="3200" dirty="0">
                <a:solidFill>
                  <a:schemeClr val="bg1"/>
                </a:solidFill>
              </a:rPr>
              <a:t>», </a:t>
            </a:r>
            <a:r>
              <a:rPr lang="ru-RU" sz="3200" dirty="0" err="1">
                <a:solidFill>
                  <a:schemeClr val="bg1"/>
                </a:solidFill>
              </a:rPr>
              <a:t>або</a:t>
            </a:r>
            <a:r>
              <a:rPr lang="ru-RU" sz="3200" dirty="0">
                <a:solidFill>
                  <a:schemeClr val="bg1"/>
                </a:solidFill>
              </a:rPr>
              <a:t> «</a:t>
            </a:r>
            <a:r>
              <a:rPr lang="ru-RU" sz="3200" dirty="0" err="1">
                <a:solidFill>
                  <a:schemeClr val="bg1"/>
                </a:solidFill>
              </a:rPr>
              <a:t>джерело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походження</a:t>
            </a:r>
            <a:r>
              <a:rPr lang="ru-RU" sz="3200" dirty="0" smtClean="0">
                <a:solidFill>
                  <a:schemeClr val="bg1"/>
                </a:solidFill>
              </a:rPr>
              <a:t>»</a:t>
            </a:r>
          </a:p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err="1" smtClean="0">
                <a:solidFill>
                  <a:schemeClr val="bg1"/>
                </a:solidFill>
              </a:rPr>
              <a:t>давньоєврейська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назва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цієї</a:t>
            </a:r>
            <a:r>
              <a:rPr lang="ru-RU" sz="3200" dirty="0">
                <a:solidFill>
                  <a:schemeClr val="bg1"/>
                </a:solidFill>
              </a:rPr>
              <a:t> книги – </a:t>
            </a:r>
            <a:r>
              <a:rPr lang="ru-RU" sz="3200" i="1" dirty="0">
                <a:solidFill>
                  <a:schemeClr val="bg1"/>
                </a:solidFill>
              </a:rPr>
              <a:t>«</a:t>
            </a:r>
            <a:r>
              <a:rPr lang="de-DE" sz="3200" i="1" dirty="0" err="1">
                <a:solidFill>
                  <a:schemeClr val="bg1"/>
                </a:solidFill>
              </a:rPr>
              <a:t>beresit</a:t>
            </a:r>
            <a:r>
              <a:rPr lang="de-DE" sz="3200" i="1" dirty="0">
                <a:solidFill>
                  <a:schemeClr val="bg1"/>
                </a:solidFill>
              </a:rPr>
              <a:t>» </a:t>
            </a:r>
            <a:r>
              <a:rPr lang="de-DE" sz="3200" dirty="0">
                <a:solidFill>
                  <a:schemeClr val="bg1"/>
                </a:solidFill>
              </a:rPr>
              <a:t>(</a:t>
            </a:r>
            <a:r>
              <a:rPr lang="ru-RU" sz="3200" dirty="0">
                <a:solidFill>
                  <a:schemeClr val="bg1"/>
                </a:solidFill>
              </a:rPr>
              <a:t>на початку), </a:t>
            </a:r>
            <a:r>
              <a:rPr lang="ru-RU" sz="3200" dirty="0" err="1">
                <a:solidFill>
                  <a:schemeClr val="bg1"/>
                </a:solidFill>
              </a:rPr>
              <a:t>що</a:t>
            </a:r>
            <a:r>
              <a:rPr lang="ru-RU" sz="3200" dirty="0">
                <a:solidFill>
                  <a:schemeClr val="bg1"/>
                </a:solidFill>
              </a:rPr>
              <a:t> є першими словами книги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15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Автор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Мойсей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Але </a:t>
            </a:r>
            <a:r>
              <a:rPr lang="ru-RU" sz="3200" dirty="0" err="1" smtClean="0">
                <a:solidFill>
                  <a:schemeClr val="bg1"/>
                </a:solidFill>
              </a:rPr>
              <a:t>це</a:t>
            </a:r>
            <a:r>
              <a:rPr lang="ru-RU" sz="3200" dirty="0" smtClean="0">
                <a:solidFill>
                  <a:schemeClr val="bg1"/>
                </a:solidFill>
              </a:rPr>
              <a:t> не </a:t>
            </a:r>
            <a:r>
              <a:rPr lang="ru-RU" sz="3200" dirty="0" err="1">
                <a:solidFill>
                  <a:schemeClr val="bg1"/>
                </a:solidFill>
              </a:rPr>
              <a:t>означає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err="1">
                <a:solidFill>
                  <a:schemeClr val="bg1"/>
                </a:solidFill>
              </a:rPr>
              <a:t>що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кожне</a:t>
            </a:r>
            <a:r>
              <a:rPr lang="ru-RU" sz="3200" dirty="0">
                <a:solidFill>
                  <a:schemeClr val="bg1"/>
                </a:solidFill>
              </a:rPr>
              <a:t> слово </a:t>
            </a:r>
            <a:r>
              <a:rPr lang="ru-RU" sz="3200" dirty="0" smtClean="0">
                <a:solidFill>
                  <a:schemeClr val="bg1"/>
                </a:solidFill>
              </a:rPr>
              <a:t>книги </a:t>
            </a:r>
            <a:r>
              <a:rPr lang="ru-RU" sz="3200" dirty="0" err="1" smtClean="0">
                <a:solidFill>
                  <a:schemeClr val="bg1"/>
                </a:solidFill>
              </a:rPr>
              <a:t>було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написано </a:t>
            </a:r>
            <a:r>
              <a:rPr lang="ru-RU" sz="3200" dirty="0" smtClean="0">
                <a:solidFill>
                  <a:schemeClr val="bg1"/>
                </a:solidFill>
              </a:rPr>
              <a:t>ним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200" b="1" i="1" dirty="0">
                <a:solidFill>
                  <a:srgbClr val="FFFF00"/>
                </a:solidFill>
              </a:rPr>
              <a:t>«</a:t>
            </a:r>
            <a:r>
              <a:rPr lang="ru-RU" sz="3200" i="1" dirty="0">
                <a:solidFill>
                  <a:srgbClr val="FFFF00"/>
                </a:solidFill>
              </a:rPr>
              <a:t>А </a:t>
            </a:r>
            <a:r>
              <a:rPr lang="ru-RU" sz="3200" i="1" dirty="0" err="1">
                <a:solidFill>
                  <a:srgbClr val="FFFF00"/>
                </a:solidFill>
              </a:rPr>
              <a:t>оце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царі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царювали</a:t>
            </a:r>
            <a:r>
              <a:rPr lang="ru-RU" sz="3200" i="1" dirty="0">
                <a:solidFill>
                  <a:srgbClr val="FFFF00"/>
                </a:solidFill>
              </a:rPr>
              <a:t> в краю </a:t>
            </a:r>
            <a:r>
              <a:rPr lang="ru-RU" sz="3200" i="1" dirty="0" err="1">
                <a:solidFill>
                  <a:srgbClr val="FFFF00"/>
                </a:solidFill>
              </a:rPr>
              <a:t>Едома</a:t>
            </a:r>
            <a:r>
              <a:rPr lang="ru-RU" sz="3200" i="1" dirty="0">
                <a:solidFill>
                  <a:srgbClr val="FFFF00"/>
                </a:solidFill>
              </a:rPr>
              <a:t> перед </a:t>
            </a:r>
            <a:r>
              <a:rPr lang="ru-RU" sz="3200" i="1" dirty="0" err="1">
                <a:solidFill>
                  <a:srgbClr val="FFFF00"/>
                </a:solidFill>
              </a:rPr>
              <a:t>царюванням</a:t>
            </a:r>
            <a:r>
              <a:rPr lang="ru-RU" sz="3200" i="1" dirty="0">
                <a:solidFill>
                  <a:srgbClr val="FFFF00"/>
                </a:solidFill>
              </a:rPr>
              <a:t> царя в </a:t>
            </a:r>
            <a:r>
              <a:rPr lang="ru-RU" sz="3200" i="1" dirty="0" err="1">
                <a:solidFill>
                  <a:srgbClr val="FFFF00"/>
                </a:solidFill>
              </a:rPr>
              <a:t>синів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Ізраїлевих</a:t>
            </a:r>
            <a:r>
              <a:rPr lang="ru-RU" sz="3200" i="1" dirty="0">
                <a:solidFill>
                  <a:srgbClr val="FFFF00"/>
                </a:solidFill>
              </a:rPr>
              <a:t>» (Бут.36:31).</a:t>
            </a:r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8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Акценти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3200" dirty="0" smtClean="0">
                <a:solidFill>
                  <a:schemeClr val="bg1"/>
                </a:solidFill>
              </a:rPr>
              <a:t>Тема</a:t>
            </a:r>
            <a:r>
              <a:rPr lang="ru-RU" sz="3200" dirty="0">
                <a:solidFill>
                  <a:schemeClr val="bg1"/>
                </a:solidFill>
              </a:rPr>
              <a:t>: Бог </a:t>
            </a:r>
            <a:r>
              <a:rPr lang="ru-RU" sz="3200" dirty="0" err="1">
                <a:solidFill>
                  <a:schemeClr val="bg1"/>
                </a:solidFill>
              </a:rPr>
              <a:t>обирає</a:t>
            </a:r>
            <a:r>
              <a:rPr lang="ru-RU" sz="3200" dirty="0">
                <a:solidFill>
                  <a:schemeClr val="bg1"/>
                </a:solidFill>
              </a:rPr>
              <a:t> один </a:t>
            </a:r>
            <a:r>
              <a:rPr lang="ru-RU" sz="3200" dirty="0" smtClean="0">
                <a:solidFill>
                  <a:schemeClr val="bg1"/>
                </a:solidFill>
              </a:rPr>
              <a:t>народ </a:t>
            </a:r>
          </a:p>
          <a:p>
            <a:pPr marL="0" indent="0" fontAlgn="base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pPr fontAlgn="base"/>
            <a:r>
              <a:rPr lang="ru-RU" sz="3200" dirty="0" smtClean="0">
                <a:solidFill>
                  <a:schemeClr val="bg1"/>
                </a:solidFill>
              </a:rPr>
              <a:t>Текст</a:t>
            </a:r>
            <a:r>
              <a:rPr lang="ru-RU" sz="3200" dirty="0">
                <a:solidFill>
                  <a:schemeClr val="bg1"/>
                </a:solidFill>
              </a:rPr>
              <a:t>: </a:t>
            </a:r>
            <a:r>
              <a:rPr lang="ru-RU" sz="3200" i="1" dirty="0" smtClean="0">
                <a:solidFill>
                  <a:srgbClr val="FFFF00"/>
                </a:solidFill>
              </a:rPr>
              <a:t>"</a:t>
            </a:r>
            <a:r>
              <a:rPr lang="ru-RU" sz="3200" i="1" dirty="0">
                <a:solidFill>
                  <a:srgbClr val="FFFF00"/>
                </a:solidFill>
              </a:rPr>
              <a:t>На </a:t>
            </a:r>
            <a:r>
              <a:rPr lang="ru-RU" sz="3200" i="1" dirty="0" err="1">
                <a:solidFill>
                  <a:srgbClr val="FFFF00"/>
                </a:solidFill>
              </a:rPr>
              <a:t>поча́тку</a:t>
            </a:r>
            <a:r>
              <a:rPr lang="ru-RU" sz="3200" i="1" dirty="0">
                <a:solidFill>
                  <a:srgbClr val="FFFF00"/>
                </a:solidFill>
              </a:rPr>
              <a:t> Бог створив небо та </a:t>
            </a:r>
            <a:r>
              <a:rPr lang="ru-RU" sz="3200" i="1" dirty="0" smtClean="0">
                <a:solidFill>
                  <a:srgbClr val="FFFF00"/>
                </a:solidFill>
              </a:rPr>
              <a:t>землю" (1 М.1:1)</a:t>
            </a:r>
            <a:endParaRPr lang="ru-RU" sz="3200" i="1" dirty="0">
              <a:solidFill>
                <a:srgbClr val="FFFF00"/>
              </a:solidFill>
            </a:endParaRPr>
          </a:p>
          <a:p>
            <a:endParaRPr lang="uk-UA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Слово: На початку </a:t>
            </a:r>
          </a:p>
          <a:p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Структура 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710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 smtClean="0">
                <a:solidFill>
                  <a:schemeClr val="bg1"/>
                </a:solidFill>
              </a:rPr>
              <a:t>зміст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err="1">
                <a:solidFill>
                  <a:schemeClr val="bg1"/>
                </a:solidFill>
              </a:rPr>
              <a:t>первісна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історія</a:t>
            </a:r>
            <a:r>
              <a:rPr lang="ru-RU" sz="3200" dirty="0">
                <a:solidFill>
                  <a:schemeClr val="bg1"/>
                </a:solidFill>
              </a:rPr>
              <a:t> (1-11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 err="1">
                <a:solidFill>
                  <a:schemeClr val="bg1"/>
                </a:solidFill>
              </a:rPr>
              <a:t>історія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патріархів</a:t>
            </a:r>
            <a:r>
              <a:rPr lang="ru-RU" sz="3200" dirty="0">
                <a:solidFill>
                  <a:schemeClr val="bg1"/>
                </a:solidFill>
              </a:rPr>
              <a:t> (12-50)</a:t>
            </a:r>
            <a:endParaRPr lang="ru-RU" sz="3200" dirty="0" smtClean="0">
              <a:solidFill>
                <a:schemeClr val="bg1"/>
              </a:solidFill>
            </a:endParaRPr>
          </a:p>
          <a:p>
            <a:endParaRPr lang="ru-RU" sz="3200" dirty="0">
              <a:solidFill>
                <a:schemeClr val="bg1"/>
              </a:solidFill>
            </a:endParaRPr>
          </a:p>
          <a:p>
            <a:endParaRPr lang="ru-RU" sz="3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0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формула «</a:t>
            </a:r>
            <a:r>
              <a:rPr lang="de-DE" dirty="0" err="1" smtClean="0">
                <a:solidFill>
                  <a:schemeClr val="bg1"/>
                </a:solidFill>
              </a:rPr>
              <a:t>toledoth</a:t>
            </a:r>
            <a:r>
              <a:rPr lang="uk-UA" dirty="0" smtClean="0">
                <a:solidFill>
                  <a:schemeClr val="bg1"/>
                </a:solidFill>
              </a:rPr>
              <a:t>»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825625"/>
            <a:ext cx="8359707" cy="4886460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</a:rPr>
              <a:t>“</a:t>
            </a:r>
            <a:r>
              <a:rPr lang="ru-RU" dirty="0" err="1">
                <a:solidFill>
                  <a:schemeClr val="bg1"/>
                </a:solidFill>
              </a:rPr>
              <a:t>Це</a:t>
            </a:r>
            <a:r>
              <a:rPr lang="ru-RU" dirty="0">
                <a:solidFill>
                  <a:schemeClr val="bg1"/>
                </a:solidFill>
              </a:rPr>
              <a:t> ось </a:t>
            </a:r>
            <a:r>
              <a:rPr lang="ru-RU" dirty="0" err="1">
                <a:solidFill>
                  <a:schemeClr val="bg1"/>
                </a:solidFill>
              </a:rPr>
              <a:t>походження</a:t>
            </a:r>
            <a:r>
              <a:rPr lang="ru-RU" dirty="0">
                <a:solidFill>
                  <a:schemeClr val="bg1"/>
                </a:solidFill>
              </a:rPr>
              <a:t> неба й </a:t>
            </a:r>
            <a:r>
              <a:rPr lang="ru-RU" dirty="0" err="1" smtClean="0">
                <a:solidFill>
                  <a:schemeClr val="bg1"/>
                </a:solidFill>
              </a:rPr>
              <a:t>землі</a:t>
            </a:r>
            <a:r>
              <a:rPr lang="ru-RU" dirty="0" smtClean="0">
                <a:solidFill>
                  <a:schemeClr val="bg1"/>
                </a:solidFill>
              </a:rPr>
              <a:t>” </a:t>
            </a:r>
            <a:r>
              <a:rPr lang="ru-RU" dirty="0">
                <a:solidFill>
                  <a:schemeClr val="bg1"/>
                </a:solidFill>
              </a:rPr>
              <a:t>(2:4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pPr fontAlgn="base"/>
            <a:endParaRPr lang="ru-RU" dirty="0">
              <a:solidFill>
                <a:schemeClr val="bg1"/>
              </a:solidFill>
            </a:endParaRPr>
          </a:p>
          <a:p>
            <a:pPr fontAlgn="base"/>
            <a:r>
              <a:rPr lang="ru-RU" dirty="0" smtClean="0">
                <a:solidFill>
                  <a:schemeClr val="bg1"/>
                </a:solidFill>
              </a:rPr>
              <a:t>“</a:t>
            </a:r>
            <a:r>
              <a:rPr lang="uk-UA" dirty="0">
                <a:solidFill>
                  <a:schemeClr val="bg1"/>
                </a:solidFill>
              </a:rPr>
              <a:t>Оце книга нащадків Адамових</a:t>
            </a:r>
            <a:r>
              <a:rPr lang="ru-RU" dirty="0" smtClean="0">
                <a:solidFill>
                  <a:schemeClr val="bg1"/>
                </a:solidFill>
              </a:rPr>
              <a:t>” (5:1)</a:t>
            </a:r>
          </a:p>
          <a:p>
            <a:pPr fontAlgn="base"/>
            <a:endParaRPr lang="ru-RU" dirty="0">
              <a:solidFill>
                <a:schemeClr val="bg1"/>
              </a:solidFill>
            </a:endParaRPr>
          </a:p>
          <a:p>
            <a:pPr fontAlgn="base"/>
            <a:r>
              <a:rPr lang="ru-RU" dirty="0" smtClean="0">
                <a:solidFill>
                  <a:schemeClr val="bg1"/>
                </a:solidFill>
              </a:rPr>
              <a:t>“</a:t>
            </a:r>
            <a:r>
              <a:rPr lang="ru-RU" dirty="0" err="1">
                <a:solidFill>
                  <a:schemeClr val="bg1"/>
                </a:solidFill>
              </a:rPr>
              <a:t>Оце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нащадки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синів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Ноєвих</a:t>
            </a:r>
            <a:r>
              <a:rPr lang="ru-RU" dirty="0">
                <a:solidFill>
                  <a:schemeClr val="bg1"/>
                </a:solidFill>
              </a:rPr>
              <a:t>” (10:1</a:t>
            </a:r>
            <a:r>
              <a:rPr lang="ru-RU" dirty="0" smtClean="0">
                <a:solidFill>
                  <a:schemeClr val="bg1"/>
                </a:solidFill>
              </a:rPr>
              <a:t>)</a:t>
            </a:r>
          </a:p>
          <a:p>
            <a:pPr fontAlgn="base"/>
            <a:endParaRPr lang="ru-RU" dirty="0">
              <a:solidFill>
                <a:schemeClr val="bg1"/>
              </a:solidFill>
            </a:endParaRPr>
          </a:p>
          <a:p>
            <a:pPr fontAlgn="base"/>
            <a:r>
              <a:rPr lang="ru-RU" dirty="0" smtClean="0">
                <a:solidFill>
                  <a:schemeClr val="bg1"/>
                </a:solidFill>
              </a:rPr>
              <a:t>“</a:t>
            </a:r>
            <a:r>
              <a:rPr lang="ru-RU" dirty="0" err="1">
                <a:solidFill>
                  <a:schemeClr val="bg1"/>
                </a:solidFill>
              </a:rPr>
              <a:t>Оце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нащадки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Симові</a:t>
            </a:r>
            <a:r>
              <a:rPr lang="ru-RU" dirty="0">
                <a:solidFill>
                  <a:schemeClr val="bg1"/>
                </a:solidFill>
              </a:rPr>
              <a:t>” (11:10)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5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</TotalTime>
  <Words>1998</Words>
  <Application>Microsoft Office PowerPoint</Application>
  <PresentationFormat>Экран (4:3)</PresentationFormat>
  <Paragraphs>278</Paragraphs>
  <Slides>25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БУТТЯ</vt:lpstr>
      <vt:lpstr>Презентация PowerPoint</vt:lpstr>
      <vt:lpstr>Презентация PowerPoint</vt:lpstr>
      <vt:lpstr>Назва книги</vt:lpstr>
      <vt:lpstr>Автор</vt:lpstr>
      <vt:lpstr>Акценти</vt:lpstr>
      <vt:lpstr>Структура </vt:lpstr>
      <vt:lpstr>зміст </vt:lpstr>
      <vt:lpstr>формула «toledoth»</vt:lpstr>
      <vt:lpstr>згідно ключової теми:  обітниця Аврааму</vt:lpstr>
      <vt:lpstr>Презентация PowerPoint</vt:lpstr>
      <vt:lpstr>Образ Божий в людині</vt:lpstr>
      <vt:lpstr>Презентация PowerPoint</vt:lpstr>
      <vt:lpstr>Що це означає?</vt:lpstr>
      <vt:lpstr>Досконалість Адама і Єви</vt:lpstr>
      <vt:lpstr>Презентация PowerPoint</vt:lpstr>
      <vt:lpstr>Презентация PowerPoint</vt:lpstr>
      <vt:lpstr>Презентация PowerPoint</vt:lpstr>
      <vt:lpstr>Заповіт з Авраамом</vt:lpstr>
      <vt:lpstr>Презентация PowerPoint</vt:lpstr>
      <vt:lpstr>Презентация PowerPoint</vt:lpstr>
      <vt:lpstr>Обітниці Заповіту</vt:lpstr>
      <vt:lpstr>Офіційна церемонія</vt:lpstr>
      <vt:lpstr>Знак заповіту</vt:lpstr>
      <vt:lpstr>Реалізація заповіту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38</cp:revision>
  <dcterms:created xsi:type="dcterms:W3CDTF">2020-08-04T14:31:53Z</dcterms:created>
  <dcterms:modified xsi:type="dcterms:W3CDTF">2020-08-07T13:52:45Z</dcterms:modified>
</cp:coreProperties>
</file>