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VII. Técnicas de activación (I)"/>
          <p:cNvSpPr txBox="1"/>
          <p:nvPr>
            <p:ph type="title"/>
          </p:nvPr>
        </p:nvSpPr>
        <p:spPr>
          <a:xfrm>
            <a:off x="527396" y="6273800"/>
            <a:ext cx="12280208" cy="1625600"/>
          </a:xfrm>
          <a:prstGeom prst="rect">
            <a:avLst/>
          </a:prstGeom>
        </p:spPr>
        <p:txBody>
          <a:bodyPr/>
          <a:lstStyle>
            <a:lvl1pPr defTabSz="543305">
              <a:defRPr b="1" spc="186" sz="4743">
                <a:effectLst>
                  <a:outerShdw sx="100000" sy="100000" kx="0" ky="0" algn="b" rotWithShape="0" blurRad="23622" dist="23622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VII. Técnicas de CONCENTRACIÓN y aprendizaje I</a:t>
            </a:r>
          </a:p>
        </p:txBody>
      </p:sp>
      <p:sp>
        <p:nvSpPr>
          <p:cNvPr id="139" name="Lección 19. Subrayar"/>
          <p:cNvSpPr txBox="1"/>
          <p:nvPr>
            <p:ph type="body" sz="quarter" idx="1"/>
          </p:nvPr>
        </p:nvSpPr>
        <p:spPr>
          <a:xfrm>
            <a:off x="469551" y="80581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1. Subrayar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reconocimiento de palabras al que se llega a través del desarrollo fonológico que permite distinguir sonidos, combinarlos en sílabas y estas en palabras, tras lo cual se busca el significado en la  memoria. En efecto, si la información recibida se considera pertinente, es retenida en la memoria."/>
          <p:cNvSpPr txBox="1"/>
          <p:nvPr/>
        </p:nvSpPr>
        <p:spPr>
          <a:xfrm>
            <a:off x="684459" y="-4659"/>
            <a:ext cx="11305682" cy="93311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93370" indent="-293370" algn="l" defTabSz="457200">
              <a:buSzPct val="100000"/>
              <a:buChar char="•"/>
              <a:defRPr b="0" sz="3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de Lectura</a:t>
            </a:r>
          </a:p>
          <a:p>
            <a:pPr algn="l" defTabSz="457200">
              <a:defRPr b="0" sz="20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Leer o Lectura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Fijando la vista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Reconociendo patrones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Identificando </a:t>
            </a:r>
            <a:r>
              <a:t>significados</a:t>
            </a: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lvl="3" marL="228599" indent="-228599" algn="l" defTabSz="457200">
              <a:buSzPct val="55000"/>
              <a:buBlip>
                <a:blip r:embed="rId2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Sub-Proceso de Comprender o Comprensión  </a:t>
            </a:r>
          </a:p>
          <a:p>
            <a:pPr lvl="1" marL="915670" indent="-293370" algn="l" defTabSz="457200">
              <a:buSzPct val="100000"/>
              <a:buChar char="•"/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Reconociendo significados </a:t>
            </a:r>
            <a:r>
              <a:t>almacenados</a:t>
            </a:r>
          </a:p>
          <a:p>
            <a:pPr lvl="1" indent="622300"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en la memoria</a:t>
            </a: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latin typeface="Avenir Book"/>
                <a:ea typeface="Avenir Book"/>
                <a:cs typeface="Avenir Book"/>
                <a:sym typeface="Avenir Book"/>
              </a:rPr>
              <a:t>Reconociendo el sintagma y la semántica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Integrando la información reconocida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lvl="1" marL="1144269" indent="-228600" algn="l" defTabSz="457200">
              <a:buSzPct val="80000"/>
              <a:buBlip>
                <a:blip r:embed="rId3"/>
              </a:buBlip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Avenir Book"/>
                <a:ea typeface="Avenir Book"/>
                <a:cs typeface="Avenir Book"/>
                <a:sym typeface="Avenir Book"/>
              </a:rPr>
              <a:t> Comprendiendo literal o inferencialmente </a:t>
            </a:r>
            <a:endParaRPr>
              <a:latin typeface="Avenir Book"/>
              <a:ea typeface="Avenir Book"/>
              <a:cs typeface="Avenir Book"/>
              <a:sym typeface="Avenir Book"/>
            </a:endParaRPr>
          </a:p>
          <a:p>
            <a:pPr algn="l" defTabSz="457200">
              <a:defRPr b="0" sz="1300">
                <a:latin typeface="Arial Black"/>
                <a:ea typeface="Arial Black"/>
                <a:cs typeface="Arial Black"/>
                <a:sym typeface="Arial Black"/>
              </a:defRPr>
            </a:pPr>
            <a:endParaRPr>
              <a:solidFill>
                <a:srgbClr val="FF2600"/>
              </a:solidFill>
            </a:endParaRPr>
          </a:p>
          <a:p>
            <a:pPr lvl="3" marL="118871" indent="-118871" algn="l" defTabSz="457200">
              <a:buSzPct val="55000"/>
              <a:buBlip>
                <a:blip r:embed="rId2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1300">
                <a:solidFill>
                  <a:srgbClr val="FF2600"/>
                </a:solidFill>
              </a:rPr>
              <a:t> </a:t>
            </a:r>
            <a:r>
              <a:t>Sub-Proceso de Aprender o Aprendizaje 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t>Almacenando en memoria a corto plazo</a:t>
            </a:r>
          </a:p>
          <a:p>
            <a:pPr lvl="1" marL="915670" indent="-293370" algn="l" defTabSz="457200">
              <a:buSzPct val="100000"/>
              <a:buChar char="•"/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Almacenando en memoria a largo plazo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Estrategias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Predicciones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Conocimiento Previo</a:t>
            </a:r>
          </a:p>
          <a:p>
            <a:pPr lvl="8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Activación del Conocimiento Previo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</a:t>
            </a:r>
            <a:r>
              <a:rPr>
                <a:solidFill>
                  <a:srgbClr val="FF2600"/>
                </a:solidFill>
              </a:rPr>
              <a:t>Técnicas</a:t>
            </a:r>
            <a:endParaRPr>
              <a:solidFill>
                <a:srgbClr val="FF2600"/>
              </a:solidFill>
            </a:endParaRPr>
          </a:p>
          <a:p>
            <a:pPr lvl="7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Subrayar</a:t>
            </a:r>
            <a:endParaRPr>
              <a:solidFill>
                <a:srgbClr val="FF2600"/>
              </a:solidFill>
            </a:endParaRPr>
          </a:p>
          <a:p>
            <a:pPr lvl="7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Identificar la Idea Principal</a:t>
            </a:r>
            <a:endParaRPr>
              <a:solidFill>
                <a:srgbClr val="FF2600"/>
              </a:solidFill>
            </a:endParaRPr>
          </a:p>
          <a:p>
            <a:pPr lvl="7" marL="2768600" indent="-228600" algn="l" defTabSz="457200">
              <a:buSzPct val="80000"/>
              <a:buBlip>
                <a:blip r:embed="rId4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solidFill>
                  <a:srgbClr val="FF2600"/>
                </a:solidFill>
              </a:rPr>
              <a:t> Identificar los patrones del texto</a:t>
            </a:r>
          </a:p>
          <a:p>
            <a:pPr lvl="7" marL="1828800" indent="-228600" algn="l" defTabSz="457200">
              <a:buSzPct val="80000"/>
              <a:buBlip>
                <a:blip r:embed="rId3"/>
              </a:buBlip>
              <a:defRPr b="0" sz="2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Herramientas</a:t>
            </a:r>
          </a:p>
        </p:txBody>
      </p:sp>
      <p:sp>
        <p:nvSpPr>
          <p:cNvPr id="142" name="Arrow 10"/>
          <p:cNvSpPr/>
          <p:nvPr/>
        </p:nvSpPr>
        <p:spPr>
          <a:xfrm>
            <a:off x="9467053" y="6908015"/>
            <a:ext cx="2655894" cy="21597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855" y="0"/>
                </a:moveTo>
                <a:lnTo>
                  <a:pt x="14172" y="3887"/>
                </a:lnTo>
                <a:lnTo>
                  <a:pt x="9243" y="8319"/>
                </a:lnTo>
                <a:lnTo>
                  <a:pt x="21600" y="8319"/>
                </a:lnTo>
                <a:lnTo>
                  <a:pt x="21600" y="13287"/>
                </a:lnTo>
                <a:lnTo>
                  <a:pt x="9314" y="13287"/>
                </a:lnTo>
                <a:lnTo>
                  <a:pt x="14182" y="17725"/>
                </a:lnTo>
                <a:lnTo>
                  <a:pt x="11845" y="21600"/>
                </a:lnTo>
                <a:lnTo>
                  <a:pt x="0" y="10803"/>
                </a:lnTo>
                <a:lnTo>
                  <a:pt x="11855" y="0"/>
                </a:lnTo>
                <a:close/>
              </a:path>
            </a:pathLst>
          </a:custGeom>
          <a:solidFill>
            <a:srgbClr val="D4FB79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  <p:sp>
        <p:nvSpPr>
          <p:cNvPr id="143" name="Dingbat Check"/>
          <p:cNvSpPr/>
          <p:nvPr/>
        </p:nvSpPr>
        <p:spPr>
          <a:xfrm>
            <a:off x="8569428" y="2137496"/>
            <a:ext cx="3892862" cy="36992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2" h="20404" fill="norm" stroke="1" extrusionOk="0">
                <a:moveTo>
                  <a:pt x="19340" y="6"/>
                </a:moveTo>
                <a:cubicBezTo>
                  <a:pt x="18911" y="-308"/>
                  <a:pt x="8317" y="11620"/>
                  <a:pt x="6423" y="13985"/>
                </a:cubicBezTo>
                <a:cubicBezTo>
                  <a:pt x="6323" y="14108"/>
                  <a:pt x="6215" y="14226"/>
                  <a:pt x="6090" y="14370"/>
                </a:cubicBezTo>
                <a:cubicBezTo>
                  <a:pt x="5960" y="14216"/>
                  <a:pt x="5854" y="14096"/>
                  <a:pt x="5755" y="13971"/>
                </a:cubicBezTo>
                <a:cubicBezTo>
                  <a:pt x="4964" y="12967"/>
                  <a:pt x="4458" y="12167"/>
                  <a:pt x="3657" y="11171"/>
                </a:cubicBezTo>
                <a:cubicBezTo>
                  <a:pt x="3337" y="10773"/>
                  <a:pt x="2972" y="10410"/>
                  <a:pt x="2634" y="10026"/>
                </a:cubicBezTo>
                <a:cubicBezTo>
                  <a:pt x="2472" y="9843"/>
                  <a:pt x="2283" y="9849"/>
                  <a:pt x="2071" y="9915"/>
                </a:cubicBezTo>
                <a:cubicBezTo>
                  <a:pt x="1856" y="9981"/>
                  <a:pt x="1574" y="9982"/>
                  <a:pt x="1303" y="10152"/>
                </a:cubicBezTo>
                <a:cubicBezTo>
                  <a:pt x="1209" y="10262"/>
                  <a:pt x="1332" y="10438"/>
                  <a:pt x="1349" y="10609"/>
                </a:cubicBezTo>
                <a:cubicBezTo>
                  <a:pt x="1369" y="10821"/>
                  <a:pt x="603" y="10792"/>
                  <a:pt x="203" y="11061"/>
                </a:cubicBezTo>
                <a:cubicBezTo>
                  <a:pt x="111" y="11123"/>
                  <a:pt x="286" y="11375"/>
                  <a:pt x="227" y="11440"/>
                </a:cubicBezTo>
                <a:cubicBezTo>
                  <a:pt x="51" y="11634"/>
                  <a:pt x="-61" y="11588"/>
                  <a:pt x="36" y="11826"/>
                </a:cubicBezTo>
                <a:cubicBezTo>
                  <a:pt x="896" y="13941"/>
                  <a:pt x="2182" y="15733"/>
                  <a:pt x="3218" y="17879"/>
                </a:cubicBezTo>
                <a:cubicBezTo>
                  <a:pt x="4865" y="21292"/>
                  <a:pt x="5178" y="19166"/>
                  <a:pt x="5654" y="19575"/>
                </a:cubicBezTo>
                <a:cubicBezTo>
                  <a:pt x="7119" y="20836"/>
                  <a:pt x="6474" y="21179"/>
                  <a:pt x="9921" y="16770"/>
                </a:cubicBezTo>
                <a:cubicBezTo>
                  <a:pt x="11378" y="14721"/>
                  <a:pt x="19009" y="5203"/>
                  <a:pt x="20710" y="3334"/>
                </a:cubicBezTo>
                <a:cubicBezTo>
                  <a:pt x="20919" y="3106"/>
                  <a:pt x="21118" y="2879"/>
                  <a:pt x="21258" y="2594"/>
                </a:cubicBezTo>
                <a:cubicBezTo>
                  <a:pt x="21526" y="2050"/>
                  <a:pt x="21539" y="2066"/>
                  <a:pt x="21150" y="1624"/>
                </a:cubicBezTo>
                <a:cubicBezTo>
                  <a:pt x="21006" y="1461"/>
                  <a:pt x="20856" y="1427"/>
                  <a:pt x="20646" y="1437"/>
                </a:cubicBezTo>
                <a:cubicBezTo>
                  <a:pt x="20244" y="1456"/>
                  <a:pt x="20044" y="1227"/>
                  <a:pt x="20086" y="860"/>
                </a:cubicBezTo>
                <a:cubicBezTo>
                  <a:pt x="20096" y="778"/>
                  <a:pt x="20075" y="672"/>
                  <a:pt x="20023" y="612"/>
                </a:cubicBezTo>
                <a:cubicBezTo>
                  <a:pt x="19903" y="469"/>
                  <a:pt x="19492" y="117"/>
                  <a:pt x="19340" y="6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50800" tIns="50800" rIns="50800" bIns="50800" anchor="ctr"/>
          <a:lstStyle/>
          <a:p>
            <a:pPr>
              <a:defRPr b="0" sz="3600">
                <a:solidFill>
                  <a:srgbClr val="72675A"/>
                </a:solidFill>
                <a:latin typeface="Cochin"/>
                <a:ea typeface="Cochin"/>
                <a:cs typeface="Cochin"/>
                <a:sym typeface="Cochin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En todo momento se requiere la preparación para la concentración y para mantener el interés tenaz para comprender y aprender el material que vas a leer.…"/>
          <p:cNvSpPr txBox="1"/>
          <p:nvPr/>
        </p:nvSpPr>
        <p:spPr>
          <a:xfrm>
            <a:off x="708967" y="2947153"/>
            <a:ext cx="11586866" cy="10387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defRPr b="0" sz="5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Al </a:t>
            </a:r>
            <a:r>
              <a:rPr>
                <a:solidFill>
                  <a:srgbClr val="D4FB79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leer</a:t>
            </a:r>
            <a:r>
              <a:rPr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, </a:t>
            </a:r>
            <a:endParaRPr>
              <a:latin typeface="Bradley Hand ITC TT-Bold"/>
              <a:ea typeface="Bradley Hand ITC TT-Bold"/>
              <a:cs typeface="Bradley Hand ITC TT-Bold"/>
              <a:sym typeface="Bradley Hand ITC TT-Bold"/>
            </a:endParaRPr>
          </a:p>
          <a:p>
            <a:pPr defTabSz="457200">
              <a:defRPr b="0" sz="5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durante toda la lectura </a:t>
            </a:r>
            <a:endParaRPr>
              <a:latin typeface="Bradley Hand ITC TT-Bold"/>
              <a:ea typeface="Bradley Hand ITC TT-Bold"/>
              <a:cs typeface="Bradley Hand ITC TT-Bold"/>
              <a:sym typeface="Bradley Hand ITC TT-Bold"/>
            </a:endParaRPr>
          </a:p>
          <a:p>
            <a:pPr defTabSz="457200">
              <a:defRPr b="0" sz="5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se requiere concentración </a:t>
            </a:r>
            <a:endParaRPr>
              <a:latin typeface="Bradley Hand ITC TT-Bold"/>
              <a:ea typeface="Bradley Hand ITC TT-Bold"/>
              <a:cs typeface="Bradley Hand ITC TT-Bold"/>
              <a:sym typeface="Bradley Hand ITC TT-Bold"/>
            </a:endParaRPr>
          </a:p>
          <a:p>
            <a:pPr defTabSz="457200">
              <a:defRPr b="0" sz="5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(b) y para </a:t>
            </a:r>
            <a:r>
              <a:rPr>
                <a:solidFill>
                  <a:srgbClr val="D4FB79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comprender </a:t>
            </a:r>
            <a:endParaRPr>
              <a:solidFill>
                <a:srgbClr val="D4FB79"/>
              </a:solidFill>
              <a:latin typeface="Bradley Hand ITC TT-Bold"/>
              <a:ea typeface="Bradley Hand ITC TT-Bold"/>
              <a:cs typeface="Bradley Hand ITC TT-Bold"/>
              <a:sym typeface="Bradley Hand ITC TT-Bold"/>
            </a:endParaRPr>
          </a:p>
          <a:p>
            <a:pPr defTabSz="457200">
              <a:defRPr b="0" sz="5700"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(c)</a:t>
            </a:r>
            <a:r>
              <a:rPr>
                <a:solidFill>
                  <a:srgbClr val="73FDFF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 </a:t>
            </a:r>
            <a:r>
              <a:rPr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y para </a:t>
            </a:r>
            <a:r>
              <a:rPr>
                <a:solidFill>
                  <a:srgbClr val="D4FB79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rPr>
              <a:t>aprender</a:t>
            </a:r>
            <a:r>
              <a:t>. </a:t>
            </a:r>
            <a:endParaRPr>
              <a:latin typeface="Avenir Heavy"/>
              <a:ea typeface="Avenir Heavy"/>
              <a:cs typeface="Avenir Heavy"/>
              <a:sym typeface="Avenir Heavy"/>
            </a:endParaR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  <a:br>
              <a:rPr sz="4500">
                <a:latin typeface="Brush Script MT"/>
                <a:ea typeface="Brush Script MT"/>
                <a:cs typeface="Brush Script MT"/>
                <a:sym typeface="Brush Script MT"/>
              </a:rPr>
            </a:b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En todo momento se requiere la preparación para la concentración y para mantener el interés tenaz para comprender y aprender el material que vas a leer.…"/>
          <p:cNvSpPr txBox="1"/>
          <p:nvPr/>
        </p:nvSpPr>
        <p:spPr>
          <a:xfrm>
            <a:off x="848667" y="622299"/>
            <a:ext cx="11586866" cy="683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¿Sí pero cómo me concentro? ¿De qué manera?</a:t>
            </a: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3100">
                <a:latin typeface="Avenir Heavy"/>
                <a:ea typeface="Avenir Heavy"/>
                <a:cs typeface="Avenir Heavy"/>
                <a:sym typeface="Avenir Heavy"/>
              </a:defRPr>
            </a:pPr>
            <a:br>
              <a:rPr sz="4500">
                <a:latin typeface="Brush Script MT"/>
                <a:ea typeface="Brush Script MT"/>
                <a:cs typeface="Brush Script MT"/>
                <a:sym typeface="Brush Script MT"/>
              </a:rPr>
            </a:b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Una de las formas de detectar e identificar las ideas principales es mediante el subrayado, este ayuda a recordar y aumenta la concentración en el tiempo que realices la lectura y permite sintetizar la información.…"/>
          <p:cNvSpPr txBox="1"/>
          <p:nvPr/>
        </p:nvSpPr>
        <p:spPr>
          <a:xfrm>
            <a:off x="1565893" y="393700"/>
            <a:ext cx="10108509" cy="932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Una de las </a:t>
            </a:r>
            <a:r>
              <a:rPr>
                <a:solidFill>
                  <a:srgbClr val="D4FB79"/>
                </a:solidFill>
              </a:rPr>
              <a:t>técnicas</a:t>
            </a:r>
            <a:r>
              <a:t> para mantener la </a:t>
            </a:r>
            <a:r>
              <a:rPr>
                <a:solidFill>
                  <a:srgbClr val="D4FB79"/>
                </a:solidFill>
              </a:rPr>
              <a:t>concentración</a:t>
            </a:r>
            <a:r>
              <a:t> es hacer el propósito de </a:t>
            </a:r>
            <a:r>
              <a:rPr u="sng"/>
              <a:t>identificar las ideas principales</a:t>
            </a:r>
            <a:r>
              <a:t>. </a:t>
            </a:r>
          </a:p>
          <a:p>
            <a:pPr defTabSz="457200">
              <a:defRPr b="0" sz="40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defTabSz="457200">
              <a:defRPr b="0" sz="40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Al identificar se sugiere subrayarlas.</a:t>
            </a:r>
          </a:p>
          <a:p>
            <a:pPr algn="l" defTabSz="457200">
              <a:defRPr b="0" sz="40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lvl="4" indent="0" algn="l" defTabSz="457200">
              <a:defRPr b="0" sz="4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La acción de subrayar ayuda a:</a:t>
            </a:r>
          </a:p>
          <a:p>
            <a:pPr lvl="2" marL="1498600" indent="-228600" algn="l" defTabSz="457200">
              <a:buSzPct val="80000"/>
              <a:buBlip>
                <a:blip r:embed="rId2"/>
              </a:buBlip>
              <a:defRPr b="0" sz="4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 la unidad cuerpo-mente</a:t>
            </a:r>
          </a:p>
          <a:p>
            <a:pPr lvl="2" marL="1498600" indent="-228600" algn="l" defTabSz="457200">
              <a:buSzPct val="80000"/>
              <a:buBlip>
                <a:blip r:embed="rId2"/>
              </a:buBlip>
              <a:defRPr b="0" sz="4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 recordar</a:t>
            </a:r>
          </a:p>
          <a:p>
            <a:pPr lvl="2" marL="1498600" indent="-228600" algn="l" defTabSz="457200">
              <a:buSzPct val="80000"/>
              <a:buBlip>
                <a:blip r:embed="rId2"/>
              </a:buBlip>
              <a:defRPr b="0" sz="4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 aumentar la concentración</a:t>
            </a:r>
          </a:p>
          <a:p>
            <a:pPr lvl="2" marL="1498600" indent="-228600" algn="l" defTabSz="457200">
              <a:buSzPct val="80000"/>
              <a:buBlip>
                <a:blip r:embed="rId2"/>
              </a:buBlip>
              <a:defRPr b="0" sz="40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 sintetizar la información</a:t>
            </a:r>
          </a:p>
          <a:p>
            <a:pPr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Una de las formas de detectar e identificar las ideas principales es mediante el subrayado, este ayuda a recordar y aumenta la concentración en el tiempo que realices la lectura y permite sintetizar la información.…"/>
          <p:cNvSpPr txBox="1"/>
          <p:nvPr/>
        </p:nvSpPr>
        <p:spPr>
          <a:xfrm>
            <a:off x="714993" y="101599"/>
            <a:ext cx="11574813" cy="9550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</a:p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Aspectos a Considerar al Subrayar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¿Cuándo subrayar? </a:t>
            </a:r>
            <a:r>
              <a:rPr>
                <a:solidFill>
                  <a:srgbClr val="FFFFFF"/>
                </a:solidFill>
              </a:rPr>
              <a:t>En el momento que se ha comprendido el texto, porque resulta fácil la identificación de frases que resumen o sintetizan el tema y las ideas principales. </a:t>
            </a: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¿Cuánto subrayar?</a:t>
            </a:r>
            <a:r>
              <a:rPr>
                <a:solidFill>
                  <a:srgbClr val="FFFFFF"/>
                </a:solidFill>
              </a:rPr>
              <a:t> Sólo una cantidad reducida de información, tomando en cuenta el tipo de texto, el objetivo de la lectura y los conocimientos nuevos que se deban adquirir - por eso es importante activar el conocimiento previo.</a:t>
            </a:r>
            <a:br>
              <a:rPr>
                <a:solidFill>
                  <a:srgbClr val="FFFFFF"/>
                </a:solidFill>
              </a:rPr>
            </a:b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¿Qué subrayar? </a:t>
            </a:r>
            <a:r>
              <a:rPr>
                <a:solidFill>
                  <a:srgbClr val="FFFFFF"/>
                </a:solidFill>
              </a:rPr>
              <a:t> Lo más importante del texto, ya sean las características y definiciones de un objeto, hecho o situación; un concepto principal, algún ejemplo, palabras que proporcionen la clave del tema, las afirmaciones, las negaciones y las ideas básicas, lo que permite eliminar la información secundaria que solo es redundante o repite lo mismo en forma diferente. </a:t>
            </a:r>
            <a:br>
              <a:rPr>
                <a:solidFill>
                  <a:srgbClr val="FFFFFF"/>
                </a:solidFill>
              </a:rPr>
            </a:br>
            <a:endParaRPr>
              <a:solidFill>
                <a:srgbClr val="FFFFFF"/>
              </a:solidFill>
            </a:endParaRPr>
          </a:p>
          <a:p>
            <a:pPr algn="l" defTabSz="457200">
              <a:defRPr b="0" sz="23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¿Cómo subrayar? </a:t>
            </a:r>
          </a:p>
          <a:p>
            <a:pPr lvl="1" indent="1270000"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i. Diferenciar las ideas básicas de las secundarias</a:t>
            </a:r>
          </a:p>
          <a:p>
            <a:pPr lvl="1" indent="1270000"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ii. Resaltar la estructura de un texto</a:t>
            </a:r>
          </a:p>
          <a:p>
            <a:pPr lvl="1" indent="1270000"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iii. Agregar notas y comentarios al margen del texto</a:t>
            </a:r>
          </a:p>
          <a:p>
            <a:pPr lvl="1" indent="1270000"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iv. Anotar palabras que indiquen y resuman el contenido del tema </a:t>
            </a:r>
          </a:p>
          <a:p>
            <a:pPr lvl="1" indent="1270000" algn="l" defTabSz="457200">
              <a:defRPr b="0" sz="23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v. Utilizar la simbología conveniente</a:t>
            </a:r>
            <a:b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