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II. Técnicas de activación (I)"/>
          <p:cNvSpPr txBox="1"/>
          <p:nvPr>
            <p:ph type="title"/>
          </p:nvPr>
        </p:nvSpPr>
        <p:spPr>
          <a:xfrm>
            <a:off x="527396" y="6273800"/>
            <a:ext cx="12280208" cy="1625600"/>
          </a:xfrm>
          <a:prstGeom prst="rect">
            <a:avLst/>
          </a:prstGeom>
        </p:spPr>
        <p:txBody>
          <a:bodyPr/>
          <a:lstStyle>
            <a:lvl1pPr defTabSz="543305">
              <a:defRPr b="1" spc="186" sz="4743">
                <a:effectLst>
                  <a:outerShdw sx="100000" sy="100000" kx="0" ky="0" algn="b" rotWithShape="0" blurRad="23622" dist="23622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VII. Técnicas de CONCENTRACIÓN y aprendizaje I</a:t>
            </a:r>
          </a:p>
        </p:txBody>
      </p:sp>
      <p:sp>
        <p:nvSpPr>
          <p:cNvPr id="139" name="Lección 19. Subrayar"/>
          <p:cNvSpPr txBox="1"/>
          <p:nvPr>
            <p:ph type="body" sz="quarter" idx="1"/>
          </p:nvPr>
        </p:nvSpPr>
        <p:spPr>
          <a:xfrm>
            <a:off x="469551" y="80581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Subrayar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684459" y="-4659"/>
            <a:ext cx="11305682" cy="933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118871" indent="-118871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300"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Predicciones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Activación del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Técnicas</a:t>
            </a:r>
            <a:endParaRPr>
              <a:solidFill>
                <a:srgbClr val="FF2600"/>
              </a:solidFill>
            </a:endParaRPr>
          </a:p>
          <a:p>
            <a:pPr lvl="7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Subrayar</a:t>
            </a:r>
            <a:endParaRPr>
              <a:solidFill>
                <a:srgbClr val="FF2600"/>
              </a:solidFill>
            </a:endParaRPr>
          </a:p>
          <a:p>
            <a:pPr lvl="7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Identificar la Idea Principal</a:t>
            </a:r>
            <a:endParaRPr>
              <a:solidFill>
                <a:srgbClr val="FF2600"/>
              </a:solidFill>
            </a:endParaRPr>
          </a:p>
          <a:p>
            <a:pPr lvl="7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Identificar los patrones del texto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Herramientas</a:t>
            </a:r>
          </a:p>
        </p:txBody>
      </p:sp>
      <p:sp>
        <p:nvSpPr>
          <p:cNvPr id="142" name="Arrow 10"/>
          <p:cNvSpPr/>
          <p:nvPr/>
        </p:nvSpPr>
        <p:spPr>
          <a:xfrm>
            <a:off x="9467053" y="6908015"/>
            <a:ext cx="2655894" cy="2159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3" name="Dingbat Check"/>
          <p:cNvSpPr/>
          <p:nvPr/>
        </p:nvSpPr>
        <p:spPr>
          <a:xfrm>
            <a:off x="8569428" y="2137496"/>
            <a:ext cx="3892862" cy="369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n todo momento se requiere la preparación para la concentración y para mantener el interés tenaz para comprender y aprender el material que vas a leer.…"/>
          <p:cNvSpPr txBox="1"/>
          <p:nvPr/>
        </p:nvSpPr>
        <p:spPr>
          <a:xfrm>
            <a:off x="708967" y="2947153"/>
            <a:ext cx="11586866" cy="10387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0" sz="5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Al </a:t>
            </a:r>
            <a:r>
              <a:rPr>
                <a:solidFill>
                  <a:srgbClr val="D4FB79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leer</a:t>
            </a: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, </a:t>
            </a:r>
            <a:endParaRPr>
              <a:latin typeface="Bradley Hand ITC TT-Bold"/>
              <a:ea typeface="Bradley Hand ITC TT-Bold"/>
              <a:cs typeface="Bradley Hand ITC TT-Bold"/>
              <a:sym typeface="Bradley Hand ITC TT-Bold"/>
            </a:endParaRPr>
          </a:p>
          <a:p>
            <a:pPr defTabSz="457200">
              <a:defRPr b="0" sz="5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durante toda la lectura </a:t>
            </a:r>
            <a:endParaRPr>
              <a:latin typeface="Bradley Hand ITC TT-Bold"/>
              <a:ea typeface="Bradley Hand ITC TT-Bold"/>
              <a:cs typeface="Bradley Hand ITC TT-Bold"/>
              <a:sym typeface="Bradley Hand ITC TT-Bold"/>
            </a:endParaRPr>
          </a:p>
          <a:p>
            <a:pPr defTabSz="457200">
              <a:defRPr b="0" sz="5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se requiere concentración </a:t>
            </a:r>
            <a:endParaRPr>
              <a:latin typeface="Bradley Hand ITC TT-Bold"/>
              <a:ea typeface="Bradley Hand ITC TT-Bold"/>
              <a:cs typeface="Bradley Hand ITC TT-Bold"/>
              <a:sym typeface="Bradley Hand ITC TT-Bold"/>
            </a:endParaRPr>
          </a:p>
          <a:p>
            <a:pPr defTabSz="457200">
              <a:defRPr b="0" sz="5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(b) y para </a:t>
            </a:r>
            <a:r>
              <a:rPr>
                <a:solidFill>
                  <a:srgbClr val="D4FB79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comprender </a:t>
            </a:r>
            <a:endParaRPr>
              <a:solidFill>
                <a:srgbClr val="D4FB79"/>
              </a:solidFill>
              <a:latin typeface="Bradley Hand ITC TT-Bold"/>
              <a:ea typeface="Bradley Hand ITC TT-Bold"/>
              <a:cs typeface="Bradley Hand ITC TT-Bold"/>
              <a:sym typeface="Bradley Hand ITC TT-Bold"/>
            </a:endParaRPr>
          </a:p>
          <a:p>
            <a:pPr defTabSz="457200">
              <a:defRPr b="0" sz="5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(c)</a:t>
            </a:r>
            <a:r>
              <a:rPr>
                <a:solidFill>
                  <a:srgbClr val="73FD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 </a:t>
            </a: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y para </a:t>
            </a:r>
            <a:r>
              <a:rPr>
                <a:solidFill>
                  <a:srgbClr val="D4FB79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aprender</a:t>
            </a:r>
            <a:r>
              <a:t>.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br>
              <a:rPr sz="4500">
                <a:latin typeface="Brush Script MT"/>
                <a:ea typeface="Brush Script MT"/>
                <a:cs typeface="Brush Script MT"/>
                <a:sym typeface="Brush Script MT"/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n todo momento se requiere la preparación para la concentración y para mantener el interés tenaz para comprender y aprender el material que vas a leer.…"/>
          <p:cNvSpPr txBox="1"/>
          <p:nvPr/>
        </p:nvSpPr>
        <p:spPr>
          <a:xfrm>
            <a:off x="848667" y="622299"/>
            <a:ext cx="11586866" cy="683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¿Sí pero cómo me concentro? ¿De qué manera?</a:t>
            </a: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br>
              <a:rPr sz="4500">
                <a:latin typeface="Brush Script MT"/>
                <a:ea typeface="Brush Script MT"/>
                <a:cs typeface="Brush Script MT"/>
                <a:sym typeface="Brush Script MT"/>
              </a:rPr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Una de las formas de detectar e identificar las ideas principales es mediante el subrayado, este ayuda a recordar y aumenta la concentración en el tiempo que realices la lectura y permite sintetizar la información.…"/>
          <p:cNvSpPr txBox="1"/>
          <p:nvPr/>
        </p:nvSpPr>
        <p:spPr>
          <a:xfrm>
            <a:off x="1565893" y="393700"/>
            <a:ext cx="10108509" cy="932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Una de las </a:t>
            </a:r>
            <a:r>
              <a:rPr>
                <a:solidFill>
                  <a:srgbClr val="D4FB79"/>
                </a:solidFill>
              </a:rPr>
              <a:t>técnicas</a:t>
            </a:r>
            <a:r>
              <a:t> para mantener la </a:t>
            </a:r>
            <a:r>
              <a:rPr>
                <a:solidFill>
                  <a:srgbClr val="D4FB79"/>
                </a:solidFill>
              </a:rPr>
              <a:t>concentración</a:t>
            </a:r>
            <a:r>
              <a:t> es hacer el propósito de </a:t>
            </a:r>
            <a:r>
              <a:rPr u="sng"/>
              <a:t>identificar las ideas principales</a:t>
            </a:r>
            <a:r>
              <a:t>. </a:t>
            </a:r>
          </a:p>
          <a:p>
            <a:pPr defTabSz="457200">
              <a:defRPr b="0" sz="40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defTabSz="457200">
              <a:defRPr b="0" sz="40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Al identificar se sugiere subrayarlas.</a:t>
            </a:r>
          </a:p>
          <a:p>
            <a:pPr algn="l" defTabSz="457200"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lvl="4" indent="0" algn="l" defTabSz="457200"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 acción de subrayar ayuda a:</a:t>
            </a:r>
          </a:p>
          <a:p>
            <a:pPr lvl="2" marL="1498600" indent="-228600" algn="l" defTabSz="457200">
              <a:buSzPct val="80000"/>
              <a:buBlip>
                <a:blip r:embed="rId2"/>
              </a:buBlip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la unidad cuerpo-mente</a:t>
            </a:r>
          </a:p>
          <a:p>
            <a:pPr lvl="2" marL="1498600" indent="-228600" algn="l" defTabSz="457200">
              <a:buSzPct val="80000"/>
              <a:buBlip>
                <a:blip r:embed="rId2"/>
              </a:buBlip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recordar</a:t>
            </a:r>
          </a:p>
          <a:p>
            <a:pPr lvl="2" marL="1498600" indent="-228600" algn="l" defTabSz="457200">
              <a:buSzPct val="80000"/>
              <a:buBlip>
                <a:blip r:embed="rId2"/>
              </a:buBlip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aumentar la concentración</a:t>
            </a:r>
          </a:p>
          <a:p>
            <a:pPr lvl="2" marL="1498600" indent="-228600" algn="l" defTabSz="457200">
              <a:buSzPct val="80000"/>
              <a:buBlip>
                <a:blip r:embed="rId2"/>
              </a:buBlip>
              <a:defRPr b="0" sz="4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sintetizar la información</a:t>
            </a:r>
          </a:p>
          <a:p>
            <a:pPr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Una de las formas de detectar e identificar las ideas principales es mediante el subrayado, este ayuda a recordar y aumenta la concentración en el tiempo que realices la lectura y permite sintetizar la información.…"/>
          <p:cNvSpPr txBox="1"/>
          <p:nvPr/>
        </p:nvSpPr>
        <p:spPr>
          <a:xfrm>
            <a:off x="714993" y="101599"/>
            <a:ext cx="11574813" cy="955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Aspectos a Considerar al Subrayar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¿Cuándo subrayar? </a:t>
            </a:r>
            <a:r>
              <a:rPr>
                <a:solidFill>
                  <a:srgbClr val="FFFFFF"/>
                </a:solidFill>
              </a:rPr>
              <a:t>En el momento que se ha comprendido el texto, porque resulta fácil la identificación de frases que resumen o sintetizan el tema y las ideas principales. 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¿Cuánto subrayar?</a:t>
            </a:r>
            <a:r>
              <a:rPr>
                <a:solidFill>
                  <a:srgbClr val="FFFFFF"/>
                </a:solidFill>
              </a:rPr>
              <a:t> Sólo una cantidad reducida de información, tomando en cuenta el tipo de texto, el objetivo de la lectura y los conocimientos nuevos que se deban adquirir - por eso es importante activar el conocimiento previo.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¿Qué subrayar? </a:t>
            </a:r>
            <a:r>
              <a:rPr>
                <a:solidFill>
                  <a:srgbClr val="FFFFFF"/>
                </a:solidFill>
              </a:rPr>
              <a:t> Lo más importante del texto, ya sean las características y definiciones de un objeto, hecho o situación; un concepto principal, algún ejemplo, palabras que proporcionen la clave del tema, las afirmaciones, las negaciones y las ideas básicas, lo que permite eliminar la información secundaria que solo es redundante o repite lo mismo en forma diferente. </a:t>
            </a:r>
            <a:br>
              <a:rPr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¿Cómo subrayar? </a:t>
            </a:r>
          </a:p>
          <a:p>
            <a:pPr lvl="1" indent="1270000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i. Diferenciar las ideas básicas de las secundarias</a:t>
            </a:r>
          </a:p>
          <a:p>
            <a:pPr lvl="1" indent="1270000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ii. Resaltar la estructura de un texto</a:t>
            </a:r>
          </a:p>
          <a:p>
            <a:pPr lvl="1" indent="1270000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iii. Agregar notas y comentarios al margen del texto</a:t>
            </a:r>
          </a:p>
          <a:p>
            <a:pPr lvl="1" indent="1270000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iv. Anotar palabras que indiquen y resuman el contenido del tema </a:t>
            </a:r>
          </a:p>
          <a:p>
            <a:pPr lvl="1" indent="1270000" algn="l" defTabSz="457200">
              <a:defRPr b="0" sz="2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v. Utilizar la simbología conveniente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