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80" r:id="rId5"/>
    <p:sldId id="288" r:id="rId6"/>
    <p:sldId id="289" r:id="rId7"/>
    <p:sldId id="290" r:id="rId8"/>
    <p:sldId id="282" r:id="rId9"/>
    <p:sldId id="278" r:id="rId10"/>
  </p:sldIdLst>
  <p:sldSz cx="9144000" cy="5143500" type="screen16x9"/>
  <p:notesSz cx="6858000" cy="9144000"/>
  <p:embeddedFontLst>
    <p:embeddedFont>
      <p:font typeface="Roboto Slab" charset="0"/>
      <p:regular r:id="rId12"/>
      <p:bold r:id="rId13"/>
    </p:embeddedFont>
    <p:embeddedFont>
      <p:font typeface="Impact" pitchFamily="34" charset="0"/>
      <p:regular r:id="rId14"/>
    </p:embeddedFont>
    <p:embeddedFont>
      <p:font typeface="Nixie One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0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204038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llamado a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ser testigo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371126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VI: 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El Testimonio Personal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16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432048" y="2211710"/>
            <a:ext cx="860444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buNone/>
            </a:pPr>
            <a:r>
              <a:rPr lang="es-MX" sz="2400" dirty="0">
                <a:latin typeface="Calibri" pitchFamily="34" charset="0"/>
              </a:rPr>
              <a:t>Lo que era desde el principio, lo que </a:t>
            </a:r>
            <a:r>
              <a:rPr lang="es-MX" sz="2400" b="1" dirty="0">
                <a:latin typeface="Calibri" pitchFamily="34" charset="0"/>
              </a:rPr>
              <a:t>hemos oído</a:t>
            </a:r>
            <a:r>
              <a:rPr lang="es-MX" sz="2400" dirty="0">
                <a:latin typeface="Calibri" pitchFamily="34" charset="0"/>
              </a:rPr>
              <a:t>, lo que </a:t>
            </a:r>
            <a:r>
              <a:rPr lang="es-MX" sz="2400" b="1" dirty="0">
                <a:latin typeface="Calibri" pitchFamily="34" charset="0"/>
              </a:rPr>
              <a:t>hemos visto </a:t>
            </a:r>
            <a:r>
              <a:rPr lang="es-MX" sz="2400" dirty="0">
                <a:latin typeface="Calibri" pitchFamily="34" charset="0"/>
              </a:rPr>
              <a:t>con nuestros ojos, lo que </a:t>
            </a:r>
            <a:r>
              <a:rPr lang="es-MX" sz="2400" b="1" dirty="0">
                <a:latin typeface="Calibri" pitchFamily="34" charset="0"/>
              </a:rPr>
              <a:t>hemos contemplado</a:t>
            </a:r>
            <a:r>
              <a:rPr lang="es-MX" sz="2400" dirty="0">
                <a:latin typeface="Calibri" pitchFamily="34" charset="0"/>
              </a:rPr>
              <a:t>, y </a:t>
            </a:r>
            <a:r>
              <a:rPr lang="es-MX" sz="2400" b="1" dirty="0">
                <a:latin typeface="Calibri" pitchFamily="34" charset="0"/>
              </a:rPr>
              <a:t>palparon nuestras manos </a:t>
            </a:r>
            <a:r>
              <a:rPr lang="es-MX" sz="2400" dirty="0">
                <a:latin typeface="Calibri" pitchFamily="34" charset="0"/>
              </a:rPr>
              <a:t>tocante al Verbo de </a:t>
            </a:r>
            <a:r>
              <a:rPr lang="es-MX" sz="2400" dirty="0" smtClean="0">
                <a:latin typeface="Calibri" pitchFamily="34" charset="0"/>
              </a:rPr>
              <a:t>vida </a:t>
            </a:r>
            <a:r>
              <a:rPr lang="es-MX" sz="2400" dirty="0">
                <a:latin typeface="Calibri" pitchFamily="34" charset="0"/>
              </a:rPr>
              <a:t>(porque la vida fue manifestada, y </a:t>
            </a:r>
            <a:r>
              <a:rPr lang="es-MX" sz="2400" b="1" dirty="0">
                <a:latin typeface="Calibri" pitchFamily="34" charset="0"/>
              </a:rPr>
              <a:t>la hemos visto</a:t>
            </a:r>
            <a:r>
              <a:rPr lang="es-MX" sz="2400" dirty="0">
                <a:latin typeface="Calibri" pitchFamily="34" charset="0"/>
              </a:rPr>
              <a:t>, y </a:t>
            </a:r>
            <a:r>
              <a:rPr lang="es-MX" sz="2400" b="1" dirty="0">
                <a:latin typeface="Calibri" pitchFamily="34" charset="0"/>
              </a:rPr>
              <a:t>testificamos</a:t>
            </a:r>
            <a:r>
              <a:rPr lang="es-MX" sz="2400" dirty="0">
                <a:latin typeface="Calibri" pitchFamily="34" charset="0"/>
              </a:rPr>
              <a:t>, y os </a:t>
            </a:r>
            <a:r>
              <a:rPr lang="es-MX" sz="2400" b="1" dirty="0">
                <a:latin typeface="Calibri" pitchFamily="34" charset="0"/>
              </a:rPr>
              <a:t>anunciamos</a:t>
            </a:r>
            <a:r>
              <a:rPr lang="es-MX" sz="2400" dirty="0">
                <a:latin typeface="Calibri" pitchFamily="34" charset="0"/>
              </a:rPr>
              <a:t> la vida eterna, la cual estaba con el Padre, y </a:t>
            </a:r>
            <a:r>
              <a:rPr lang="es-MX" sz="2400" b="1" dirty="0">
                <a:latin typeface="Calibri" pitchFamily="34" charset="0"/>
              </a:rPr>
              <a:t>se nos manifestó</a:t>
            </a:r>
            <a:r>
              <a:rPr lang="es-MX" sz="2400" dirty="0" smtClean="0">
                <a:latin typeface="Calibri" pitchFamily="34" charset="0"/>
              </a:rPr>
              <a:t>); lo </a:t>
            </a:r>
            <a:r>
              <a:rPr lang="es-MX" sz="2400" dirty="0">
                <a:latin typeface="Calibri" pitchFamily="34" charset="0"/>
              </a:rPr>
              <a:t>que </a:t>
            </a:r>
            <a:r>
              <a:rPr lang="es-MX" sz="2400" b="1" dirty="0">
                <a:latin typeface="Calibri" pitchFamily="34" charset="0"/>
              </a:rPr>
              <a:t>hemos visto y oído, eso os anunciamos</a:t>
            </a:r>
            <a:r>
              <a:rPr lang="es-MX" sz="2400" dirty="0">
                <a:latin typeface="Calibri" pitchFamily="34" charset="0"/>
              </a:rPr>
              <a:t>, para que también vosotros tengáis comunión con nosotros; y nuestra comunión verdaderamente es con el Padre, y con su Hijo Jesucristo. 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1° Juan 1:1-3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Ser testigo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700080" y="1789314"/>
            <a:ext cx="8192399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ctr" rtl="0"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s-MX" dirty="0" smtClean="0">
                <a:latin typeface="Calibri" pitchFamily="34" charset="0"/>
              </a:rPr>
              <a:t>¿Cómo pasar de un evangelismo programado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a un evangelismo espontáneo?</a:t>
            </a: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SzPts val="2800"/>
              <a:buChar char="▪"/>
            </a:pPr>
            <a:endParaRPr lang="es-MX" dirty="0" smtClean="0">
              <a:latin typeface="Calibri" pitchFamily="34" charset="0"/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247;p24"/>
          <p:cNvSpPr/>
          <p:nvPr/>
        </p:nvSpPr>
        <p:spPr>
          <a:xfrm>
            <a:off x="528456" y="2737150"/>
            <a:ext cx="2243344" cy="206684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Observando, meditando y participando de la espiritualidad</a:t>
            </a:r>
            <a:endParaRPr b="1" dirty="0">
              <a:solidFill>
                <a:schemeClr val="accent5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5" name="Google Shape;248;p24"/>
          <p:cNvSpPr/>
          <p:nvPr/>
        </p:nvSpPr>
        <p:spPr>
          <a:xfrm>
            <a:off x="6222128" y="2730978"/>
            <a:ext cx="2243344" cy="2073019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Dando testimonio</a:t>
            </a:r>
            <a:endParaRPr sz="1800" b="1" dirty="0">
              <a:solidFill>
                <a:schemeClr val="accent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6" name="Google Shape;869;p48"/>
          <p:cNvSpPr/>
          <p:nvPr/>
        </p:nvSpPr>
        <p:spPr>
          <a:xfrm>
            <a:off x="3563888" y="3435846"/>
            <a:ext cx="1296142" cy="136815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5715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2 Conector recto de flecha"/>
          <p:cNvCxnSpPr>
            <a:stCxn id="14" idx="6"/>
          </p:cNvCxnSpPr>
          <p:nvPr/>
        </p:nvCxnSpPr>
        <p:spPr>
          <a:xfrm>
            <a:off x="2771800" y="3770574"/>
            <a:ext cx="648072" cy="34934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860030" y="3770574"/>
            <a:ext cx="1224138" cy="34934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Primera desconexión</a:t>
            </a:r>
            <a:endParaRPr dirty="0">
              <a:latin typeface="Calibri" pitchFamily="34" charset="0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247;p24"/>
          <p:cNvSpPr/>
          <p:nvPr/>
        </p:nvSpPr>
        <p:spPr>
          <a:xfrm>
            <a:off x="528456" y="1657030"/>
            <a:ext cx="2243344" cy="206684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Observando, meditando y participando de la espiritualidad</a:t>
            </a:r>
            <a:endParaRPr b="1" dirty="0">
              <a:solidFill>
                <a:schemeClr val="accent5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5" name="Google Shape;248;p24"/>
          <p:cNvSpPr/>
          <p:nvPr/>
        </p:nvSpPr>
        <p:spPr>
          <a:xfrm>
            <a:off x="6289096" y="555526"/>
            <a:ext cx="2243344" cy="2073019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Dando testimonio</a:t>
            </a:r>
            <a:endParaRPr sz="1800" b="1" dirty="0">
              <a:solidFill>
                <a:schemeClr val="accent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6" name="Google Shape;869;p48"/>
          <p:cNvSpPr/>
          <p:nvPr/>
        </p:nvSpPr>
        <p:spPr>
          <a:xfrm>
            <a:off x="3563888" y="1635646"/>
            <a:ext cx="1296142" cy="136815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5715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4860030" y="1970374"/>
            <a:ext cx="1224138" cy="34934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>
            <a:stCxn id="14" idx="1"/>
          </p:cNvCxnSpPr>
          <p:nvPr/>
        </p:nvCxnSpPr>
        <p:spPr>
          <a:xfrm>
            <a:off x="856986" y="1959713"/>
            <a:ext cx="1554774" cy="1404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14" idx="3"/>
          </p:cNvCxnSpPr>
          <p:nvPr/>
        </p:nvCxnSpPr>
        <p:spPr>
          <a:xfrm flipV="1">
            <a:off x="856986" y="1959713"/>
            <a:ext cx="1554774" cy="1461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71573"/>
              </p:ext>
            </p:extLst>
          </p:nvPr>
        </p:nvGraphicFramePr>
        <p:xfrm>
          <a:off x="2771800" y="3421194"/>
          <a:ext cx="5904656" cy="12603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52328"/>
                <a:gridCol w="2952328"/>
              </a:tblGrid>
              <a:tr h="63019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Testimonio</a:t>
                      </a:r>
                      <a:r>
                        <a:rPr lang="es-MX" sz="1600" b="0" baseline="0" dirty="0" smtClean="0">
                          <a:latin typeface="Calibri" pitchFamily="34" charset="0"/>
                        </a:rPr>
                        <a:t> centrado en mi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Testimonio centrado en ellos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3019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Hipocresía,</a:t>
                      </a:r>
                      <a:r>
                        <a:rPr lang="es-MX" sz="1600" b="0" baseline="0" dirty="0" smtClean="0">
                          <a:latin typeface="Calibri" pitchFamily="34" charset="0"/>
                        </a:rPr>
                        <a:t> orgullo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Lastima,</a:t>
                      </a:r>
                      <a:r>
                        <a:rPr lang="es-MX" sz="1600" b="0" baseline="0" dirty="0" smtClean="0">
                          <a:latin typeface="Calibri" pitchFamily="34" charset="0"/>
                        </a:rPr>
                        <a:t> ayuda social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2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80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Segunda desconexión</a:t>
            </a:r>
            <a:endParaRPr dirty="0">
              <a:latin typeface="Calibri" pitchFamily="34" charset="0"/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247;p24"/>
          <p:cNvSpPr/>
          <p:nvPr/>
        </p:nvSpPr>
        <p:spPr>
          <a:xfrm>
            <a:off x="528456" y="1657030"/>
            <a:ext cx="2243344" cy="206684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Observando, meditando y participando de la espiritualidad</a:t>
            </a:r>
            <a:endParaRPr b="1" dirty="0">
              <a:solidFill>
                <a:schemeClr val="accent5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5" name="Google Shape;248;p24"/>
          <p:cNvSpPr/>
          <p:nvPr/>
        </p:nvSpPr>
        <p:spPr>
          <a:xfrm>
            <a:off x="6289096" y="555526"/>
            <a:ext cx="2243344" cy="2073019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2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Dando testimonio</a:t>
            </a:r>
            <a:endParaRPr sz="1800" b="1" dirty="0">
              <a:solidFill>
                <a:schemeClr val="accent2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6" name="Google Shape;869;p48"/>
          <p:cNvSpPr/>
          <p:nvPr/>
        </p:nvSpPr>
        <p:spPr>
          <a:xfrm>
            <a:off x="3923930" y="1635646"/>
            <a:ext cx="1296142" cy="1368151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57150" cap="rnd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74447"/>
              </p:ext>
            </p:extLst>
          </p:nvPr>
        </p:nvGraphicFramePr>
        <p:xfrm>
          <a:off x="2771800" y="3421194"/>
          <a:ext cx="5904656" cy="12603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52328"/>
                <a:gridCol w="2952328"/>
              </a:tblGrid>
              <a:tr h="63019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No hay testimonio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Evangelio centrado en mi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3019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Religiosidad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Calibri" pitchFamily="34" charset="0"/>
                        </a:rPr>
                        <a:t>Desobediencia</a:t>
                      </a:r>
                      <a:r>
                        <a:rPr lang="es-MX" sz="1600" b="0" baseline="0" dirty="0" smtClean="0">
                          <a:latin typeface="Calibri" pitchFamily="34" charset="0"/>
                        </a:rPr>
                        <a:t> / Rebeldía</a:t>
                      </a:r>
                      <a:endParaRPr lang="es-MX" sz="16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2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" name="17 Conector recto"/>
          <p:cNvCxnSpPr/>
          <p:nvPr/>
        </p:nvCxnSpPr>
        <p:spPr>
          <a:xfrm>
            <a:off x="6633381" y="855642"/>
            <a:ext cx="1554774" cy="1404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6633381" y="855642"/>
            <a:ext cx="1554774" cy="1461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2777595" y="2067694"/>
            <a:ext cx="1146335" cy="5040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Testimonio Personal</a:t>
            </a:r>
            <a:endParaRPr b="0" dirty="0">
              <a:latin typeface="Calibri" pitchFamily="34" charset="0"/>
            </a:endParaRPr>
          </a:p>
        </p:txBody>
      </p:sp>
      <p:sp>
        <p:nvSpPr>
          <p:cNvPr id="588" name="Google Shape;588;p4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8" name="Google Shape;220;p22"/>
          <p:cNvSpPr txBox="1">
            <a:spLocks/>
          </p:cNvSpPr>
          <p:nvPr/>
        </p:nvSpPr>
        <p:spPr>
          <a:xfrm>
            <a:off x="4572000" y="1783298"/>
            <a:ext cx="4464496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Prepara tus palabras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Vive una espiritualidad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Reconoce la gracia de Dios (enlista)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No seas orgulloso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Enfócate en Cristo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Expresa tu cambio de vida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Inicia diálogos</a:t>
            </a:r>
          </a:p>
        </p:txBody>
      </p:sp>
      <p:sp>
        <p:nvSpPr>
          <p:cNvPr id="9" name="Google Shape;220;p22"/>
          <p:cNvSpPr txBox="1">
            <a:spLocks/>
          </p:cNvSpPr>
          <p:nvPr/>
        </p:nvSpPr>
        <p:spPr>
          <a:xfrm>
            <a:off x="395536" y="1779662"/>
            <a:ext cx="4032448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Cuida tus acciones 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Actitudes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Reacciones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Relaciones familiares/sociales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Costumbres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Vocabulario</a:t>
            </a:r>
          </a:p>
          <a:p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Evangelismo</a:t>
            </a:r>
            <a:r>
              <a:rPr lang="en"/>
              <a:t> </a:t>
            </a:r>
            <a:r>
              <a:rPr lang="en" smtClean="0"/>
              <a:t>y obediencia</a:t>
            </a:r>
            <a:endParaRPr dirty="0"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1059582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La evangelización es una de las formas más rápidas para probar el pulso de nuestro amor a Dios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80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DNK.PHOTO on https://unsplash.com/photos/PdXqqLO6jtw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</a:t>
            </a:r>
            <a:r>
              <a:rPr lang="es-MX" sz="3600" b="1" dirty="0">
                <a:solidFill>
                  <a:srgbClr val="FFFFFF"/>
                </a:solidFill>
                <a:latin typeface="Calibri" pitchFamily="34" charset="0"/>
              </a:rPr>
              <a:t>V</a:t>
            </a: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capítulo «Cómo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iniciar la conversación: un enfoque práctico a la evangelización en la vida real (183-198) en el libro “La Evangelización” (15 págs.)</a:t>
            </a:r>
            <a:endParaRPr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340</Words>
  <Application>Microsoft Office PowerPoint</Application>
  <PresentationFormat>Presentación en pantalla (16:9)</PresentationFormat>
  <Paragraphs>67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El llamado a  ser testigo</vt:lpstr>
      <vt:lpstr>Presentación de PowerPoint</vt:lpstr>
      <vt:lpstr>Ser testigo</vt:lpstr>
      <vt:lpstr>Primera desconexión</vt:lpstr>
      <vt:lpstr>Segunda desconexión</vt:lpstr>
      <vt:lpstr>Testimonio Personal</vt:lpstr>
      <vt:lpstr>Evangelismo y obediencia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40</cp:revision>
  <dcterms:modified xsi:type="dcterms:W3CDTF">2021-09-28T13:58:13Z</dcterms:modified>
</cp:coreProperties>
</file>