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40" roundtripDataSignature="AMtx7mihaYf4tW3bym3EPvM66Ve/vkdv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customschemas.google.com/relationships/presentationmetadata" Target="metadata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>
                <a:solidFill>
                  <a:srgbClr val="000000"/>
                </a:solidFill>
              </a:rPr>
              <a:t>Продовжуємо огляд «малих пророків», або книги 12</a:t>
            </a:r>
            <a:endParaRPr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 sz="1200">
                <a:solidFill>
                  <a:srgbClr val="000000"/>
                </a:solidFill>
              </a:rPr>
              <a:t>Нагадаю, що книга 12 має хронологічний порядок відносно одна до одної</a:t>
            </a:r>
            <a:endParaRPr sz="1200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Відомий текст </a:t>
            </a: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Ав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2:4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«…праведний житиме вірою своєю",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став основою богослов'я Павла по темі виправдання (Рим.1:17; Гал.3:10-13). 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і проблема зла. Ми часто думаємо: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Чому існує несправедливість: нечестиві мають успіх і процвітання, а праведні страждають?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Чому Бог стоїть осторонь і ніби просто спостерігає невтручаючись?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Подібними питаннями переймався також пророк Аввакум 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1:3 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Навіщо Ти допускаєш, щоб я побачив беззаконня і дивився на муку? На моїх очах звершуться знабіж і насильтво, посилюється ворожнеча і сварка.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Пророка почув відповідь від Бога і записав її в своїй книзі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заголовок книги, ім'я пророка не дають достатньо інформації щодо особи пророка.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Ім'я пророка означає - той, хто обіймає (1:1; 3:1).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апокрифічній книзі “Вил і дракон” (2 ст.до Р.Х),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яка вважається одним з пізніх вставок до канонічної книги пророка Даниїла,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 розповідь про те, як Ангел переніс Аввакума з Єрусалиму у Вавилон для того щоб годувати Даниїла який був в ямі з левами. 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Найбільш ймовірним періодом служіння Аввакума, можна вважати 609-605 р.до Р.Х.,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 період між смертю юдейського царя Йосії (609): релігійні реформи Йосії (632-609) – проповідь Аввакума точно після смерті Йосії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битвою при Каркемиші (605) – протостояння Вавилону та Ассирії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є посилання, що ймовірно характеризується підвищенням Вавилону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“Бо оце Я поставлю халдеїв, народ лютий” (1:6)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Вавилон отримав незалежність від Ассирії в 626 році до Р.Х.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Під натиском Мідян і Валилонян в 612 р.до Р.Х, Ассирія впала.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Битва при Каркеміші (605)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залишики армії Ассирії разом з Єгиптом, намагалися зупинити Вавилон;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ця дата вважається переломним моментом після якого Вавилон зайняв домінуючу позицію в регіоні)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є два заголовки, які поділяють книгу на дві частини.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перша частина </a:t>
            </a: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Ав.1:1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"Пророцтво, яке бачив пророк Аваку́м.",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також </a:t>
            </a: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Ав.3:1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"Молитва пророка Авакума, для співу на струнному при́ладі".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1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Композиція книги складається з трьох частин: 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А: Чому Б не втручається? Б: я пошлю халдеїв; А: Чому Ти використовуєш нечестивих для суду? Б: праведний вірою буде жити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п'ять пророцтв, кульмінацією яких є Всевишній Бог, Який знаходиться над усіма народами </a:t>
            </a: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Ав.2:20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"А Господь у Своїм храмі святім, — мовчи перед обличчям Його, уся зе́мле!". 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третій, і заключній частині (3:1-19), описано Теофанія Всевишнього Судді </a:t>
            </a: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Ав.3:5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"Перед обличчям Його́ морови́ця іде, а по сто́пах Його пнеться по́лум'я."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Пророк страждає від несправедливості, що коїться в Єрусалимі.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Він вбачає в наддержаві Вввилон, інструмент покарання від Бога.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Однак не розуміє, як держава, яку використовує Бог як інструмент, може чинити таку несправедливість?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відповідає пророку: "хто грабував, буде пограбованим" (2:8).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Отож, Бог направляє історію, Він над усіма народами, а також Він карає нечестивих і благословляє праведників. 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/>
              <a:t>Попередження Юдеї про Небесний суд і близькість останніх днів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/>
              <a:t>Це стало трагічною реальністю для Юдеї в часи правління Навуходоносора в 586 р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/>
              <a:t>А ще, пророк Софонія говорив про моду ☺ Але все по порядку…</a:t>
            </a:r>
            <a:endParaRPr/>
          </a:p>
        </p:txBody>
      </p:sp>
      <p:sp>
        <p:nvSpPr>
          <p:cNvPr id="183" name="Google Shape;183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єврейською Софонія, звучить як "Сефанія" - той кого покриває, захищає Господь.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Дитячі роки пророка співпали з життям нечестивого Манасії (2Цар.21:16).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Софонія єдиний з старозавітних пророків, чий родовід вказано до 4-го коліна (1:1).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 означає, що він проходив із знатного роду, можливо царського.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Припускають, що пророк Софонія був правнуком Юдейського царя Езекії. 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припускають, що книга писалася паралельно з правлінням Йосії (641-609), але на ранніх етапах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згадується цар (Йосія зацарював у 8), але можновладців (1:8)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Пророцтво, щодо іноземної моди в одязі (1:8) та релігійної практики (1:9), було популярним у розквіт Ассирії (падіння Ассирії 614, падіння Ніневії 612).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Пророцтво руйнування Ваалів (1:3-5) було актуально до реформ Йосії (622 в храмі знайдено книгу Закону 2Цар.22:8)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2" name="Google Shape;202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книгу розподіляють на три частини з урахуванням центральної теми книги (день Господній):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перша частина, це день суду над Єрусалимом (1:2-18);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друга частина (2:1-3:8) - день суду над народами;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третя частина (3:9-20) - очищення народів та Єрусалиму; 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Пророк починає дуже прямо і радикально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Соф.1:2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"„Забираючи, все заберу́ з-над поверхні землі, промовляє Господь", але вже в 2му розділі закликає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Соф.2:3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"Шукайте Господа, всі покірних землі, хто виконує право Його! Шукайте правди, шукайте смирення, — може будете сховані ви в день Господнього гніву!".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Пророк критикує можновладців, тому годі чекати благополуччя через діяльність еліт.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Господь знищить нечестивих, але залишить Собі лагідних (3:12-13).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Саме через залишок лагідних, Господь подарує процвітання Своєму народу і возвеличить його поміж усіма народами (3:20). </a:t>
            </a:r>
            <a:endParaRPr b="1" i="1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i="1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Соф.3:9 – Нечисті вуста (мова)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Іс.6:5-6 Горе мені, адже я чоловік з нечистими вустами… Очищення вуст – очищення людини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Вуста (мова): Бут.11:1-9 Вавилонська вежа і Дії 2 – єдина мова, мова Духа</a:t>
            </a:r>
            <a:endParaRPr b="0" i="1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/>
              <a:t>На минулій лекції ми фокусували увагу на пророках, які служили у період приблизно 700 р до Р.Х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/>
              <a:t>Сама коротка книга в СЗ після книиг Авдія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/>
              <a:t>Головний заклик книги – відновлення храму, який лежав в руїнах</a:t>
            </a:r>
            <a:endParaRPr/>
          </a:p>
        </p:txBody>
      </p:sp>
      <p:sp>
        <p:nvSpPr>
          <p:cNvPr id="217" name="Google Shape;217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2" name="Google Shape;222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Ми точно знаємо, що Аггей пророкував в Єрусалимі впродовж 4 місяців (дати зазначені в книзі пророка).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П'ять разів в книзі згадано про Аггея, що він пророк, а також двічі в книзі Ездри (5:1; 6:14).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Ім’я походить від давньоєврейського слова “свято” і ймовірно означає “моє свято” (Мангано)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9" name="Google Shape;229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була написана під час правління персидського царя Дарія.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Цар Кир у 539 році до Р.Х, дозволив юдеям повернутися в Єрусалим.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Приблизно 53 тисячі людей повернулися з полону (Ездр.2:64).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Їх чекали зруйновані будинки, запущені поля і супротив самарітян і місцевого населення.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Переселенцям вистачило сил на відновлення жертовника і фундаменту храму, на цьому їх активність завершилася.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Завдяки проповіді Аггея, у 520 р.до Р.Х роботи по відбудові Храму продовжилися.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6" name="Google Shape;236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1). обговорюється кампанія спротиву побудові храму 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“Народ цей говорить: Не прийшов тепер час дому Господнього, щоб бути збудованим!” (1:2)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Перші – відбудова храму, штучна спроба знати прокляття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Другі – час будувати свої доми, а не храм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Проповідь пророка мала позитивнивний вплив на Зоровавеля на Ісуса (первосвященника) і на народ (1:14), а тому почалося будівельні роботи (21 вересня 520 р). 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2). Розчарування у порівняння з Храмом Соломона (однак, Господь з народом і слава буде більшою як раніше)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3" name="Google Shape;243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хоча основна уваги в книзі націлена на відновлення храму,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однак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головна тема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звіщення приходу Яхве і встановлення Його царства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Пророк описує це явище, як потрясіння “землі, неба, суходолу, царських престолів” (2:6-7, 21-22).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результаті “потрясіння” станеться перерозподіл політичних, економічних та військових сил в світі.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світлі бездумного існування, морального стану “не час будувати Храм” (1:2) і духовного стану юдеїв “все нечисте” (2:14), побудова Храму повертає до Бога.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Народ Божий перестане бути таким, якщо в першу чергу не буде досягати царства Божого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0" name="Google Shape;250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Головною темою книги Захарії є тема значення відбудованого Храму для відбудованого Єрусалиму</a:t>
            </a:r>
            <a:endParaRPr/>
          </a:p>
        </p:txBody>
      </p:sp>
      <p:sp>
        <p:nvSpPr>
          <p:cNvPr id="251" name="Google Shape;251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6" name="Google Shape;256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Ім’я Захарія, означає “Яхве пам’ятає”.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Перший текст книги відкриває інформацію про про діда і батька пророка (онук Іддо і син Брехії).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Захарія був сучасником Аггея, разом з яким закликав народ відбудовувати храм (Ездра 5:1; 6:14).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Припускають, що Захарія був священником, через те, що в книзі достатньо часу приділяють питанням повязаним з служінням священника (3:9; 5:3; 6-11). Також в книзі видно повага до первосвященика Ісуса (6:10-11).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3" name="Google Shape;263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була написана під час правління персидського царя Дарія.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Цар Кир у 539 році до Р.Х, дозволив юдеям повернутися в Єрусалим.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Приблизно 53 тисячі людей повернулися з полону (Ездр.2:64).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Їх чекали зруйновані будинки, запущені поля і супротив самарітян і місцевого населення.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Переселенцям вистачило сил на відновлення жертовника і фундаменту храму, на цьому їх активність завершилася.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0" name="Google Shape;270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ділиться на 2 частини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1-ша (1-8) наповнена різними датами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2-га (9-14) не містить дат, згадок про храм і про Захарію 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Тематика книги Захарія різноманітна: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спасіння народу Божого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повернення з полону в Юдею і Єрусалим,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прославлення Бога усіма народами.</a:t>
            </a:r>
            <a:endParaRPr/>
          </a:p>
        </p:txBody>
      </p:sp>
      <p:sp>
        <p:nvSpPr>
          <p:cNvPr id="271" name="Google Shape;271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7" name="Google Shape;277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піднімаються питання спасіння народу Божого, повернення в Єрусалим та Юдею і приєднання інших народів в поклонінні Господу.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цьому сенсі, важливе місце займає відбудова храму.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Захарія бачить значення відбудови храму не лише для відновлення Єрусалиму, але і те, що Єрусалим стане центром поклоніння народів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2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Наум проповідував проти Ніневії, столиці Ассирії.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проміжку 750 і 612 роках до Р.Х, завдяки воєнним кампаніям, Ассирія стала світовою державою.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Після 722 р до Р.Х, Північне Царство потрапило у залежність від Ассирії. 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Ми знаємо, що Йона також проповідував проти Ніневії (дуже коротка проповідь)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Наума, проповідь довша, аніж у Йони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4" name="Google Shape;284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сторінках книги Захарія, виділяється теми Месії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“Я приведу Свого раба Пагінця” (3:8),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“Оце муж, Пагінець ім'я йому, і зо свого місця виросте він, і збудує храма Господнього” (6:12).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1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Також, в розділах 9-14, особа Месії виходить на перший план.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Зах.12:10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“ І будуть дивитись на Мене, Кого прокололи, і будуть за Ним голосити, як голоситься за одинцем, і гірко заплачуть за Ним, як плачуть за первенцем”,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Зах.13:6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А коли йому скаже хто: Що це за рани на твоїх руках? то відкаже: Побито мене в домі тих, хто кохає мене...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3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0" name="Google Shape;290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Остання книга в збірці 12</a:t>
            </a:r>
            <a:endParaRPr/>
          </a:p>
        </p:txBody>
      </p:sp>
      <p:sp>
        <p:nvSpPr>
          <p:cNvPr id="291" name="Google Shape;291;p3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6" name="Google Shape;296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3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3" name="Google Shape;303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текстах книги, є маркери, які вказують на період написання книги Малахії.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Наприклад в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1:8, згадується “намісник”,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титул, який вказує на те, що книга писалася у період після полону, коли вже не було царя в Ізраїлі. Цим титулом володіли Зоровавель і Неємія (Аг.1:1; Неєм.5:14).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Згадки про Храм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(1:10; 3:1,10), вказує не те, що Храм було відновлено. 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тому припускають, що Малахія жив у період між 500-444 рр.до Р.Х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3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0" name="Google Shape;310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має діалогічну структуру - ДИСПУТ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Її розділяють на 8 частин: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1 - Вступ (1:1); 2 - Дискусія про Божу любов (1:2-5); 3 - Дискусія про невірність священиків (1:6-2:9); 4 - Дискусія про не вірність чоловіків (2:10-16); 5 - Дискусія про соціальну несправедливість (2:17-3:5); 6 - Дискусія про служіння священиків і служіння народу (3:6-12); 7 - Дискусія про служіння Богу і благополуччя (3:13-21); 8 - Епілог (3:22-24). 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3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7" name="Google Shape;317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Боротьба проти релігійних злочинів: священники і народ ігнорували стандарти Заокну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Священики понижали стандарти Закону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Мал.2:8 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ви відхилились з дороги, вчинили таке, що багато спіткнулись в Законі, Левієвого заповіта понищили, говорить Господь Саваот.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Народ ігнорував приношенням десятини, тим самим вони обкрадали Бога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Мал.3:10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Принесіть же ви всю десятину до дому скарбниці, щоб страва була в Моїм храмі, і тим Мене випробуйте, промовляє Господь Саваот: чи небесних отворів вам не відчиню, та не виллю вам благословення аж надмір?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0" lang="ru-RU"/>
            </a:b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3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Отож, пройшло приблизно 100 після того, як Ніневія розкаялася через проповідь Йони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знову повернулися до насильства, ідолопоклонства і гордості (3:1-4)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Однак, в 612 р.до Р.Х, Бог віддав Ніневію в руки Вавилонії (пророцтва збулися)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Новому Заповіті Наума не цитують.</a:t>
            </a:r>
            <a:endParaRPr/>
          </a:p>
        </p:txBody>
      </p:sp>
      <p:sp>
        <p:nvSpPr>
          <p:cNvPr id="106" name="Google Shape;106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єдине що нам відомо про Наума, це місто де він жив –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Елкош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Місце знаходження цього міста не відоме.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Припускають що це Ал Кош (Північний Іран), місто що знаходилося 2 дні шляху від Ніневії (був серед переселенців).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Єронім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стверджував, що це місто знаходилося в Галілеї.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Наум пророкує падіння Ніневії,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(3:8-10) штурм Но-Амона (Фіви, Єгипет), який Ассирія здійснила в 663 р до Р.Х.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Смерть Ашшурбаніпала 626 (найдревніша відома бібліотека; Ніневія; від 5 до 25 тис глиняних табл - клинопис) – після смерті Ашшурбаніпала, Ассирія швидко занепала і вже …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була зруйнована вавилонянами та мідійцями в 612 р до Р.Х.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Отож, Наум писав у період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663 р.до Р.Х - штурм Но-Амона (3:8) і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626 р.до Р.Х – смерть Ашшурбаніпала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Книгу розділяють на три частини: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першій частині, описана Теофанія (1:2-8),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визначається гімном, побудованим згідно алфавітного порядку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літер від "алеф" до "кафа"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Наума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 продовження книги Йони. Розповідь Йони, оповідає про відміну Божого суду для Ніневії, а Наум описує виконання Божого суду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Ніневія годилася своєю неприступністю: стіни заввишки до 30м, рів в ширину 45м і глибину 18м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Однак, Бог над усіма, Він карає народи по ділам їх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відкриває тему, як Бог ставиться до наддержав, їх багатства і пригнічення інших народів.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Книга, несе і собі надію, що останнє слово залишається за Богом (Лк.1:52),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адже Він розподіляє владу між народами і визначає долю будь якої супердержави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Виконання пророцтв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Тигр вийшов з берегів, підмиті повінню неприступні стіни рухнули, що допомогло вавилонянам зайти в місто в 612 році (МакАртур)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7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7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6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4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7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7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4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9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9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0" name="Google Shape;30;p3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0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40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4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1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1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41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41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41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4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4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4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44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4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5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5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45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4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КНИГА 12 (2)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18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Аввакум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Особа пророка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58" name="Google Shape;158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Аввакум – той, хто обіймає</a:t>
            </a:r>
            <a:endParaRPr/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«Вил і дракон» (2ст.до Р.Х)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Період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65" name="Google Shape;165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Служіння пророка 609-605 р.до Р.Х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Релігійні реформи Йосії (632-609)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Битва при Каркемиш (605)</a:t>
            </a:r>
            <a:endParaRPr sz="36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i="1" lang="ru-RU" sz="3600">
                <a:solidFill>
                  <a:srgbClr val="FFFF00"/>
                </a:solidFill>
              </a:rPr>
              <a:t>“Бо оце Я поставлю халдеїв, народ лютий” (1:6)</a:t>
            </a:r>
            <a:endParaRPr sz="3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72" name="Google Shape;172;p13"/>
          <p:cNvSpPr txBox="1"/>
          <p:nvPr>
            <p:ph idx="1" type="body"/>
          </p:nvPr>
        </p:nvSpPr>
        <p:spPr>
          <a:xfrm>
            <a:off x="628650" y="1825624"/>
            <a:ext cx="7886700" cy="503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1). Діалог пророка з Богом (1:2-2:5)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2). Горе нечестивим (2:6-20)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ru-RU" sz="4000">
                <a:solidFill>
                  <a:schemeClr val="lt1"/>
                </a:solidFill>
              </a:rPr>
              <a:t>3). Молитва Аввакума (3:1-19)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Богослов’я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79" name="Google Shape;179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Бог і проблема зла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Поклоніння Богу не через тимчасові благословення, які Він дарує, але заради Його слави (3:17-19)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5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Софонія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Особа пророка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92" name="Google Shape;192;p16"/>
          <p:cNvSpPr txBox="1"/>
          <p:nvPr>
            <p:ph idx="1" type="body"/>
          </p:nvPr>
        </p:nvSpPr>
        <p:spPr>
          <a:xfrm>
            <a:off x="628650" y="1825624"/>
            <a:ext cx="7886700" cy="503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Софонія (Сефанія) – той, кого захищає Господь</a:t>
            </a:r>
            <a:endParaRPr/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b="1" i="1" lang="ru-RU" sz="4000">
                <a:solidFill>
                  <a:srgbClr val="FFFF00"/>
                </a:solidFill>
              </a:rPr>
              <a:t>Соф.1:1 </a:t>
            </a:r>
            <a:r>
              <a:rPr i="1" lang="ru-RU" sz="4000">
                <a:solidFill>
                  <a:srgbClr val="FFFF00"/>
                </a:solidFill>
              </a:rPr>
              <a:t>Слово Господнє, що було до Софонії, сина Куші, сина Ґедалії, сина Амарії, </a:t>
            </a:r>
            <a:r>
              <a:rPr i="1" lang="ru-RU" sz="4000">
                <a:solidFill>
                  <a:schemeClr val="lt1"/>
                </a:solidFill>
              </a:rPr>
              <a:t>сина Єзекії</a:t>
            </a:r>
            <a:r>
              <a:rPr i="1" lang="ru-RU" sz="4000">
                <a:solidFill>
                  <a:srgbClr val="FFFF00"/>
                </a:solidFill>
              </a:rPr>
              <a:t>, за днів Йосії, Амонового сина, Юдиного царя.</a:t>
            </a:r>
            <a:endParaRPr b="1" i="1" sz="4000">
              <a:solidFill>
                <a:srgbClr val="FFFF00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i="1" sz="3600">
              <a:solidFill>
                <a:srgbClr val="FFFF00"/>
              </a:solidFill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Період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99" name="Google Shape;199;p1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Під час правління Йосії </a:t>
            </a:r>
            <a:r>
              <a:rPr lang="ru-RU" sz="3600">
                <a:solidFill>
                  <a:schemeClr val="lt1"/>
                </a:solidFill>
              </a:rPr>
              <a:t>(641-609)</a:t>
            </a:r>
            <a:endParaRPr/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400"/>
              <a:buChar char="•"/>
            </a:pPr>
            <a:r>
              <a:rPr b="1" i="1" lang="ru-RU" sz="4400">
                <a:solidFill>
                  <a:srgbClr val="FFFF00"/>
                </a:solidFill>
              </a:rPr>
              <a:t>Соф.1:8 </a:t>
            </a:r>
            <a:r>
              <a:rPr i="1" lang="ru-RU" sz="4400">
                <a:solidFill>
                  <a:srgbClr val="FFFF00"/>
                </a:solidFill>
              </a:rPr>
              <a:t>І станеться в день Господньої жертви, і навіщу Я князів, і синів царя, і всіх, хто зодягає одежу чужинну.</a:t>
            </a:r>
            <a:endParaRPr b="1" i="1" sz="4400">
              <a:solidFill>
                <a:srgbClr val="FFFF00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206" name="Google Shape;206;p1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AutoNum type="arabicPeriod"/>
            </a:pPr>
            <a:r>
              <a:rPr lang="ru-RU" sz="4400">
                <a:solidFill>
                  <a:schemeClr val="lt1"/>
                </a:solidFill>
              </a:rPr>
              <a:t>Суд над Єрусалимом (1:2-18)</a:t>
            </a:r>
            <a:endParaRPr/>
          </a:p>
          <a:p>
            <a:pPr indent="-2349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lt1"/>
              </a:solidFill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AutoNum type="arabicPeriod"/>
            </a:pPr>
            <a:r>
              <a:rPr lang="ru-RU" sz="4400">
                <a:solidFill>
                  <a:schemeClr val="lt1"/>
                </a:solidFill>
              </a:rPr>
              <a:t>Суд над народами (2:1-3:8)</a:t>
            </a:r>
            <a:endParaRPr/>
          </a:p>
          <a:p>
            <a:pPr indent="-2349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lt1"/>
              </a:solidFill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AutoNum type="arabicPeriod"/>
            </a:pPr>
            <a:r>
              <a:rPr lang="ru-RU" sz="4400">
                <a:solidFill>
                  <a:schemeClr val="lt1"/>
                </a:solidFill>
              </a:rPr>
              <a:t>Очищення народів та Єрусалиму (3:9-20)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Богослов’я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213" name="Google Shape;213;p1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b="1" i="1" sz="4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</a:pPr>
            <a:r>
              <a:rPr b="1" i="1" lang="ru-RU" sz="4400">
                <a:solidFill>
                  <a:schemeClr val="lt1"/>
                </a:solidFill>
              </a:rPr>
              <a:t>3:9 </a:t>
            </a:r>
            <a:r>
              <a:rPr i="1" lang="ru-RU" sz="4400">
                <a:solidFill>
                  <a:schemeClr val="lt1"/>
                </a:solidFill>
              </a:rPr>
              <a:t>Бо тоді уста чисті народам Я дам, щоб усі вони кликали Ймення Господнє, щоб раменом одним послужити Йому.</a:t>
            </a:r>
            <a:endParaRPr b="1" i="1" sz="44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b="1" i="1" sz="44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i="1" sz="4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idx="1" type="body"/>
          </p:nvPr>
        </p:nvSpPr>
        <p:spPr>
          <a:xfrm>
            <a:off x="628650" y="543697"/>
            <a:ext cx="7886700" cy="60300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94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Char char="•"/>
            </a:pPr>
            <a:r>
              <a:rPr lang="ru-RU" sz="4400">
                <a:solidFill>
                  <a:srgbClr val="FFFF00"/>
                </a:solidFill>
              </a:rPr>
              <a:t>700-ті роки: Осія, Йоліл, Амос, Авдій, Йона та Міхей; </a:t>
            </a:r>
            <a:endParaRPr/>
          </a:p>
          <a:p>
            <a:pPr indent="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>
              <a:solidFill>
                <a:schemeClr val="lt1"/>
              </a:solidFill>
            </a:endParaRPr>
          </a:p>
          <a:p>
            <a:pPr indent="-2794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600-ті роки: Наум, Аввакум та Софонія; </a:t>
            </a:r>
            <a:endParaRPr/>
          </a:p>
          <a:p>
            <a:pPr indent="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>
              <a:solidFill>
                <a:schemeClr val="lt1"/>
              </a:solidFill>
            </a:endParaRPr>
          </a:p>
          <a:p>
            <a:pPr indent="-2794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500-і роки: Аггей та Захарія;</a:t>
            </a:r>
            <a:endParaRPr/>
          </a:p>
          <a:p>
            <a:pPr indent="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>
              <a:solidFill>
                <a:schemeClr val="lt1"/>
              </a:solidFill>
            </a:endParaRPr>
          </a:p>
          <a:p>
            <a:pPr indent="-2794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400-і роки до Р.Х: Малахія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0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Аггей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Особа пророка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226" name="Google Shape;226;p2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Пророкував в Єрусалимі впродовж 4 місяців (1:1; 2:1,10,20) 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Аггей – моє свято (святковий)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Ездра 5:1; 6:14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Період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233" name="Google Shape;233;p2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520 р.до Р.Х – пропоідь Аггея</a:t>
            </a:r>
            <a:endParaRPr sz="36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539 – Кир дозволив юдеям повернутися в Єрусалим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240" name="Google Shape;240;p2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Заклик відбудовувати Храм (1:1-15)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Обітниця майбутньої слави Храму (2:1-9)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Обітниця благословити народ (2:10-19)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Обітниця відновити Царство Давида (2:20-23)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Богослов’я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247" name="Google Shape;247;p2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</a:pPr>
            <a:r>
              <a:rPr b="1" i="1" lang="ru-RU" sz="4400">
                <a:solidFill>
                  <a:schemeClr val="lt1"/>
                </a:solidFill>
              </a:rPr>
              <a:t>Аг.2:22 </a:t>
            </a:r>
            <a:r>
              <a:rPr i="1" lang="ru-RU" sz="4400">
                <a:solidFill>
                  <a:schemeClr val="lt1"/>
                </a:solidFill>
              </a:rPr>
              <a:t>і поперевертаю трони царств, і повигублюю силу поганських царств, і поперевертаю колесниці та тих, хто їздить у них, і попадають коні та їхні верхівці, один мечем одного.</a:t>
            </a:r>
            <a:endParaRPr b="1" i="1" sz="4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i="1" sz="4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5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Захарія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Особа пророка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260" name="Google Shape;260;p2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Захарія – Яхве пам’ятає </a:t>
            </a:r>
            <a:endParaRPr/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b="1" i="1" lang="ru-RU" sz="3600">
                <a:solidFill>
                  <a:srgbClr val="FFFF00"/>
                </a:solidFill>
              </a:rPr>
              <a:t>Zech 1:1 </a:t>
            </a:r>
            <a:r>
              <a:rPr i="1" lang="ru-RU" sz="3600">
                <a:solidFill>
                  <a:srgbClr val="FFFF00"/>
                </a:solidFill>
              </a:rPr>
              <a:t>Восьмого місяця другого року Дарія було Господнє слово до пророка Захарія, сина Берехії, сина Іддового…</a:t>
            </a:r>
            <a:endParaRPr b="1" i="1" sz="3600">
              <a:solidFill>
                <a:srgbClr val="FFFF00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 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Період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267" name="Google Shape;267;p2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520 р.до Р.Х – пропоідь Захарії (на 2 міс пізніше за Аггея)</a:t>
            </a:r>
            <a:endParaRPr/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539 – Кир дозволив юдеям повернутися в Єрусалим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274" name="Google Shape;274;p2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lang="ru-RU">
                <a:solidFill>
                  <a:schemeClr val="lt1"/>
                </a:solidFill>
              </a:rPr>
              <a:t>Заклик до покаяння (1:1-6) 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lang="ru-RU">
                <a:solidFill>
                  <a:schemeClr val="lt1"/>
                </a:solidFill>
              </a:rPr>
              <a:t>8 нічних видінь Захарії (1:7-6:15) 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lang="ru-RU">
                <a:solidFill>
                  <a:schemeClr val="lt1"/>
                </a:solidFill>
              </a:rPr>
              <a:t>4 послання Захарії (7:1-8:23) 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lang="ru-RU">
                <a:solidFill>
                  <a:schemeClr val="lt1"/>
                </a:solidFill>
              </a:rPr>
              <a:t>Два пророцтва Захарії (9:1-14:21)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Богослов’я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281" name="Google Shape;281;p2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000"/>
              <a:buNone/>
            </a:pPr>
            <a:r>
              <a:rPr b="1" i="1" lang="ru-RU" sz="4000">
                <a:solidFill>
                  <a:srgbClr val="FFFF00"/>
                </a:solidFill>
              </a:rPr>
              <a:t>Зах.8:23</a:t>
            </a:r>
            <a:r>
              <a:rPr i="1" lang="ru-RU" sz="4000">
                <a:solidFill>
                  <a:srgbClr val="FFFF00"/>
                </a:solidFill>
              </a:rPr>
              <a:t> Так говорить Господь Саваот: І станеться тими днями, що схоплять десять мужів </a:t>
            </a:r>
            <a:r>
              <a:rPr i="1" lang="ru-RU" sz="4000">
                <a:solidFill>
                  <a:schemeClr val="lt1"/>
                </a:solidFill>
              </a:rPr>
              <a:t>з усіх язиків тих народів</a:t>
            </a:r>
            <a:r>
              <a:rPr i="1" lang="ru-RU" sz="4000">
                <a:solidFill>
                  <a:srgbClr val="FFFF00"/>
                </a:solidFill>
              </a:rPr>
              <a:t>, і схоплять за полу юдея, говорячи: Ходімо з вами, бо ми чули: Бог з вами! </a:t>
            </a:r>
            <a:endParaRPr sz="40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rgbClr val="FFFF00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Наум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0"/>
          <p:cNvSpPr txBox="1"/>
          <p:nvPr>
            <p:ph idx="1" type="body"/>
          </p:nvPr>
        </p:nvSpPr>
        <p:spPr>
          <a:xfrm>
            <a:off x="312821" y="0"/>
            <a:ext cx="8542421" cy="68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i="1" lang="ru-RU" sz="3600">
                <a:solidFill>
                  <a:schemeClr val="lt1"/>
                </a:solidFill>
              </a:rPr>
              <a:t>3:8; 6:12 “Оце муж, </a:t>
            </a:r>
            <a:r>
              <a:rPr i="1" lang="ru-RU" sz="3600">
                <a:solidFill>
                  <a:srgbClr val="FFFF00"/>
                </a:solidFill>
              </a:rPr>
              <a:t>Пагінець</a:t>
            </a:r>
            <a:r>
              <a:rPr i="1" lang="ru-RU" sz="3600">
                <a:solidFill>
                  <a:schemeClr val="lt1"/>
                </a:solidFill>
              </a:rPr>
              <a:t> ім'я йому, і зо свого місця виросте він, і збудує храма Господнього”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i="1" sz="36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i="1" lang="ru-RU" sz="3600">
                <a:solidFill>
                  <a:schemeClr val="lt1"/>
                </a:solidFill>
              </a:rPr>
              <a:t>12:10</a:t>
            </a:r>
            <a:r>
              <a:rPr i="1" lang="ru-RU" sz="3600">
                <a:solidFill>
                  <a:schemeClr val="lt1"/>
                </a:solidFill>
              </a:rPr>
              <a:t> “ І будуть дивитись на Мене, </a:t>
            </a:r>
            <a:r>
              <a:rPr i="1" lang="ru-RU" sz="3600">
                <a:solidFill>
                  <a:srgbClr val="FFFF00"/>
                </a:solidFill>
              </a:rPr>
              <a:t>Кого прокололи</a:t>
            </a:r>
            <a:r>
              <a:rPr i="1" lang="ru-RU" sz="3600">
                <a:solidFill>
                  <a:schemeClr val="lt1"/>
                </a:solidFill>
              </a:rPr>
              <a:t>, і будуть за Ним голосити, як голоситься за одинцем, і гірко заплачуть за Ним, як плачуть за первенцем”, </a:t>
            </a:r>
            <a:endParaRPr i="1" sz="36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i="1" sz="36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i="1" lang="ru-RU" sz="3600">
                <a:solidFill>
                  <a:schemeClr val="lt1"/>
                </a:solidFill>
              </a:rPr>
              <a:t>13:6</a:t>
            </a:r>
            <a:r>
              <a:rPr i="1" lang="ru-RU" sz="3600">
                <a:solidFill>
                  <a:schemeClr val="lt1"/>
                </a:solidFill>
              </a:rPr>
              <a:t> А коли йому скаже хто: </a:t>
            </a:r>
            <a:r>
              <a:rPr i="1" lang="ru-RU" sz="3600">
                <a:solidFill>
                  <a:srgbClr val="FFFF00"/>
                </a:solidFill>
              </a:rPr>
              <a:t>Що це за рани на твоїх руках?</a:t>
            </a:r>
            <a:r>
              <a:rPr i="1" lang="ru-RU" sz="3600">
                <a:solidFill>
                  <a:schemeClr val="lt1"/>
                </a:solidFill>
              </a:rPr>
              <a:t> то відкаже: Побито мене в домі тих, хто кохає мене...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Малахія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3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Особа пророка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300" name="Google Shape;300;p3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Малахія – Мій посланець</a:t>
            </a:r>
            <a:endParaRPr/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i="1" sz="360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b="1" i="1" lang="ru-RU" sz="3600">
                <a:solidFill>
                  <a:srgbClr val="FFFF00"/>
                </a:solidFill>
              </a:rPr>
              <a:t>Мал.1:1 </a:t>
            </a:r>
            <a:r>
              <a:rPr i="1" lang="ru-RU" sz="3600">
                <a:solidFill>
                  <a:srgbClr val="FFFF00"/>
                </a:solidFill>
              </a:rPr>
              <a:t>Пророцтво Господнього слова до Ізраїля через Малахію.</a:t>
            </a:r>
            <a:endParaRPr b="1" i="1" sz="3600">
              <a:solidFill>
                <a:srgbClr val="FFFF00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>
              <a:solidFill>
                <a:srgbClr val="FFFF00"/>
              </a:solidFill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i="1" sz="3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Період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307" name="Google Shape;307;p33"/>
          <p:cNvSpPr txBox="1"/>
          <p:nvPr>
            <p:ph idx="1" type="body"/>
          </p:nvPr>
        </p:nvSpPr>
        <p:spPr>
          <a:xfrm>
            <a:off x="628650" y="1825624"/>
            <a:ext cx="7886700" cy="46233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«Намісник» (1:8) </a:t>
            </a:r>
            <a:endParaRPr/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Згадки про храм (1:10; 3:1,10)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Служив у період 500-444рр.до Р.Х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314" name="Google Shape;314;p34"/>
          <p:cNvSpPr txBox="1"/>
          <p:nvPr>
            <p:ph idx="1" type="body"/>
          </p:nvPr>
        </p:nvSpPr>
        <p:spPr>
          <a:xfrm>
            <a:off x="628650" y="1323474"/>
            <a:ext cx="8515350" cy="5534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Вступ (1:1)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Про Божу любов (1:2-5)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Невірні священики (1:6-2:9)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Невірні чоловіки (2:10-16)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Соціальна несправедливість (2:17-3:5)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Служіння  Богу (3:6-12)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Благополуччя (3:13-21)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Епілог (3:22-24)</a:t>
            </a:r>
            <a:endParaRPr/>
          </a:p>
          <a:p>
            <a:pPr indent="-2857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-2857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Богослов’я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321" name="Google Shape;321;p3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b="1" i="1" lang="ru-RU" sz="3600">
                <a:solidFill>
                  <a:srgbClr val="FFFF00"/>
                </a:solidFill>
              </a:rPr>
              <a:t>Мал.1:8</a:t>
            </a:r>
            <a:r>
              <a:rPr i="1" lang="ru-RU" sz="3600">
                <a:solidFill>
                  <a:srgbClr val="FFFF00"/>
                </a:solidFill>
              </a:rPr>
              <a:t> І коли ви приносите в жертву сліпе, це не зле? І як кульгаве та хворе приносите, чи ж це не зле? Принеси но подібне своєму намісникові, чи тебе він вподобає, чи підійме обличчя твоє? промовляє Господь Саваот.</a:t>
            </a:r>
            <a:endParaRPr sz="36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4"/>
          <p:cNvPicPr preferRelativeResize="0"/>
          <p:nvPr/>
        </p:nvPicPr>
        <p:blipFill rotWithShape="1">
          <a:blip r:embed="rId3">
            <a:alphaModFix/>
          </a:blip>
          <a:srcRect b="15012" l="1653" r="13186" t="9069"/>
          <a:stretch/>
        </p:blipFill>
        <p:spPr>
          <a:xfrm>
            <a:off x="4255" y="1304364"/>
            <a:ext cx="9139745" cy="4580965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4"/>
          <p:cNvSpPr/>
          <p:nvPr/>
        </p:nvSpPr>
        <p:spPr>
          <a:xfrm>
            <a:off x="878543" y="5504329"/>
            <a:ext cx="161364" cy="161366"/>
          </a:xfrm>
          <a:prstGeom prst="flowChartConnector">
            <a:avLst/>
          </a:prstGeom>
          <a:solidFill>
            <a:srgbClr val="FF0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"/>
          <p:cNvSpPr/>
          <p:nvPr/>
        </p:nvSpPr>
        <p:spPr>
          <a:xfrm>
            <a:off x="6696636" y="1631576"/>
            <a:ext cx="206188" cy="206189"/>
          </a:xfrm>
          <a:prstGeom prst="flowChartConnector">
            <a:avLst/>
          </a:prstGeom>
          <a:solidFill>
            <a:srgbClr val="FF0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Особа пророка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7" name="Google Shape;117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b="1" i="1" lang="ru-RU" sz="3600">
                <a:solidFill>
                  <a:schemeClr val="lt1"/>
                </a:solidFill>
              </a:rPr>
              <a:t>Наум 1:1 </a:t>
            </a:r>
            <a:r>
              <a:rPr i="1" lang="ru-RU" sz="3600">
                <a:solidFill>
                  <a:schemeClr val="lt1"/>
                </a:solidFill>
              </a:rPr>
              <a:t>Пророцтво на Ніневію. Книга видіння елкошейця Наума.</a:t>
            </a:r>
            <a:endParaRPr b="1" i="1" sz="36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Елкош (1:1)</a:t>
            </a:r>
            <a:endParaRPr sz="36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i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Період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24" name="Google Shape;124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В книзі немає згадки про царів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Штурм Но-Амона (3:8) 663р.до Р.Х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Смерть Ашшурбаніпала 626р.до Р.Х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Зруйнування Ніневії 612р.до Р.Х</a:t>
            </a:r>
            <a:endParaRPr/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742950" lvl="0" marL="7429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Проголошення покарання для Ніневії (1:1-2:15) </a:t>
            </a:r>
            <a:endParaRPr/>
          </a:p>
          <a:p>
            <a:pPr indent="-514350" lvl="0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-742950" lvl="0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Опис руйнування Ніневії (2:1-13) </a:t>
            </a:r>
            <a:endParaRPr/>
          </a:p>
          <a:p>
            <a:pPr indent="-514350" lvl="0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indent="-742950" lvl="0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Боже звинувачення Ніневії (3:1-19)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Богослов’я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38" name="Google Shape;138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b="1" i="1" lang="ru-RU" sz="3200">
                <a:solidFill>
                  <a:schemeClr val="lt1"/>
                </a:solidFill>
              </a:rPr>
              <a:t>Наум 3:19</a:t>
            </a:r>
            <a:r>
              <a:rPr i="1" lang="ru-RU" sz="3200">
                <a:solidFill>
                  <a:schemeClr val="lt1"/>
                </a:solidFill>
              </a:rPr>
              <a:t> "Нема ліку для лиха твого́, рана твоя невиго́йна! Всі, що звістку про тебе почують, запле́щуть у долоні на тебе, — бо над ким твоє зло не ходило пості́йно?"</a:t>
            </a:r>
            <a:endParaRPr b="1" sz="3200">
              <a:solidFill>
                <a:schemeClr val="lt1"/>
              </a:solidFill>
            </a:endParaRPr>
          </a:p>
          <a:p>
            <a:pPr indent="-254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45" name="Google Shape;145;p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i="1" lang="ru-RU" sz="3200">
                <a:solidFill>
                  <a:schemeClr val="lt1"/>
                </a:solidFill>
              </a:rPr>
              <a:t>Наум.1:8 Наче вируючим потопом, Він змиє її місцезнаходження – Його ворогів переслідуватиме непроглядна темрява (Турконяк)</a:t>
            </a:r>
            <a:endParaRPr i="1" sz="3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