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86" r:id="rId2"/>
    <p:sldId id="258" r:id="rId3"/>
    <p:sldId id="259" r:id="rId4"/>
    <p:sldId id="262" r:id="rId5"/>
    <p:sldId id="265" r:id="rId6"/>
    <p:sldId id="266" r:id="rId7"/>
    <p:sldId id="267" r:id="rId8"/>
    <p:sldId id="268" r:id="rId9"/>
    <p:sldId id="269" r:id="rId10"/>
    <p:sldId id="270" r:id="rId11"/>
    <p:sldId id="271" r:id="rId12"/>
    <p:sldId id="273" r:id="rId13"/>
    <p:sldId id="272" r:id="rId14"/>
    <p:sldId id="274" r:id="rId15"/>
    <p:sldId id="277" r:id="rId16"/>
    <p:sldId id="278" r:id="rId17"/>
    <p:sldId id="279" r:id="rId18"/>
    <p:sldId id="280" r:id="rId19"/>
    <p:sldId id="281" r:id="rId20"/>
    <p:sldId id="285" r:id="rId21"/>
    <p:sldId id="282" r:id="rId22"/>
    <p:sldId id="283" r:id="rId23"/>
    <p:sldId id="284" r:id="rId24"/>
    <p:sldId id="26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26" autoAdjust="0"/>
    <p:restoredTop sz="94660"/>
  </p:normalViewPr>
  <p:slideViewPr>
    <p:cSldViewPr>
      <p:cViewPr varScale="1">
        <p:scale>
          <a:sx n="81" d="100"/>
          <a:sy n="81" d="100"/>
        </p:scale>
        <p:origin x="1543" y="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3D0D55-DBB2-44CE-A789-1C15F754056B}" type="slidenum">
              <a:rPr lang="en-US" smtClean="0"/>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159616-B94B-4628-822F-E2A036023FBE}" type="slidenum">
              <a:rPr lang="en-US" smtClean="0"/>
              <a:pPr/>
              <a:t>‹#›</a:t>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701E474F-A469-4CA7-A4C4-FCE2FFA1C2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6B7FF6C2-4299-441A-9064-65F6913C82B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4" name="Slide Number Placeholder 3">
            <a:extLst>
              <a:ext uri="{FF2B5EF4-FFF2-40B4-BE49-F238E27FC236}">
                <a16:creationId xmlns:a16="http://schemas.microsoft.com/office/drawing/2014/main" id="{8FE8AA1C-7C23-411D-97B6-54A9111280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C6D8DB-B32A-4C51-9DCD-89E073381DF0}" type="slidenum">
              <a:rPr lang="en-US" altLang="en-US"/>
              <a:pPr/>
              <a:t>1</a:t>
            </a:fld>
            <a:endParaRPr lang="en-US" altLang="en-US"/>
          </a:p>
        </p:txBody>
      </p:sp>
      <p:sp>
        <p:nvSpPr>
          <p:cNvPr id="5125" name="Date Placeholder 5">
            <a:extLst>
              <a:ext uri="{FF2B5EF4-FFF2-40B4-BE49-F238E27FC236}">
                <a16:creationId xmlns:a16="http://schemas.microsoft.com/office/drawing/2014/main" id="{47A46B4D-699D-40A8-80DF-FA55A479FE64}"/>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1922401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4FAF80-4E03-485A-8EE5-C60D25EA8B63}"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FAF80-4E03-485A-8EE5-C60D25EA8B63}"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FAF80-4E03-485A-8EE5-C60D25EA8B63}"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FAF80-4E03-485A-8EE5-C60D25EA8B63}"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4FAF80-4E03-485A-8EE5-C60D25EA8B63}" type="datetimeFigureOut">
              <a:rPr lang="en-US" smtClean="0"/>
              <a:pPr/>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4FAF80-4E03-485A-8EE5-C60D25EA8B63}"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4FAF80-4E03-485A-8EE5-C60D25EA8B63}" type="datetimeFigureOut">
              <a:rPr lang="en-US" smtClean="0"/>
              <a:pPr/>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4FAF80-4E03-485A-8EE5-C60D25EA8B63}" type="datetimeFigureOut">
              <a:rPr lang="en-US" smtClean="0"/>
              <a:pPr/>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FAF80-4E03-485A-8EE5-C60D25EA8B63}" type="datetimeFigureOut">
              <a:rPr lang="en-US" smtClean="0"/>
              <a:pPr/>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4FAF80-4E03-485A-8EE5-C60D25EA8B63}"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4FAF80-4E03-485A-8EE5-C60D25EA8B63}" type="datetimeFigureOut">
              <a:rPr lang="en-US" smtClean="0"/>
              <a:pPr/>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48A968-5246-41C7-81B0-3BD39BC9F7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FAF80-4E03-485A-8EE5-C60D25EA8B63}" type="datetimeFigureOut">
              <a:rPr lang="en-US" smtClean="0"/>
              <a:pPr/>
              <a:t>5/30/2018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8A968-5246-41C7-81B0-3BD39BC9F7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video.google.com/videoplay?docid=1231928058670505512" TargetMode="Externa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www.youtube.com/watch?v=xNSnm_nYPyc&amp;t=1263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youtube.com/watch?v=KJBQL0MHqg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8829C80E-9D2A-4917-BB6A-EB35B77F423A}"/>
              </a:ext>
            </a:extLst>
          </p:cNvPr>
          <p:cNvSpPr>
            <a:spLocks noGrp="1"/>
          </p:cNvSpPr>
          <p:nvPr>
            <p:ph type="ctrTitle"/>
          </p:nvPr>
        </p:nvSpPr>
        <p:spPr>
          <a:xfrm>
            <a:off x="685800" y="4545013"/>
            <a:ext cx="7772400" cy="1470025"/>
          </a:xfrm>
        </p:spPr>
        <p:txBody>
          <a:bodyPr/>
          <a:lstStyle/>
          <a:p>
            <a:r>
              <a:rPr lang="en-US" altLang="en-US" sz="3200" b="1" dirty="0"/>
              <a:t>June 02-03, 2018</a:t>
            </a:r>
            <a:br>
              <a:rPr lang="en-US" altLang="en-US" sz="3200" b="1" dirty="0"/>
            </a:br>
            <a:r>
              <a:rPr lang="en-US" altLang="en-US" sz="3200" b="1" dirty="0"/>
              <a:t>9am-7pm</a:t>
            </a:r>
          </a:p>
        </p:txBody>
      </p:sp>
      <p:sp>
        <p:nvSpPr>
          <p:cNvPr id="4099" name="Subtitle 2">
            <a:extLst>
              <a:ext uri="{FF2B5EF4-FFF2-40B4-BE49-F238E27FC236}">
                <a16:creationId xmlns:a16="http://schemas.microsoft.com/office/drawing/2014/main" id="{BC843928-B104-4B2B-9911-BF76B54DE5A9}"/>
              </a:ext>
            </a:extLst>
          </p:cNvPr>
          <p:cNvSpPr>
            <a:spLocks noGrp="1"/>
          </p:cNvSpPr>
          <p:nvPr>
            <p:ph type="subTitle" idx="1"/>
          </p:nvPr>
        </p:nvSpPr>
        <p:spPr>
          <a:xfrm>
            <a:off x="1393825" y="6035675"/>
            <a:ext cx="6400800" cy="914400"/>
          </a:xfrm>
        </p:spPr>
        <p:txBody>
          <a:bodyPr/>
          <a:lstStyle/>
          <a:p>
            <a:r>
              <a:rPr lang="en-US" altLang="en-US" b="1">
                <a:solidFill>
                  <a:schemeClr val="tx1"/>
                </a:solidFill>
              </a:rPr>
              <a:t>Alex Barrón</a:t>
            </a:r>
          </a:p>
        </p:txBody>
      </p:sp>
      <p:sp>
        <p:nvSpPr>
          <p:cNvPr id="4" name="Title 1">
            <a:extLst>
              <a:ext uri="{FF2B5EF4-FFF2-40B4-BE49-F238E27FC236}">
                <a16:creationId xmlns:a16="http://schemas.microsoft.com/office/drawing/2014/main" id="{9726B8F3-3688-4773-AC8E-569CDD77A5B4}"/>
              </a:ext>
            </a:extLst>
          </p:cNvPr>
          <p:cNvSpPr txBox="1">
            <a:spLocks/>
          </p:cNvSpPr>
          <p:nvPr/>
        </p:nvSpPr>
        <p:spPr>
          <a:xfrm>
            <a:off x="22225" y="1482725"/>
            <a:ext cx="9144000" cy="1470025"/>
          </a:xfrm>
          <a:prstGeom prst="rect">
            <a:avLst/>
          </a:prstGeom>
        </p:spPr>
        <p:txBody>
          <a:bodyPr anchor="ctr">
            <a:normAutofit/>
          </a:bodyPr>
          <a:lstStyle/>
          <a:p>
            <a:pPr algn="ctr" eaLnBrk="1" fontAlgn="auto" hangingPunct="1">
              <a:spcAft>
                <a:spcPts val="0"/>
              </a:spcAft>
              <a:defRPr/>
            </a:pPr>
            <a:r>
              <a:rPr lang="en-US" sz="4400" b="1" i="1" dirty="0">
                <a:latin typeface="+mj-lt"/>
                <a:ea typeface="+mj-ea"/>
                <a:cs typeface="+mj-cs"/>
              </a:rPr>
              <a:t>Financial Freedom &amp; Success Institute </a:t>
            </a:r>
          </a:p>
          <a:p>
            <a:pPr algn="ctr" eaLnBrk="1" fontAlgn="auto" hangingPunct="1">
              <a:spcAft>
                <a:spcPts val="0"/>
              </a:spcAft>
              <a:defRPr/>
            </a:pPr>
            <a:r>
              <a:rPr lang="en-US" sz="2800" dirty="0">
                <a:latin typeface="+mj-lt"/>
                <a:ea typeface="+mj-ea"/>
                <a:cs typeface="+mj-cs"/>
              </a:rPr>
              <a:t>Presents</a:t>
            </a:r>
          </a:p>
        </p:txBody>
      </p:sp>
      <p:sp>
        <p:nvSpPr>
          <p:cNvPr id="7" name="Footer Placeholder 7">
            <a:extLst>
              <a:ext uri="{FF2B5EF4-FFF2-40B4-BE49-F238E27FC236}">
                <a16:creationId xmlns:a16="http://schemas.microsoft.com/office/drawing/2014/main" id="{1B453ED5-3C66-45BC-828C-5768524421EC}"/>
              </a:ext>
            </a:extLst>
          </p:cNvPr>
          <p:cNvSpPr>
            <a:spLocks noGrp="1"/>
          </p:cNvSpPr>
          <p:nvPr>
            <p:ph type="ftr" sz="quarter" idx="11"/>
          </p:nvPr>
        </p:nvSpPr>
        <p:spPr>
          <a:xfrm>
            <a:off x="0" y="6492875"/>
            <a:ext cx="2895600" cy="365125"/>
          </a:xfrm>
        </p:spPr>
        <p:txBody>
          <a:bodyPr/>
          <a:lstStyle/>
          <a:p>
            <a:pPr algn="l">
              <a:defRPr/>
            </a:pPr>
            <a:r>
              <a:rPr lang="en-US" dirty="0"/>
              <a:t>© Alex </a:t>
            </a:r>
            <a:r>
              <a:rPr lang="en-US" dirty="0" err="1"/>
              <a:t>Barrón</a:t>
            </a:r>
            <a:r>
              <a:rPr lang="en-US" dirty="0"/>
              <a:t> 2014</a:t>
            </a:r>
          </a:p>
        </p:txBody>
      </p:sp>
      <p:sp>
        <p:nvSpPr>
          <p:cNvPr id="4102" name="Slide Number Placeholder 8">
            <a:extLst>
              <a:ext uri="{FF2B5EF4-FFF2-40B4-BE49-F238E27FC236}">
                <a16:creationId xmlns:a16="http://schemas.microsoft.com/office/drawing/2014/main" id="{17C70202-E2D6-4F1C-BD4B-3C50DC203228}"/>
              </a:ext>
            </a:extLst>
          </p:cNvPr>
          <p:cNvSpPr>
            <a:spLocks noGrp="1" noChangeArrowheads="1"/>
          </p:cNvSpPr>
          <p:nvPr>
            <p:ph type="sldNum" sz="quarter" idx="12"/>
          </p:nvPr>
        </p:nvSpPr>
        <p:spPr bwMode="auto">
          <a:xfrm>
            <a:off x="7010400" y="6492875"/>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9644E4-FD5B-4951-93E3-15069B5C4B02}" type="slidenum">
              <a:rPr lang="en-US" altLang="en-US">
                <a:solidFill>
                  <a:srgbClr val="898989"/>
                </a:solidFill>
                <a:latin typeface="Calibri" panose="020F0502020204030204" pitchFamily="34" charset="0"/>
              </a:rPr>
              <a:pPr/>
              <a:t>1</a:t>
            </a:fld>
            <a:endParaRPr lang="en-US" altLang="en-US">
              <a:solidFill>
                <a:srgbClr val="898989"/>
              </a:solidFill>
              <a:latin typeface="Calibri" panose="020F0502020204030204" pitchFamily="34" charset="0"/>
            </a:endParaRPr>
          </a:p>
        </p:txBody>
      </p:sp>
      <p:pic>
        <p:nvPicPr>
          <p:cNvPr id="4103" name="Picture 8">
            <a:extLst>
              <a:ext uri="{FF2B5EF4-FFF2-40B4-BE49-F238E27FC236}">
                <a16:creationId xmlns:a16="http://schemas.microsoft.com/office/drawing/2014/main" id="{52EAA3DF-7AE5-40E1-994D-FF894D1915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1113"/>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
            <a:extLst>
              <a:ext uri="{FF2B5EF4-FFF2-40B4-BE49-F238E27FC236}">
                <a16:creationId xmlns:a16="http://schemas.microsoft.com/office/drawing/2014/main" id="{652F6624-089C-4670-ADB4-B859929B64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1125" y="2667000"/>
            <a:ext cx="3978275"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933782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t>The Formula For Achieving Any Desire</a:t>
            </a:r>
            <a:endParaRPr lang="en-US" dirty="0"/>
          </a:p>
        </p:txBody>
      </p:sp>
      <p:sp>
        <p:nvSpPr>
          <p:cNvPr id="3" name="Content Placeholder 2"/>
          <p:cNvSpPr>
            <a:spLocks noGrp="1"/>
          </p:cNvSpPr>
          <p:nvPr>
            <p:ph idx="1"/>
          </p:nvPr>
        </p:nvSpPr>
        <p:spPr>
          <a:xfrm>
            <a:off x="304800" y="1066800"/>
            <a:ext cx="5410200" cy="2133600"/>
          </a:xfrm>
        </p:spPr>
        <p:txBody>
          <a:bodyPr>
            <a:noAutofit/>
          </a:bodyPr>
          <a:lstStyle/>
          <a:p>
            <a:pPr>
              <a:buNone/>
            </a:pPr>
            <a:r>
              <a:rPr lang="en-US" dirty="0"/>
              <a:t>Any DESIRE for riches can be transmuted into its financial equivalent in 6 definite, practical steps.</a:t>
            </a:r>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10</a:t>
            </a:fld>
            <a:endParaRPr lang="en-US"/>
          </a:p>
        </p:txBody>
      </p:sp>
      <p:sp>
        <p:nvSpPr>
          <p:cNvPr id="9" name="Content Placeholder 2"/>
          <p:cNvSpPr txBox="1">
            <a:spLocks/>
          </p:cNvSpPr>
          <p:nvPr/>
        </p:nvSpPr>
        <p:spPr>
          <a:xfrm>
            <a:off x="381000" y="3200400"/>
            <a:ext cx="8458200" cy="3429000"/>
          </a:xfrm>
          <a:prstGeom prst="rect">
            <a:avLst/>
          </a:prstGeom>
        </p:spPr>
        <p:txBody>
          <a:bodyPr vert="horz" lIns="91440" tIns="45720" rIns="91440" bIns="45720" rtlCol="0">
            <a:noAutofit/>
          </a:bodyPr>
          <a:lstStyle/>
          <a:p>
            <a:pPr lvl="0"/>
            <a:r>
              <a:rPr lang="en-US" sz="2400" b="1" dirty="0"/>
              <a:t>1. Be Definite</a:t>
            </a:r>
            <a:r>
              <a:rPr lang="en-US" sz="2400" dirty="0"/>
              <a:t>: Fix in your mind the exact amount of money you desire.  It is not sufficient merely to say, I want plenty of money.” Be definite as to the amount. There is a psychological reason for definiteness which will be described later.</a:t>
            </a:r>
          </a:p>
          <a:p>
            <a:r>
              <a:rPr lang="en-US" sz="2400" b="1" dirty="0"/>
              <a:t>2. Determine the Exchange: </a:t>
            </a:r>
            <a:r>
              <a:rPr lang="en-US" sz="2400" dirty="0"/>
              <a:t>Determine exactly what you intend to give in return for the money you desire. (There is no such reality as “Something for nothing.”)</a:t>
            </a:r>
          </a:p>
          <a:p>
            <a:pPr lvl="0"/>
            <a:r>
              <a:rPr lang="en-US" sz="2400" b="1" dirty="0"/>
              <a:t>3. Establish a Date</a:t>
            </a:r>
            <a:r>
              <a:rPr lang="en-US" sz="2400" dirty="0"/>
              <a:t>: Establish a definite date when you intend to possess the money you desire.  </a:t>
            </a:r>
            <a:r>
              <a:rPr kumimoji="0" lang="en-US" sz="2400" b="0" i="0" u="none" strike="noStrike" kern="1200" cap="none" spc="0" normalizeH="0" baseline="0" noProof="0" dirty="0">
                <a:ln>
                  <a:noFill/>
                </a:ln>
                <a:solidFill>
                  <a:schemeClr val="tx1"/>
                </a:solidFill>
                <a:effectLst/>
                <a:uLnTx/>
                <a:uFillTx/>
                <a:latin typeface="+mn-lt"/>
                <a:ea typeface="+mn-ea"/>
                <a:cs typeface="+mn-cs"/>
              </a:rPr>
              <a:t>– Napoleon</a:t>
            </a:r>
            <a:r>
              <a:rPr kumimoji="0" lang="en-US" sz="2400" b="0" i="0" u="none" strike="noStrike" kern="1200" cap="none" spc="0" normalizeH="0" noProof="0" dirty="0">
                <a:ln>
                  <a:noFill/>
                </a:ln>
                <a:solidFill>
                  <a:schemeClr val="tx1"/>
                </a:solidFill>
                <a:effectLst/>
                <a:uLnTx/>
                <a:uFillTx/>
                <a:latin typeface="+mn-lt"/>
                <a:ea typeface="+mn-ea"/>
                <a:cs typeface="+mn-cs"/>
              </a:rPr>
              <a:t> Hill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Napoleon-Hill-page.jpg"/>
          <p:cNvPicPr>
            <a:picLocks noChangeAspect="1"/>
          </p:cNvPicPr>
          <p:nvPr/>
        </p:nvPicPr>
        <p:blipFill>
          <a:blip r:embed="rId2" cstate="print"/>
          <a:stretch>
            <a:fillRect/>
          </a:stretch>
        </p:blipFill>
        <p:spPr>
          <a:xfrm>
            <a:off x="5791200" y="1143000"/>
            <a:ext cx="2857500" cy="2140857"/>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t>The Formula For Achieving Any Desire</a:t>
            </a:r>
            <a:endParaRPr lang="en-US" dirty="0"/>
          </a:p>
        </p:txBody>
      </p:sp>
      <p:sp>
        <p:nvSpPr>
          <p:cNvPr id="3" name="Content Placeholder 2"/>
          <p:cNvSpPr>
            <a:spLocks noGrp="1"/>
          </p:cNvSpPr>
          <p:nvPr>
            <p:ph idx="1"/>
          </p:nvPr>
        </p:nvSpPr>
        <p:spPr>
          <a:xfrm>
            <a:off x="304800" y="1219200"/>
            <a:ext cx="5410200" cy="2133600"/>
          </a:xfrm>
        </p:spPr>
        <p:txBody>
          <a:bodyPr>
            <a:noAutofit/>
          </a:bodyPr>
          <a:lstStyle/>
          <a:p>
            <a:pPr>
              <a:buNone/>
            </a:pPr>
            <a:r>
              <a:rPr lang="en-US" dirty="0"/>
              <a:t>Any DESIRE for riches can be transmuted into its financial equivalent in 6 definite, practical steps.</a:t>
            </a:r>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11</a:t>
            </a:fld>
            <a:endParaRPr lang="en-US"/>
          </a:p>
        </p:txBody>
      </p:sp>
      <p:sp>
        <p:nvSpPr>
          <p:cNvPr id="9" name="Content Placeholder 2"/>
          <p:cNvSpPr txBox="1">
            <a:spLocks/>
          </p:cNvSpPr>
          <p:nvPr/>
        </p:nvSpPr>
        <p:spPr>
          <a:xfrm>
            <a:off x="381000" y="3429000"/>
            <a:ext cx="8458200" cy="3429000"/>
          </a:xfrm>
          <a:prstGeom prst="rect">
            <a:avLst/>
          </a:prstGeom>
        </p:spPr>
        <p:txBody>
          <a:bodyPr vert="horz" lIns="91440" tIns="45720" rIns="91440" bIns="45720" rtlCol="0">
            <a:noAutofit/>
          </a:bodyPr>
          <a:lstStyle/>
          <a:p>
            <a:pPr lvl="0"/>
            <a:r>
              <a:rPr lang="en-US" sz="2000" b="1" dirty="0"/>
              <a:t>4. Create a Plan</a:t>
            </a:r>
            <a:r>
              <a:rPr lang="en-US" sz="2000" dirty="0"/>
              <a:t>. Create a definite plan for carrying out your desire, and begin at once, whether you are ready or not, to put this plan into action.</a:t>
            </a:r>
          </a:p>
          <a:p>
            <a:pPr lvl="0"/>
            <a:r>
              <a:rPr lang="en-US" sz="2000" b="1" dirty="0"/>
              <a:t>5. Write it Out. </a:t>
            </a:r>
            <a:r>
              <a:rPr lang="en-US" sz="2000" dirty="0"/>
              <a:t>Write out a clear, concise statement of the amount of money you intend to acquire, name the time limit for its acquisition, state what you intend to give in return for the money, and describe clearly the plan through which you intend to accumulate it.</a:t>
            </a:r>
          </a:p>
          <a:p>
            <a:pPr lvl="0"/>
            <a:r>
              <a:rPr lang="en-US" sz="2000" b="1" dirty="0"/>
              <a:t>6. Read it Aloud. </a:t>
            </a:r>
            <a:r>
              <a:rPr lang="en-US" sz="2000" dirty="0"/>
              <a:t>Read your written statement aloud, twice daily, once just before retiring at night, and once after arising in the morning. As you read – </a:t>
            </a:r>
            <a:r>
              <a:rPr lang="en-US" sz="2000" i="1" dirty="0"/>
              <a:t>see and feel and believe yourself already in possession of the money</a:t>
            </a:r>
            <a:r>
              <a:rPr lang="en-US" sz="2000" dirty="0"/>
              <a:t>.</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 Napoleon</a:t>
            </a:r>
            <a:r>
              <a:rPr kumimoji="0" lang="en-US" sz="2200" b="0" i="0" u="none" strike="noStrike" kern="1200" cap="none" spc="0" normalizeH="0" noProof="0" dirty="0">
                <a:ln>
                  <a:noFill/>
                </a:ln>
                <a:solidFill>
                  <a:schemeClr val="tx1"/>
                </a:solidFill>
                <a:effectLst/>
                <a:uLnTx/>
                <a:uFillTx/>
                <a:latin typeface="+mn-lt"/>
                <a:ea typeface="+mn-ea"/>
                <a:cs typeface="+mn-cs"/>
              </a:rPr>
              <a:t> Hill</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Napoleon-Hill-page.jpg"/>
          <p:cNvPicPr>
            <a:picLocks noChangeAspect="1"/>
          </p:cNvPicPr>
          <p:nvPr/>
        </p:nvPicPr>
        <p:blipFill>
          <a:blip r:embed="rId2" cstate="print"/>
          <a:stretch>
            <a:fillRect/>
          </a:stretch>
        </p:blipFill>
        <p:spPr>
          <a:xfrm>
            <a:off x="5791200" y="1143000"/>
            <a:ext cx="2857500" cy="2140857"/>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144000" cy="1143000"/>
          </a:xfrm>
        </p:spPr>
        <p:txBody>
          <a:bodyPr>
            <a:normAutofit fontScale="90000"/>
          </a:bodyPr>
          <a:lstStyle/>
          <a:p>
            <a:r>
              <a:rPr lang="en-US" b="1" dirty="0"/>
              <a:t>A Burning Desire is the Seed of All Achievement</a:t>
            </a:r>
            <a:endParaRPr lang="en-US" dirty="0"/>
          </a:p>
        </p:txBody>
      </p:sp>
      <p:sp>
        <p:nvSpPr>
          <p:cNvPr id="3" name="Content Placeholder 2"/>
          <p:cNvSpPr>
            <a:spLocks noGrp="1"/>
          </p:cNvSpPr>
          <p:nvPr>
            <p:ph idx="1"/>
          </p:nvPr>
        </p:nvSpPr>
        <p:spPr>
          <a:xfrm>
            <a:off x="304800" y="1524000"/>
            <a:ext cx="6400800" cy="2514600"/>
          </a:xfrm>
        </p:spPr>
        <p:txBody>
          <a:bodyPr>
            <a:noAutofit/>
          </a:bodyPr>
          <a:lstStyle/>
          <a:p>
            <a:r>
              <a:rPr lang="en-US" sz="2400" dirty="0"/>
              <a:t>The accumulation of money cannot be left to chance, good fortune, and luck.</a:t>
            </a:r>
          </a:p>
          <a:p>
            <a:r>
              <a:rPr lang="en-US" sz="2400" dirty="0"/>
              <a:t>Realize that all who have accumulated great fortunes, first did a certain amount of dreaming, hoping, wishing, </a:t>
            </a:r>
            <a:r>
              <a:rPr lang="en-US" sz="2400" b="1" i="1" dirty="0"/>
              <a:t>desiring, and planning</a:t>
            </a:r>
            <a:r>
              <a:rPr lang="en-US" sz="2400" dirty="0"/>
              <a:t> before they acquired money. </a:t>
            </a:r>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12</a:t>
            </a:fld>
            <a:endParaRPr lang="en-US"/>
          </a:p>
        </p:txBody>
      </p:sp>
      <p:sp>
        <p:nvSpPr>
          <p:cNvPr id="9" name="Content Placeholder 2"/>
          <p:cNvSpPr txBox="1">
            <a:spLocks/>
          </p:cNvSpPr>
          <p:nvPr/>
        </p:nvSpPr>
        <p:spPr>
          <a:xfrm>
            <a:off x="381000" y="3962400"/>
            <a:ext cx="8458200" cy="2590800"/>
          </a:xfrm>
          <a:prstGeom prst="rect">
            <a:avLst/>
          </a:prstGeom>
        </p:spPr>
        <p:txBody>
          <a:bodyPr vert="horz" lIns="91440" tIns="45720" rIns="91440" bIns="45720" rtlCol="0">
            <a:noAutofit/>
          </a:bodyPr>
          <a:lstStyle/>
          <a:p>
            <a:pPr>
              <a:buFont typeface="Arial" pitchFamily="34" charset="0"/>
              <a:buChar char="•"/>
            </a:pPr>
            <a:r>
              <a:rPr lang="en-US" sz="2400" dirty="0"/>
              <a:t>  You can never have riches in great quantities, unless you can work yourself into a white heat of desire for money, and actually believe you will possess it.</a:t>
            </a:r>
          </a:p>
          <a:p>
            <a:pPr>
              <a:buFont typeface="Arial" pitchFamily="34" charset="0"/>
              <a:buChar char="•"/>
            </a:pPr>
            <a:r>
              <a:rPr lang="en-US" sz="2400" dirty="0"/>
              <a:t>  There is one quality which one must possess to win, and that is definiteness of purpose, the knowledge of what one wants, and a burning desire to possess it.</a:t>
            </a:r>
          </a:p>
          <a:p>
            <a:endParaRPr lang="en-US" sz="2400" dirty="0"/>
          </a:p>
          <a:p>
            <a:endParaRPr lang="en-US" sz="2400" dirty="0"/>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Napoleon</a:t>
            </a:r>
            <a:r>
              <a:rPr kumimoji="0" lang="en-US" sz="2400" b="0" i="0" u="none" strike="noStrike" kern="1200" cap="none" spc="0" normalizeH="0" noProof="0" dirty="0">
                <a:ln>
                  <a:noFill/>
                </a:ln>
                <a:solidFill>
                  <a:schemeClr val="tx1"/>
                </a:solidFill>
                <a:effectLst/>
                <a:uLnTx/>
                <a:uFillTx/>
                <a:latin typeface="+mn-lt"/>
                <a:ea typeface="+mn-ea"/>
                <a:cs typeface="+mn-cs"/>
              </a:rPr>
              <a:t> Hill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key-to-success-300x300.jpg"/>
          <p:cNvPicPr>
            <a:picLocks noChangeAspect="1"/>
          </p:cNvPicPr>
          <p:nvPr/>
        </p:nvPicPr>
        <p:blipFill>
          <a:blip r:embed="rId2" cstate="print"/>
          <a:stretch>
            <a:fillRect/>
          </a:stretch>
        </p:blipFill>
        <p:spPr>
          <a:xfrm>
            <a:off x="6553200" y="1447800"/>
            <a:ext cx="2247900" cy="2247900"/>
          </a:xfrm>
          <a:prstGeom prst="rect">
            <a:avLst/>
          </a:prstGeom>
        </p:spPr>
      </p:pic>
      <p:pic>
        <p:nvPicPr>
          <p:cNvPr id="10" name="Picture 9" descr="Financial Freedom Seminar logo.PNG"/>
          <p:cNvPicPr>
            <a:picLocks noChangeAspect="1"/>
          </p:cNvPicPr>
          <p:nvPr/>
        </p:nvPicPr>
        <p:blipFill>
          <a:blip r:embed="rId3" cstate="print"/>
          <a:stretch>
            <a:fillRect/>
          </a:stretch>
        </p:blipFill>
        <p:spPr>
          <a:xfrm>
            <a:off x="0" y="0"/>
            <a:ext cx="1219202" cy="634202"/>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t>A Burning Desire is Not a Mere Wish</a:t>
            </a:r>
            <a:endParaRPr lang="en-US" dirty="0"/>
          </a:p>
        </p:txBody>
      </p:sp>
      <p:sp>
        <p:nvSpPr>
          <p:cNvPr id="3" name="Content Placeholder 2"/>
          <p:cNvSpPr>
            <a:spLocks noGrp="1"/>
          </p:cNvSpPr>
          <p:nvPr>
            <p:ph idx="1"/>
          </p:nvPr>
        </p:nvSpPr>
        <p:spPr>
          <a:xfrm>
            <a:off x="304800" y="1143000"/>
            <a:ext cx="6400800" cy="2667000"/>
          </a:xfrm>
        </p:spPr>
        <p:txBody>
          <a:bodyPr>
            <a:noAutofit/>
          </a:bodyPr>
          <a:lstStyle/>
          <a:p>
            <a:r>
              <a:rPr lang="en-US" sz="2400" dirty="0"/>
              <a:t>There is a difference between Wishing for a thing and being ready to receive it.  No one is ready for a thing, until he believes he can acquire it.  The state of mind must be belief, not mere hope or wish. </a:t>
            </a:r>
          </a:p>
          <a:p>
            <a:r>
              <a:rPr lang="en-US" sz="2400" dirty="0"/>
              <a:t>Our only limitations are those we set up in our own minds.</a:t>
            </a:r>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13</a:t>
            </a:fld>
            <a:endParaRPr lang="en-US"/>
          </a:p>
        </p:txBody>
      </p:sp>
      <p:sp>
        <p:nvSpPr>
          <p:cNvPr id="9" name="Content Placeholder 2"/>
          <p:cNvSpPr txBox="1">
            <a:spLocks/>
          </p:cNvSpPr>
          <p:nvPr/>
        </p:nvSpPr>
        <p:spPr>
          <a:xfrm>
            <a:off x="304800" y="3886200"/>
            <a:ext cx="8686800" cy="2819400"/>
          </a:xfrm>
          <a:prstGeom prst="rect">
            <a:avLst/>
          </a:prstGeom>
        </p:spPr>
        <p:txBody>
          <a:bodyPr vert="horz" lIns="91440" tIns="45720" rIns="91440" bIns="45720" rtlCol="0">
            <a:noAutofit/>
          </a:bodyPr>
          <a:lstStyle/>
          <a:p>
            <a:pPr>
              <a:buFont typeface="Arial" pitchFamily="34" charset="0"/>
              <a:buChar char="•"/>
            </a:pPr>
            <a:r>
              <a:rPr lang="en-US" sz="2400" dirty="0"/>
              <a:t>   Nothing is impossible to the person who backs desire with enduring faith.</a:t>
            </a:r>
          </a:p>
          <a:p>
            <a:pPr>
              <a:buFont typeface="Arial" pitchFamily="34" charset="0"/>
              <a:buChar char="•"/>
            </a:pPr>
            <a:r>
              <a:rPr lang="en-US" sz="2400" dirty="0"/>
              <a:t>   All achievement, no matter what may be its nature or its purpose, must begin with an intense burning desire for something definite.</a:t>
            </a:r>
          </a:p>
          <a:p>
            <a:pPr>
              <a:buFont typeface="Arial" pitchFamily="34" charset="0"/>
              <a:buChar char="•"/>
            </a:pPr>
            <a:r>
              <a:rPr lang="en-US" sz="2400" dirty="0"/>
              <a:t>   Nature wraps up in the impulse of strong desire “that something” which recognizes no such word as impossible, and accepts no such reality as failure.       </a:t>
            </a:r>
            <a:r>
              <a:rPr kumimoji="0" lang="en-US" sz="2400" b="0" i="0" u="none" strike="noStrike" kern="1200" cap="none" spc="0" normalizeH="0" baseline="0" noProof="0" dirty="0">
                <a:ln>
                  <a:noFill/>
                </a:ln>
                <a:solidFill>
                  <a:schemeClr val="tx1"/>
                </a:solidFill>
                <a:effectLst/>
                <a:uLnTx/>
                <a:uFillTx/>
                <a:latin typeface="+mn-lt"/>
                <a:ea typeface="+mn-ea"/>
                <a:cs typeface="+mn-cs"/>
              </a:rPr>
              <a:t>– Napoleon</a:t>
            </a:r>
            <a:r>
              <a:rPr kumimoji="0" lang="en-US" sz="2400" b="0" i="0" u="none" strike="noStrike" kern="1200" cap="none" spc="0" normalizeH="0" noProof="0" dirty="0">
                <a:ln>
                  <a:noFill/>
                </a:ln>
                <a:solidFill>
                  <a:schemeClr val="tx1"/>
                </a:solidFill>
                <a:effectLst/>
                <a:uLnTx/>
                <a:uFillTx/>
                <a:latin typeface="+mn-lt"/>
                <a:ea typeface="+mn-ea"/>
                <a:cs typeface="+mn-cs"/>
              </a:rPr>
              <a:t> Hill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10" name="Picture 9" descr="158800_488090157_un_deseo_H181557_L.jpg"/>
          <p:cNvPicPr>
            <a:picLocks noChangeAspect="1"/>
          </p:cNvPicPr>
          <p:nvPr/>
        </p:nvPicPr>
        <p:blipFill>
          <a:blip r:embed="rId2" cstate="print"/>
          <a:stretch>
            <a:fillRect/>
          </a:stretch>
        </p:blipFill>
        <p:spPr>
          <a:xfrm>
            <a:off x="6858000" y="1187231"/>
            <a:ext cx="2057400" cy="2483069"/>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t>What Do You Desire?</a:t>
            </a:r>
            <a:endParaRPr lang="en-US" dirty="0"/>
          </a:p>
        </p:txBody>
      </p:sp>
      <p:sp>
        <p:nvSpPr>
          <p:cNvPr id="3" name="Content Placeholder 2"/>
          <p:cNvSpPr>
            <a:spLocks noGrp="1"/>
          </p:cNvSpPr>
          <p:nvPr>
            <p:ph idx="1"/>
          </p:nvPr>
        </p:nvSpPr>
        <p:spPr>
          <a:xfrm>
            <a:off x="3657600" y="1143000"/>
            <a:ext cx="5486400" cy="2438400"/>
          </a:xfrm>
        </p:spPr>
        <p:txBody>
          <a:bodyPr>
            <a:noAutofit/>
          </a:bodyPr>
          <a:lstStyle/>
          <a:p>
            <a:r>
              <a:rPr lang="en-US" sz="2400" i="1" dirty="0"/>
              <a:t>“Delight yourself also in the LORD, And He shall give you the </a:t>
            </a:r>
            <a:r>
              <a:rPr lang="en-US" sz="2400" b="1" i="1" dirty="0"/>
              <a:t>desires</a:t>
            </a:r>
            <a:r>
              <a:rPr lang="en-US" sz="2400" i="1" dirty="0"/>
              <a:t> of your heart.” - Psalms 37:4</a:t>
            </a:r>
            <a:endParaRPr lang="en-US" sz="2400" dirty="0"/>
          </a:p>
          <a:p>
            <a:r>
              <a:rPr lang="en-US" sz="2400" i="1" dirty="0"/>
              <a:t>You should have the desire to create wealth for a noble purpose and believe that you can.“ – Peter J. Daniels</a:t>
            </a:r>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14</a:t>
            </a:fld>
            <a:endParaRPr lang="en-US"/>
          </a:p>
        </p:txBody>
      </p:sp>
      <p:sp>
        <p:nvSpPr>
          <p:cNvPr id="9" name="Content Placeholder 2"/>
          <p:cNvSpPr txBox="1">
            <a:spLocks/>
          </p:cNvSpPr>
          <p:nvPr/>
        </p:nvSpPr>
        <p:spPr>
          <a:xfrm>
            <a:off x="304800" y="3733800"/>
            <a:ext cx="8686800" cy="2895600"/>
          </a:xfrm>
          <a:prstGeom prst="rect">
            <a:avLst/>
          </a:prstGeom>
        </p:spPr>
        <p:txBody>
          <a:bodyPr vert="horz" lIns="91440" tIns="45720" rIns="91440" bIns="45720" rtlCol="0">
            <a:noAutofit/>
          </a:bodyPr>
          <a:lstStyle/>
          <a:p>
            <a:pPr>
              <a:buFont typeface="Arial" pitchFamily="34" charset="0"/>
              <a:buChar char="•"/>
            </a:pPr>
            <a:r>
              <a:rPr lang="en-US" sz="2400" dirty="0"/>
              <a:t>   </a:t>
            </a:r>
            <a:r>
              <a:rPr lang="en-US" sz="2400" i="1" dirty="0"/>
              <a:t>"To foster a vision there must be one dominant desire or requirement.  The easiest way to assess the dominance and importance to you is to compare its value with the life that will be expended and forfeited in its achievement.“ – Peter J. Daniels</a:t>
            </a:r>
          </a:p>
          <a:p>
            <a:pPr>
              <a:buFont typeface="Arial" pitchFamily="34" charset="0"/>
              <a:buChar char="•"/>
            </a:pPr>
            <a:r>
              <a:rPr lang="en-US" sz="2400" i="1" dirty="0"/>
              <a:t>"Whatever you vividly imagine, ardently desire, sincerely believe and enthusiastically act upon must inevitably come to pass.“ </a:t>
            </a:r>
          </a:p>
          <a:p>
            <a:pPr algn="r"/>
            <a:r>
              <a:rPr lang="en-US" sz="2400" i="1" dirty="0"/>
              <a:t>– Paul J. Meyer</a:t>
            </a:r>
            <a:endParaRPr lang="en-US" sz="2400" dirty="0"/>
          </a:p>
        </p:txBody>
      </p:sp>
      <p:pic>
        <p:nvPicPr>
          <p:cNvPr id="10" name="Picture 9" descr="delight yourself.bmp"/>
          <p:cNvPicPr>
            <a:picLocks noChangeAspect="1"/>
          </p:cNvPicPr>
          <p:nvPr/>
        </p:nvPicPr>
        <p:blipFill>
          <a:blip r:embed="rId2" cstate="print"/>
          <a:stretch>
            <a:fillRect/>
          </a:stretch>
        </p:blipFill>
        <p:spPr>
          <a:xfrm>
            <a:off x="457200" y="1219200"/>
            <a:ext cx="3051928" cy="2286000"/>
          </a:xfrm>
          <a:prstGeom prst="rect">
            <a:avLst/>
          </a:prstGeom>
        </p:spPr>
      </p:pic>
      <p:pic>
        <p:nvPicPr>
          <p:cNvPr id="11" name="Picture 10" descr="Financial Freedom Seminar logo.PNG"/>
          <p:cNvPicPr>
            <a:picLocks noChangeAspect="1"/>
          </p:cNvPicPr>
          <p:nvPr/>
        </p:nvPicPr>
        <p:blipFill>
          <a:blip r:embed="rId3" cstate="print"/>
          <a:stretch>
            <a:fillRect/>
          </a:stretch>
        </p:blipFill>
        <p:spPr>
          <a:xfrm>
            <a:off x="0" y="0"/>
            <a:ext cx="1676402" cy="872028"/>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Watch: Peter J Daniels</a:t>
            </a:r>
          </a:p>
        </p:txBody>
      </p:sp>
      <p:pic>
        <p:nvPicPr>
          <p:cNvPr id="3" name="Picture 2" descr="peter-daniels-300x225.jpg">
            <a:hlinkClick r:id="rId2"/>
          </p:cNvPr>
          <p:cNvPicPr>
            <a:picLocks noChangeAspect="1"/>
          </p:cNvPicPr>
          <p:nvPr/>
        </p:nvPicPr>
        <p:blipFill>
          <a:blip r:embed="rId3" cstate="print"/>
          <a:stretch>
            <a:fillRect/>
          </a:stretch>
        </p:blipFill>
        <p:spPr>
          <a:xfrm>
            <a:off x="609600" y="1676400"/>
            <a:ext cx="4552950" cy="3414713"/>
          </a:xfrm>
          <a:prstGeom prst="rect">
            <a:avLst/>
          </a:prstGeom>
        </p:spPr>
      </p:pic>
      <p:sp>
        <p:nvSpPr>
          <p:cNvPr id="5" name="Content Placeholder 2"/>
          <p:cNvSpPr txBox="1">
            <a:spLocks/>
          </p:cNvSpPr>
          <p:nvPr/>
        </p:nvSpPr>
        <p:spPr>
          <a:xfrm>
            <a:off x="5562600" y="1524000"/>
            <a:ext cx="3429000" cy="5105400"/>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a:ln>
                  <a:noFill/>
                </a:ln>
                <a:solidFill>
                  <a:schemeClr val="tx1"/>
                </a:solidFill>
                <a:effectLst/>
                <a:uLnTx/>
                <a:uFillTx/>
                <a:latin typeface="+mn-lt"/>
                <a:ea typeface="+mn-ea"/>
                <a:cs typeface="+mn-cs"/>
              </a:rPr>
              <a:t>“What do you do when your dreams start to fade?</a:t>
            </a:r>
            <a:r>
              <a:rPr lang="en-US" sz="3200" i="1" noProof="0" dirty="0"/>
              <a:t> You reach for one more dream!”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1" u="none" strike="noStrike" kern="1200" cap="none" spc="0" normalizeH="0" baseline="0" noProof="0" dirty="0">
                <a:ln>
                  <a:noFill/>
                </a:ln>
                <a:solidFill>
                  <a:schemeClr val="tx1"/>
                </a:solidFill>
                <a:effectLst/>
                <a:uLnTx/>
                <a:uFillTx/>
                <a:latin typeface="+mn-lt"/>
                <a:ea typeface="+mn-ea"/>
                <a:cs typeface="+mn-cs"/>
              </a:rPr>
              <a:t>“What is this dream that you have?”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3200" i="1" dirty="0"/>
              <a:t>“We would like to turn back on your dream machine!”</a:t>
            </a:r>
            <a:endParaRPr kumimoji="0" lang="en-US" sz="32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609600" y="5181600"/>
            <a:ext cx="4572000" cy="923330"/>
          </a:xfrm>
          <a:prstGeom prst="rect">
            <a:avLst/>
          </a:prstGeom>
        </p:spPr>
        <p:txBody>
          <a:bodyPr>
            <a:spAutoFit/>
          </a:bodyPr>
          <a:lstStyle/>
          <a:p>
            <a:r>
              <a:rPr lang="en-US" dirty="0">
                <a:hlinkClick r:id="rId4"/>
              </a:rPr>
              <a:t>https://www.youtube.com/watch?v=xNSnm_nYPyc&amp;t=1263s</a:t>
            </a:r>
            <a:endParaRPr lang="en-US" dirty="0"/>
          </a:p>
          <a:p>
            <a:endParaRPr lang="en-US" dirty="0"/>
          </a:p>
        </p:txBody>
      </p:sp>
      <p:pic>
        <p:nvPicPr>
          <p:cNvPr id="7" name="Picture 6" descr="Financial Freedom Seminar logo.PNG"/>
          <p:cNvPicPr>
            <a:picLocks noChangeAspect="1"/>
          </p:cNvPicPr>
          <p:nvPr/>
        </p:nvPicPr>
        <p:blipFill>
          <a:blip r:embed="rId5" cstate="print"/>
          <a:stretch>
            <a:fillRect/>
          </a:stretch>
        </p:blipFill>
        <p:spPr>
          <a:xfrm>
            <a:off x="0" y="0"/>
            <a:ext cx="1676402" cy="8720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is This Dream That You Have?</a:t>
            </a:r>
            <a:endParaRPr lang="en-US" dirty="0"/>
          </a:p>
        </p:txBody>
      </p:sp>
      <p:sp>
        <p:nvSpPr>
          <p:cNvPr id="3" name="Content Placeholder 2"/>
          <p:cNvSpPr>
            <a:spLocks noGrp="1"/>
          </p:cNvSpPr>
          <p:nvPr>
            <p:ph idx="1"/>
          </p:nvPr>
        </p:nvSpPr>
        <p:spPr>
          <a:xfrm>
            <a:off x="304800" y="4191000"/>
            <a:ext cx="4800600" cy="2316163"/>
          </a:xfrm>
        </p:spPr>
        <p:txBody>
          <a:bodyPr>
            <a:normAutofit fontScale="92500" lnSpcReduction="20000"/>
          </a:bodyPr>
          <a:lstStyle/>
          <a:p>
            <a:r>
              <a:rPr lang="en-US" dirty="0"/>
              <a:t>You’d lay under the starry heavens of a hot summer’s night and you would contrast that picture of what you are against what you would like to become. </a:t>
            </a:r>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dirty="0"/>
              <a:t>© Alex Barrón 2012</a:t>
            </a:r>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16</a:t>
            </a:fld>
            <a:endParaRPr lang="en-US"/>
          </a:p>
        </p:txBody>
      </p:sp>
      <p:pic>
        <p:nvPicPr>
          <p:cNvPr id="9" name="Picture 8" descr="dreaming.jpg"/>
          <p:cNvPicPr>
            <a:picLocks noChangeAspect="1"/>
          </p:cNvPicPr>
          <p:nvPr/>
        </p:nvPicPr>
        <p:blipFill>
          <a:blip r:embed="rId2" cstate="print"/>
          <a:stretch>
            <a:fillRect/>
          </a:stretch>
        </p:blipFill>
        <p:spPr>
          <a:xfrm>
            <a:off x="5181600" y="4191000"/>
            <a:ext cx="3505200" cy="2334736"/>
          </a:xfrm>
          <a:prstGeom prst="rect">
            <a:avLst/>
          </a:prstGeom>
        </p:spPr>
      </p:pic>
      <p:pic>
        <p:nvPicPr>
          <p:cNvPr id="10" name="Picture 9" descr="dream1.jpg"/>
          <p:cNvPicPr>
            <a:picLocks noChangeAspect="1"/>
          </p:cNvPicPr>
          <p:nvPr/>
        </p:nvPicPr>
        <p:blipFill>
          <a:blip r:embed="rId3" cstate="print"/>
          <a:stretch>
            <a:fillRect/>
          </a:stretch>
        </p:blipFill>
        <p:spPr>
          <a:xfrm>
            <a:off x="685800" y="1524000"/>
            <a:ext cx="3413760" cy="2560320"/>
          </a:xfrm>
          <a:prstGeom prst="rect">
            <a:avLst/>
          </a:prstGeom>
        </p:spPr>
      </p:pic>
      <p:sp>
        <p:nvSpPr>
          <p:cNvPr id="11" name="Content Placeholder 2"/>
          <p:cNvSpPr txBox="1">
            <a:spLocks/>
          </p:cNvSpPr>
          <p:nvPr/>
        </p:nvSpPr>
        <p:spPr>
          <a:xfrm>
            <a:off x="4267200" y="1600200"/>
            <a:ext cx="4724400" cy="23161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a:t>For many of you it was alive and well when you were a little younger…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11" descr="Financial Freedom Seminar logo.PNG"/>
          <p:cNvPicPr>
            <a:picLocks noChangeAspect="1"/>
          </p:cNvPicPr>
          <p:nvPr/>
        </p:nvPicPr>
        <p:blipFill>
          <a:blip r:embed="rId4" cstate="print"/>
          <a:stretch>
            <a:fillRect/>
          </a:stretch>
        </p:blipFill>
        <p:spPr>
          <a:xfrm>
            <a:off x="-34162" y="0"/>
            <a:ext cx="1253362" cy="651972"/>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Now Its Time to Define the WHAT</a:t>
            </a:r>
            <a:endParaRPr lang="en-US" dirty="0"/>
          </a:p>
        </p:txBody>
      </p:sp>
      <p:sp>
        <p:nvSpPr>
          <p:cNvPr id="3" name="Content Placeholder 2"/>
          <p:cNvSpPr>
            <a:spLocks noGrp="1"/>
          </p:cNvSpPr>
          <p:nvPr>
            <p:ph idx="1"/>
          </p:nvPr>
        </p:nvSpPr>
        <p:spPr>
          <a:xfrm>
            <a:off x="457200" y="1828800"/>
            <a:ext cx="6858000" cy="4144963"/>
          </a:xfrm>
        </p:spPr>
        <p:txBody>
          <a:bodyPr>
            <a:normAutofit fontScale="92500"/>
          </a:bodyPr>
          <a:lstStyle/>
          <a:p>
            <a:r>
              <a:rPr lang="en-US" dirty="0"/>
              <a:t>What is your Dream?</a:t>
            </a:r>
          </a:p>
          <a:p>
            <a:pPr lvl="1"/>
            <a:r>
              <a:rPr lang="en-US" dirty="0"/>
              <a:t>Stop working?</a:t>
            </a:r>
          </a:p>
          <a:p>
            <a:pPr lvl="1"/>
            <a:r>
              <a:rPr lang="en-US" dirty="0"/>
              <a:t>Be your own boss?</a:t>
            </a:r>
          </a:p>
          <a:p>
            <a:pPr lvl="1"/>
            <a:r>
              <a:rPr lang="en-US" dirty="0"/>
              <a:t>Pay off your debts?</a:t>
            </a:r>
          </a:p>
          <a:p>
            <a:pPr lvl="1"/>
            <a:r>
              <a:rPr lang="en-US" dirty="0"/>
              <a:t>Fancy cars and homes?</a:t>
            </a:r>
          </a:p>
          <a:p>
            <a:pPr lvl="1"/>
            <a:r>
              <a:rPr lang="en-US" dirty="0"/>
              <a:t>Travel to exotic destinations?</a:t>
            </a:r>
          </a:p>
          <a:p>
            <a:r>
              <a:rPr lang="en-US" dirty="0"/>
              <a:t>Why do you want to achieve this Dream?</a:t>
            </a:r>
          </a:p>
          <a:p>
            <a:r>
              <a:rPr lang="en-US" dirty="0"/>
              <a:t>You were born for something bigger!</a:t>
            </a:r>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17</a:t>
            </a:fld>
            <a:endParaRPr lang="en-US"/>
          </a:p>
        </p:txBody>
      </p:sp>
      <p:pic>
        <p:nvPicPr>
          <p:cNvPr id="9" name="Picture 8" descr="luxury-lifestyle-1.jpg"/>
          <p:cNvPicPr>
            <a:picLocks noChangeAspect="1"/>
          </p:cNvPicPr>
          <p:nvPr/>
        </p:nvPicPr>
        <p:blipFill>
          <a:blip r:embed="rId2" cstate="print"/>
          <a:stretch>
            <a:fillRect/>
          </a:stretch>
        </p:blipFill>
        <p:spPr>
          <a:xfrm>
            <a:off x="5105400" y="1905000"/>
            <a:ext cx="3712464" cy="1999488"/>
          </a:xfrm>
          <a:prstGeom prst="rect">
            <a:avLst/>
          </a:prstGeom>
        </p:spPr>
      </p:pic>
      <p:pic>
        <p:nvPicPr>
          <p:cNvPr id="10" name="Picture 9" descr="Financial Freedom Seminar logo.PNG"/>
          <p:cNvPicPr>
            <a:picLocks noChangeAspect="1"/>
          </p:cNvPicPr>
          <p:nvPr/>
        </p:nvPicPr>
        <p:blipFill>
          <a:blip r:embed="rId3" cstate="print"/>
          <a:stretch>
            <a:fillRect/>
          </a:stretch>
        </p:blipFill>
        <p:spPr>
          <a:xfrm>
            <a:off x="7239000" y="5715000"/>
            <a:ext cx="1676402" cy="872028"/>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t>What Do You Dream About?</a:t>
            </a:r>
            <a:endParaRPr lang="en-US" dirty="0"/>
          </a:p>
        </p:txBody>
      </p:sp>
      <p:sp>
        <p:nvSpPr>
          <p:cNvPr id="3" name="Content Placeholder 2"/>
          <p:cNvSpPr>
            <a:spLocks noGrp="1"/>
          </p:cNvSpPr>
          <p:nvPr>
            <p:ph idx="1"/>
          </p:nvPr>
        </p:nvSpPr>
        <p:spPr>
          <a:xfrm>
            <a:off x="3200400" y="1143000"/>
            <a:ext cx="5943600" cy="3581400"/>
          </a:xfrm>
        </p:spPr>
        <p:txBody>
          <a:bodyPr>
            <a:noAutofit/>
          </a:bodyPr>
          <a:lstStyle/>
          <a:p>
            <a:r>
              <a:rPr lang="en-US" sz="2400" i="1" dirty="0"/>
              <a:t>“Nothing is impossible to him who believes!” - Jesus</a:t>
            </a:r>
            <a:endParaRPr lang="en-US" sz="2400" dirty="0"/>
          </a:p>
          <a:p>
            <a:r>
              <a:rPr lang="en-US" sz="2400" i="1" dirty="0"/>
              <a:t>“Never discard a good idea, because your ideas are the beginnings of dreams for you to personally achieve”. – Peter J. Daniels</a:t>
            </a:r>
          </a:p>
          <a:p>
            <a:r>
              <a:rPr lang="en-US" sz="2400" i="1" dirty="0"/>
              <a:t>“I have a dream…”  - Martin Luther King Jr</a:t>
            </a:r>
          </a:p>
          <a:p>
            <a:r>
              <a:rPr lang="en-US" sz="2400" i="1" dirty="0"/>
              <a:t>“Failure will never overtake you if your desire to succeed is strong enough!”  </a:t>
            </a:r>
          </a:p>
          <a:p>
            <a:pPr algn="r">
              <a:buNone/>
            </a:pPr>
            <a:r>
              <a:rPr lang="en-US" sz="2400" i="1" dirty="0"/>
              <a:t>- </a:t>
            </a:r>
            <a:r>
              <a:rPr lang="en-US" sz="2400" i="1" dirty="0" err="1"/>
              <a:t>Og</a:t>
            </a:r>
            <a:r>
              <a:rPr lang="en-US" sz="2400" i="1" dirty="0"/>
              <a:t> </a:t>
            </a:r>
            <a:r>
              <a:rPr lang="en-US" sz="2400" i="1" dirty="0" err="1"/>
              <a:t>Mandino</a:t>
            </a:r>
            <a:endParaRPr lang="en-US" sz="2400" i="1" dirty="0"/>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18</a:t>
            </a:fld>
            <a:endParaRPr lang="en-US"/>
          </a:p>
        </p:txBody>
      </p:sp>
      <p:sp>
        <p:nvSpPr>
          <p:cNvPr id="9" name="Content Placeholder 2"/>
          <p:cNvSpPr txBox="1">
            <a:spLocks/>
          </p:cNvSpPr>
          <p:nvPr/>
        </p:nvSpPr>
        <p:spPr>
          <a:xfrm>
            <a:off x="457200" y="4419600"/>
            <a:ext cx="8686800" cy="2209800"/>
          </a:xfrm>
          <a:prstGeom prst="rect">
            <a:avLst/>
          </a:prstGeom>
        </p:spPr>
        <p:txBody>
          <a:bodyPr vert="horz" lIns="91440" tIns="45720" rIns="91440" bIns="45720" rtlCol="0">
            <a:noAutofit/>
          </a:bodyPr>
          <a:lstStyle/>
          <a:p>
            <a:r>
              <a:rPr lang="en-US" sz="2400" dirty="0"/>
              <a:t>   </a:t>
            </a:r>
            <a:endParaRPr lang="en-US" sz="2400" i="1" dirty="0"/>
          </a:p>
          <a:p>
            <a:r>
              <a:rPr lang="en-US" sz="2400" dirty="0"/>
              <a:t>“If the thing you wish to do is right, and you believe in it, go ahead and do it! Put your dream across, and never mind what “they” say if you meet with temporary defeat, for “they” perhaps do not know that every failure brings with it the seed of an equivalent success.”</a:t>
            </a:r>
          </a:p>
          <a:p>
            <a:r>
              <a:rPr lang="en-US" sz="2400" dirty="0"/>
              <a:t>                                                                                           – Napoleon Hill</a:t>
            </a:r>
          </a:p>
          <a:p>
            <a:endParaRPr lang="en-US" sz="2400" dirty="0"/>
          </a:p>
        </p:txBody>
      </p:sp>
      <p:pic>
        <p:nvPicPr>
          <p:cNvPr id="12" name="Picture 11" descr="dream-sky.jpg"/>
          <p:cNvPicPr>
            <a:picLocks noChangeAspect="1"/>
          </p:cNvPicPr>
          <p:nvPr/>
        </p:nvPicPr>
        <p:blipFill>
          <a:blip r:embed="rId2" cstate="print"/>
          <a:stretch>
            <a:fillRect/>
          </a:stretch>
        </p:blipFill>
        <p:spPr>
          <a:xfrm>
            <a:off x="381000" y="1143000"/>
            <a:ext cx="2743200" cy="2743200"/>
          </a:xfrm>
          <a:prstGeom prst="rect">
            <a:avLst/>
          </a:prstGeom>
        </p:spPr>
      </p:pic>
      <p:pic>
        <p:nvPicPr>
          <p:cNvPr id="10" name="Picture 9" descr="Financial Freedom Seminar logo.PNG"/>
          <p:cNvPicPr>
            <a:picLocks noChangeAspect="1"/>
          </p:cNvPicPr>
          <p:nvPr/>
        </p:nvPicPr>
        <p:blipFill>
          <a:blip r:embed="rId3" cstate="print"/>
          <a:stretch>
            <a:fillRect/>
          </a:stretch>
        </p:blipFill>
        <p:spPr>
          <a:xfrm>
            <a:off x="0" y="0"/>
            <a:ext cx="1318394" cy="68580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144000" cy="1143000"/>
          </a:xfrm>
        </p:spPr>
        <p:txBody>
          <a:bodyPr>
            <a:normAutofit/>
          </a:bodyPr>
          <a:lstStyle/>
          <a:p>
            <a:r>
              <a:rPr lang="en-US" b="1" dirty="0"/>
              <a:t>Dreams Really Do Come True!</a:t>
            </a:r>
            <a:endParaRPr lang="en-US" dirty="0"/>
          </a:p>
        </p:txBody>
      </p:sp>
      <p:sp>
        <p:nvSpPr>
          <p:cNvPr id="3" name="Content Placeholder 2"/>
          <p:cNvSpPr>
            <a:spLocks noGrp="1"/>
          </p:cNvSpPr>
          <p:nvPr>
            <p:ph idx="1"/>
          </p:nvPr>
        </p:nvSpPr>
        <p:spPr>
          <a:xfrm>
            <a:off x="3200400" y="1143000"/>
            <a:ext cx="5943600" cy="3581400"/>
          </a:xfrm>
        </p:spPr>
        <p:txBody>
          <a:bodyPr>
            <a:noAutofit/>
          </a:bodyPr>
          <a:lstStyle/>
          <a:p>
            <a:r>
              <a:rPr lang="en-US" sz="2400" dirty="0"/>
              <a:t>Henry Ford dreamed of a horseless carriage</a:t>
            </a:r>
          </a:p>
          <a:p>
            <a:r>
              <a:rPr lang="en-US" sz="2400" dirty="0"/>
              <a:t>Thomas Edison dreamed of a lamp that could be operated by electricity</a:t>
            </a:r>
            <a:endParaRPr lang="en-US" sz="2400" i="1" dirty="0"/>
          </a:p>
          <a:p>
            <a:r>
              <a:rPr lang="en-US" sz="2400" dirty="0"/>
              <a:t>Lincoln dreamed of freedom, put his dream into action, and translated his dream into reality.</a:t>
            </a:r>
          </a:p>
          <a:p>
            <a:r>
              <a:rPr lang="en-US" sz="2400" dirty="0"/>
              <a:t>The Wright brothers dreamed of a machine that would fly through the air.</a:t>
            </a:r>
            <a:endParaRPr lang="en-US" sz="2400" i="1" dirty="0"/>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19</a:t>
            </a:fld>
            <a:endParaRPr lang="en-US"/>
          </a:p>
        </p:txBody>
      </p:sp>
      <p:sp>
        <p:nvSpPr>
          <p:cNvPr id="9" name="Content Placeholder 2"/>
          <p:cNvSpPr txBox="1">
            <a:spLocks/>
          </p:cNvSpPr>
          <p:nvPr/>
        </p:nvSpPr>
        <p:spPr>
          <a:xfrm>
            <a:off x="0" y="4343400"/>
            <a:ext cx="6934200" cy="2209800"/>
          </a:xfrm>
          <a:prstGeom prst="rect">
            <a:avLst/>
          </a:prstGeom>
        </p:spPr>
        <p:txBody>
          <a:bodyPr vert="horz" lIns="91440" tIns="45720" rIns="91440" bIns="45720" rtlCol="0">
            <a:noAutofit/>
          </a:bodyPr>
          <a:lstStyle/>
          <a:p>
            <a:pPr>
              <a:buFont typeface="Arial" pitchFamily="34" charset="0"/>
              <a:buChar char="•"/>
            </a:pPr>
            <a:r>
              <a:rPr lang="en-US" sz="2400" dirty="0"/>
              <a:t> The world has shown a willingness to reward the dreamer who gives the world a new idea.</a:t>
            </a:r>
          </a:p>
          <a:p>
            <a:pPr>
              <a:buFont typeface="Arial" pitchFamily="34" charset="0"/>
              <a:buChar char="•"/>
            </a:pPr>
            <a:r>
              <a:rPr lang="en-US" sz="2400" dirty="0"/>
              <a:t> The greatest achievement was, at first, but a dream.  </a:t>
            </a:r>
          </a:p>
          <a:p>
            <a:pPr>
              <a:buFont typeface="Arial" pitchFamily="34" charset="0"/>
              <a:buChar char="•"/>
            </a:pPr>
            <a:r>
              <a:rPr lang="en-US" sz="2400" dirty="0"/>
              <a:t>Dreams are the seedlings of reality!</a:t>
            </a:r>
          </a:p>
          <a:p>
            <a:pPr>
              <a:buFont typeface="Arial" pitchFamily="34" charset="0"/>
              <a:buChar char="•"/>
            </a:pPr>
            <a:r>
              <a:rPr lang="en-US" sz="2400" dirty="0"/>
              <a:t>The world is filled with an abundance of opportunity which the dreamers of the past never knew.</a:t>
            </a:r>
          </a:p>
          <a:p>
            <a:endParaRPr lang="en-US" sz="2400" dirty="0"/>
          </a:p>
        </p:txBody>
      </p:sp>
      <p:pic>
        <p:nvPicPr>
          <p:cNvPr id="10" name="Picture 9" descr="legacy-of-the-ford-model-t-100-years-after-1380_2.jpg"/>
          <p:cNvPicPr>
            <a:picLocks noChangeAspect="1"/>
          </p:cNvPicPr>
          <p:nvPr/>
        </p:nvPicPr>
        <p:blipFill>
          <a:blip r:embed="rId2" cstate="print"/>
          <a:stretch>
            <a:fillRect/>
          </a:stretch>
        </p:blipFill>
        <p:spPr>
          <a:xfrm>
            <a:off x="381000" y="1447800"/>
            <a:ext cx="2604637" cy="2438400"/>
          </a:xfrm>
          <a:prstGeom prst="rect">
            <a:avLst/>
          </a:prstGeom>
        </p:spPr>
      </p:pic>
      <p:pic>
        <p:nvPicPr>
          <p:cNvPr id="11" name="Picture 10" descr="wright brother flying.jpg"/>
          <p:cNvPicPr>
            <a:picLocks noChangeAspect="1"/>
          </p:cNvPicPr>
          <p:nvPr/>
        </p:nvPicPr>
        <p:blipFill>
          <a:blip r:embed="rId3" cstate="print"/>
          <a:stretch>
            <a:fillRect/>
          </a:stretch>
        </p:blipFill>
        <p:spPr>
          <a:xfrm>
            <a:off x="6868150" y="4495800"/>
            <a:ext cx="2275850" cy="1514475"/>
          </a:xfrm>
          <a:prstGeom prst="rect">
            <a:avLst/>
          </a:prstGeom>
        </p:spPr>
      </p:pic>
      <p:pic>
        <p:nvPicPr>
          <p:cNvPr id="12" name="Picture 11" descr="Financial Freedom Seminar logo.PNG"/>
          <p:cNvPicPr>
            <a:picLocks noChangeAspect="1"/>
          </p:cNvPicPr>
          <p:nvPr/>
        </p:nvPicPr>
        <p:blipFill>
          <a:blip r:embed="rId4" cstate="print"/>
          <a:stretch>
            <a:fillRect/>
          </a:stretch>
        </p:blipFill>
        <p:spPr>
          <a:xfrm>
            <a:off x="0" y="0"/>
            <a:ext cx="1318394" cy="6858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1470025"/>
          </a:xfrm>
        </p:spPr>
        <p:txBody>
          <a:bodyPr/>
          <a:lstStyle/>
          <a:p>
            <a:r>
              <a:rPr lang="en-US" b="1" dirty="0"/>
              <a:t>LESSON 1:  THE DESIRE AND</a:t>
            </a:r>
            <a:br>
              <a:rPr lang="en-US" b="1" dirty="0"/>
            </a:br>
            <a:r>
              <a:rPr lang="en-US" b="1" dirty="0"/>
              <a:t>THE DREAM</a:t>
            </a:r>
          </a:p>
        </p:txBody>
      </p:sp>
      <p:sp>
        <p:nvSpPr>
          <p:cNvPr id="7" name="Footer Placeholder 7"/>
          <p:cNvSpPr>
            <a:spLocks noGrp="1"/>
          </p:cNvSpPr>
          <p:nvPr>
            <p:ph type="ftr" sz="quarter" idx="11"/>
          </p:nvPr>
        </p:nvSpPr>
        <p:spPr>
          <a:xfrm>
            <a:off x="0" y="6492875"/>
            <a:ext cx="2895600" cy="365125"/>
          </a:xfrm>
        </p:spPr>
        <p:txBody>
          <a:bodyPr/>
          <a:lstStyle/>
          <a:p>
            <a:pPr algn="l"/>
            <a:r>
              <a:rPr lang="en-US" dirty="0"/>
              <a:t>© Alex Barrón 2012</a:t>
            </a:r>
          </a:p>
        </p:txBody>
      </p:sp>
      <p:sp>
        <p:nvSpPr>
          <p:cNvPr id="8"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2</a:t>
            </a:fld>
            <a:endParaRPr lang="en-US" dirty="0"/>
          </a:p>
        </p:txBody>
      </p:sp>
      <p:pic>
        <p:nvPicPr>
          <p:cNvPr id="6" name="Picture 5" descr="dream-content-analysis.jpg"/>
          <p:cNvPicPr>
            <a:picLocks noChangeAspect="1"/>
          </p:cNvPicPr>
          <p:nvPr/>
        </p:nvPicPr>
        <p:blipFill>
          <a:blip r:embed="rId2" cstate="print"/>
          <a:stretch>
            <a:fillRect/>
          </a:stretch>
        </p:blipFill>
        <p:spPr>
          <a:xfrm>
            <a:off x="1828800" y="2057400"/>
            <a:ext cx="5537200" cy="4152900"/>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4000" b="1" dirty="0"/>
              <a:t>Anything is Possible if You Can Believe!</a:t>
            </a:r>
          </a:p>
        </p:txBody>
      </p:sp>
      <p:pic>
        <p:nvPicPr>
          <p:cNvPr id="3" name="Picture 2" descr="oscar pistorius.jpg"/>
          <p:cNvPicPr>
            <a:picLocks noChangeAspect="1"/>
          </p:cNvPicPr>
          <p:nvPr/>
        </p:nvPicPr>
        <p:blipFill>
          <a:blip r:embed="rId2" cstate="print"/>
          <a:stretch>
            <a:fillRect/>
          </a:stretch>
        </p:blipFill>
        <p:spPr>
          <a:xfrm>
            <a:off x="1143000" y="1219200"/>
            <a:ext cx="6308507" cy="4340469"/>
          </a:xfrm>
          <a:prstGeom prst="rect">
            <a:avLst/>
          </a:prstGeom>
        </p:spPr>
      </p:pic>
      <p:sp>
        <p:nvSpPr>
          <p:cNvPr id="4" name="TextBox 3"/>
          <p:cNvSpPr txBox="1"/>
          <p:nvPr/>
        </p:nvSpPr>
        <p:spPr>
          <a:xfrm>
            <a:off x="1295400" y="5791200"/>
            <a:ext cx="6019800" cy="646331"/>
          </a:xfrm>
          <a:prstGeom prst="rect">
            <a:avLst/>
          </a:prstGeom>
          <a:noFill/>
        </p:spPr>
        <p:txBody>
          <a:bodyPr wrap="square" rtlCol="0">
            <a:spAutoFit/>
          </a:bodyPr>
          <a:lstStyle/>
          <a:p>
            <a:r>
              <a:rPr lang="en-US" b="1" dirty="0"/>
              <a:t>Oscar </a:t>
            </a:r>
            <a:r>
              <a:rPr lang="en-US" b="1" dirty="0" err="1"/>
              <a:t>Pistorious</a:t>
            </a:r>
            <a:r>
              <a:rPr lang="en-US" b="1" dirty="0"/>
              <a:t> had a dream and competed in the 2012 Olympics without feet!</a:t>
            </a:r>
            <a:endParaRPr lang="en-US" dirty="0"/>
          </a:p>
        </p:txBody>
      </p:sp>
      <p:sp>
        <p:nvSpPr>
          <p:cNvPr id="5" name="Footer Placeholder 6"/>
          <p:cNvSpPr>
            <a:spLocks noGrp="1"/>
          </p:cNvSpPr>
          <p:nvPr>
            <p:ph type="ftr" sz="quarter" idx="11"/>
          </p:nvPr>
        </p:nvSpPr>
        <p:spPr>
          <a:xfrm>
            <a:off x="0" y="6492875"/>
            <a:ext cx="2895600" cy="365125"/>
          </a:xfrm>
        </p:spPr>
        <p:txBody>
          <a:bodyPr/>
          <a:lstStyle/>
          <a:p>
            <a:pPr algn="l"/>
            <a:r>
              <a:rPr lang="en-US" dirty="0"/>
              <a:t>© Alex Barrón 2013</a:t>
            </a:r>
          </a:p>
        </p:txBody>
      </p:sp>
      <p:sp>
        <p:nvSpPr>
          <p:cNvPr id="6"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20</a:t>
            </a:fld>
            <a:endParaRPr lang="en-US" dirty="0"/>
          </a:p>
        </p:txBody>
      </p:sp>
      <p:pic>
        <p:nvPicPr>
          <p:cNvPr id="7" name="Picture 6" descr="Financial Freedom Seminar logo.PNG"/>
          <p:cNvPicPr>
            <a:picLocks noChangeAspect="1"/>
          </p:cNvPicPr>
          <p:nvPr/>
        </p:nvPicPr>
        <p:blipFill>
          <a:blip r:embed="rId3" cstate="print"/>
          <a:stretch>
            <a:fillRect/>
          </a:stretch>
        </p:blipFill>
        <p:spPr>
          <a:xfrm>
            <a:off x="7467598" y="5715000"/>
            <a:ext cx="1676402" cy="87202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b="1" dirty="0"/>
              <a:t>Turn On Your Dream Machine Again!</a:t>
            </a:r>
            <a:endParaRPr lang="en-US" dirty="0"/>
          </a:p>
        </p:txBody>
      </p:sp>
      <p:sp>
        <p:nvSpPr>
          <p:cNvPr id="3" name="Content Placeholder 2"/>
          <p:cNvSpPr>
            <a:spLocks noGrp="1"/>
          </p:cNvSpPr>
          <p:nvPr>
            <p:ph idx="1"/>
          </p:nvPr>
        </p:nvSpPr>
        <p:spPr>
          <a:xfrm>
            <a:off x="3581400" y="1143000"/>
            <a:ext cx="5562600" cy="4114800"/>
          </a:xfrm>
        </p:spPr>
        <p:txBody>
          <a:bodyPr>
            <a:noAutofit/>
          </a:bodyPr>
          <a:lstStyle/>
          <a:p>
            <a:r>
              <a:rPr lang="en-US" sz="2400" dirty="0"/>
              <a:t>A burning desire to be, and to do is the starting point from which the dreamer must take off. Dreams are not born of indifference, laziness, or a lack of ambition. – Napoleon Hill</a:t>
            </a:r>
          </a:p>
          <a:p>
            <a:r>
              <a:rPr lang="en-US" sz="2400" dirty="0"/>
              <a:t>“What is this dream that you have?” Can you see it in your imagination? Believe in it once again… because it can become reality.  Every great accomplishment in life starts with a dream. Turn on your dream machine again!</a:t>
            </a:r>
            <a:endParaRPr lang="en-US" sz="2400" i="1" dirty="0"/>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21</a:t>
            </a:fld>
            <a:endParaRPr lang="en-US"/>
          </a:p>
        </p:txBody>
      </p:sp>
      <p:sp>
        <p:nvSpPr>
          <p:cNvPr id="9" name="Content Placeholder 2"/>
          <p:cNvSpPr txBox="1">
            <a:spLocks/>
          </p:cNvSpPr>
          <p:nvPr/>
        </p:nvSpPr>
        <p:spPr>
          <a:xfrm>
            <a:off x="457200" y="5257800"/>
            <a:ext cx="8686800" cy="1447800"/>
          </a:xfrm>
          <a:prstGeom prst="rect">
            <a:avLst/>
          </a:prstGeom>
        </p:spPr>
        <p:txBody>
          <a:bodyPr vert="horz" lIns="91440" tIns="45720" rIns="91440" bIns="45720" rtlCol="0">
            <a:noAutofit/>
          </a:bodyPr>
          <a:lstStyle/>
          <a:p>
            <a:r>
              <a:rPr lang="en-US" sz="2400" dirty="0"/>
              <a:t> </a:t>
            </a:r>
            <a:r>
              <a:rPr lang="en-US" sz="2400" i="1" dirty="0"/>
              <a:t>"Dreaming, if selectively promoted, creates a sense of grandeur towards life, because when you dream, you are on the periphery of destiny itself.” – Peter J. Daniels</a:t>
            </a:r>
            <a:endParaRPr lang="en-US" sz="2400" dirty="0"/>
          </a:p>
        </p:txBody>
      </p:sp>
      <p:pic>
        <p:nvPicPr>
          <p:cNvPr id="10" name="Picture 9" descr="left-right-brain-illustration-1024x724.jpg"/>
          <p:cNvPicPr>
            <a:picLocks noChangeAspect="1"/>
          </p:cNvPicPr>
          <p:nvPr/>
        </p:nvPicPr>
        <p:blipFill>
          <a:blip r:embed="rId2" cstate="print"/>
          <a:stretch>
            <a:fillRect/>
          </a:stretch>
        </p:blipFill>
        <p:spPr>
          <a:xfrm>
            <a:off x="0" y="1905000"/>
            <a:ext cx="3556561" cy="251460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144000" cy="1143000"/>
          </a:xfrm>
        </p:spPr>
        <p:txBody>
          <a:bodyPr>
            <a:normAutofit/>
          </a:bodyPr>
          <a:lstStyle/>
          <a:p>
            <a:r>
              <a:rPr lang="en-US" b="1" dirty="0"/>
              <a:t>Dream Bigger and Bigger!</a:t>
            </a:r>
            <a:endParaRPr lang="en-US" dirty="0"/>
          </a:p>
        </p:txBody>
      </p:sp>
      <p:sp>
        <p:nvSpPr>
          <p:cNvPr id="3" name="Content Placeholder 2"/>
          <p:cNvSpPr>
            <a:spLocks noGrp="1"/>
          </p:cNvSpPr>
          <p:nvPr>
            <p:ph idx="1"/>
          </p:nvPr>
        </p:nvSpPr>
        <p:spPr>
          <a:xfrm>
            <a:off x="304800" y="1143000"/>
            <a:ext cx="6553200" cy="3200400"/>
          </a:xfrm>
        </p:spPr>
        <p:txBody>
          <a:bodyPr>
            <a:noAutofit/>
          </a:bodyPr>
          <a:lstStyle/>
          <a:p>
            <a:r>
              <a:rPr lang="en-US" sz="2400" i="1" dirty="0"/>
              <a:t>Turn the energy of your dreams into motivation.</a:t>
            </a:r>
            <a:endParaRPr lang="en-US" sz="2400" dirty="0"/>
          </a:p>
          <a:p>
            <a:r>
              <a:rPr lang="en-US" sz="2400" i="1" dirty="0"/>
              <a:t>Look at dreams with a particular goal in mind:  becoming an effective and prolific giver.</a:t>
            </a:r>
            <a:endParaRPr lang="en-US" sz="2400" dirty="0"/>
          </a:p>
          <a:p>
            <a:r>
              <a:rPr lang="en-US" sz="2400" i="1" dirty="0"/>
              <a:t>Turn your dream machine back on.  See possibilities and potentialities the average person never sees.  Relate the normally unrelated.  Think outside the box.  Dreams make this type of creative thinking possible.</a:t>
            </a:r>
            <a:endParaRPr lang="en-US" sz="2400" dirty="0"/>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22</a:t>
            </a:fld>
            <a:endParaRPr lang="en-US"/>
          </a:p>
        </p:txBody>
      </p:sp>
      <p:pic>
        <p:nvPicPr>
          <p:cNvPr id="11" name="Picture 10" descr="haggai.jpg"/>
          <p:cNvPicPr>
            <a:picLocks noChangeAspect="1"/>
          </p:cNvPicPr>
          <p:nvPr/>
        </p:nvPicPr>
        <p:blipFill>
          <a:blip r:embed="rId2" cstate="print"/>
          <a:stretch>
            <a:fillRect/>
          </a:stretch>
        </p:blipFill>
        <p:spPr>
          <a:xfrm>
            <a:off x="6705600" y="1219200"/>
            <a:ext cx="2238375" cy="2238375"/>
          </a:xfrm>
          <a:prstGeom prst="rect">
            <a:avLst/>
          </a:prstGeom>
        </p:spPr>
      </p:pic>
      <p:sp>
        <p:nvSpPr>
          <p:cNvPr id="12" name="Content Placeholder 2"/>
          <p:cNvSpPr txBox="1">
            <a:spLocks/>
          </p:cNvSpPr>
          <p:nvPr/>
        </p:nvSpPr>
        <p:spPr>
          <a:xfrm>
            <a:off x="304800" y="4343400"/>
            <a:ext cx="8534400" cy="2133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 Dreaming contains enormous creative potential.  It provides a window into our hearts, telling us what really matters to us, what we really desire.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1" u="none" strike="noStrike" kern="1200" cap="none" spc="0" normalizeH="0" baseline="0" noProof="0" dirty="0">
                <a:ln>
                  <a:noFill/>
                </a:ln>
                <a:solidFill>
                  <a:schemeClr val="tx1"/>
                </a:solidFill>
                <a:effectLst/>
                <a:uLnTx/>
                <a:uFillTx/>
                <a:latin typeface="+mn-lt"/>
                <a:ea typeface="+mn-ea"/>
                <a:cs typeface="+mn-cs"/>
              </a:rPr>
              <a:t> We should treat our dreams with respect.  Turn a wish into a direction, a dream into a plan. – John Edmund Haggai</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1"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Financial Freedom Seminar logo.PNG"/>
          <p:cNvPicPr>
            <a:picLocks noChangeAspect="1"/>
          </p:cNvPicPr>
          <p:nvPr/>
        </p:nvPicPr>
        <p:blipFill>
          <a:blip r:embed="rId3" cstate="print"/>
          <a:stretch>
            <a:fillRect/>
          </a:stretch>
        </p:blipFill>
        <p:spPr>
          <a:xfrm>
            <a:off x="0" y="0"/>
            <a:ext cx="1676402" cy="872028"/>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a:t>Attempt Something So Great!</a:t>
            </a:r>
          </a:p>
        </p:txBody>
      </p:sp>
      <p:sp>
        <p:nvSpPr>
          <p:cNvPr id="3" name="Content Placeholder 2"/>
          <p:cNvSpPr>
            <a:spLocks noGrp="1"/>
          </p:cNvSpPr>
          <p:nvPr>
            <p:ph idx="1"/>
          </p:nvPr>
        </p:nvSpPr>
        <p:spPr>
          <a:xfrm>
            <a:off x="457200" y="1600200"/>
            <a:ext cx="6705600" cy="5105400"/>
          </a:xfrm>
        </p:spPr>
        <p:txBody>
          <a:bodyPr>
            <a:normAutofit fontScale="77500" lnSpcReduction="20000"/>
          </a:bodyPr>
          <a:lstStyle/>
          <a:p>
            <a:r>
              <a:rPr lang="en-US" i="1" dirty="0"/>
              <a:t>Turn your dream into a plan.  Making that transition isn't easy.  It demands two things.  One, suspending the critical faculty that says to each dream "That's impossible ― forget it!"  And two, taking dreams seriously enough to write them down.</a:t>
            </a:r>
            <a:endParaRPr lang="en-US" dirty="0"/>
          </a:p>
          <a:p>
            <a:r>
              <a:rPr lang="en-US" i="1" dirty="0"/>
              <a:t> Define a dream a desired return.  Write it down, define it, sharpen it, and translate it into specific actions.  You have to know what your dreams are, and how they connect to your "real" life.  How much of your daily life do your dreams really cover?</a:t>
            </a:r>
          </a:p>
          <a:p>
            <a:r>
              <a:rPr lang="en-US" dirty="0"/>
              <a:t>Attempt something so great for God its doomed to failure unless God be in it.” – John Edmund Haggai</a:t>
            </a:r>
          </a:p>
        </p:txBody>
      </p:sp>
      <p:pic>
        <p:nvPicPr>
          <p:cNvPr id="4" name="Picture 3" descr="art of giving.jpg"/>
          <p:cNvPicPr>
            <a:picLocks noChangeAspect="1"/>
          </p:cNvPicPr>
          <p:nvPr/>
        </p:nvPicPr>
        <p:blipFill>
          <a:blip r:embed="rId2" cstate="print"/>
          <a:stretch>
            <a:fillRect/>
          </a:stretch>
        </p:blipFill>
        <p:spPr>
          <a:xfrm>
            <a:off x="7162800" y="1828800"/>
            <a:ext cx="1740756" cy="2624734"/>
          </a:xfrm>
          <a:prstGeom prst="rect">
            <a:avLst/>
          </a:prstGeom>
        </p:spPr>
      </p:pic>
      <p:pic>
        <p:nvPicPr>
          <p:cNvPr id="5" name="Picture 4" descr="Financial Freedom Seminar logo.PNG"/>
          <p:cNvPicPr>
            <a:picLocks noChangeAspect="1"/>
          </p:cNvPicPr>
          <p:nvPr/>
        </p:nvPicPr>
        <p:blipFill>
          <a:blip r:embed="rId3" cstate="print"/>
          <a:stretch>
            <a:fillRect/>
          </a:stretch>
        </p:blipFill>
        <p:spPr>
          <a:xfrm>
            <a:off x="0" y="0"/>
            <a:ext cx="1569986" cy="81667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t>Conclusion:  Dare to Dream!!!</a:t>
            </a:r>
          </a:p>
        </p:txBody>
      </p:sp>
      <p:pic>
        <p:nvPicPr>
          <p:cNvPr id="3" name="Picture 2" descr="dare-to-dream.jpg"/>
          <p:cNvPicPr>
            <a:picLocks noChangeAspect="1"/>
          </p:cNvPicPr>
          <p:nvPr/>
        </p:nvPicPr>
        <p:blipFill>
          <a:blip r:embed="rId2" cstate="print"/>
          <a:stretch>
            <a:fillRect/>
          </a:stretch>
        </p:blipFill>
        <p:spPr>
          <a:xfrm>
            <a:off x="1981200" y="2514600"/>
            <a:ext cx="5562600" cy="4171950"/>
          </a:xfrm>
          <a:prstGeom prst="rect">
            <a:avLst/>
          </a:prstGeom>
        </p:spPr>
      </p:pic>
      <p:sp>
        <p:nvSpPr>
          <p:cNvPr id="4" name="Content Placeholder 2"/>
          <p:cNvSpPr txBox="1">
            <a:spLocks/>
          </p:cNvSpPr>
          <p:nvPr/>
        </p:nvSpPr>
        <p:spPr>
          <a:xfrm>
            <a:off x="228600" y="1295400"/>
            <a:ext cx="8686800" cy="51054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1" u="none" strike="noStrike" kern="1200" cap="none" spc="0" normalizeH="0" baseline="0" noProof="0" dirty="0">
                <a:ln>
                  <a:noFill/>
                </a:ln>
                <a:solidFill>
                  <a:schemeClr val="tx1"/>
                </a:solidFill>
                <a:effectLst/>
                <a:uLnTx/>
                <a:uFillTx/>
                <a:latin typeface="+mn-lt"/>
                <a:ea typeface="+mn-ea"/>
                <a:cs typeface="+mn-cs"/>
              </a:rPr>
              <a:t>Financial Success, Freedom</a:t>
            </a:r>
            <a:r>
              <a:rPr kumimoji="0" lang="en-US" sz="3200" b="0" i="1" u="none" strike="noStrike" kern="1200" cap="none" spc="0" normalizeH="0" noProof="0" dirty="0">
                <a:ln>
                  <a:noFill/>
                </a:ln>
                <a:solidFill>
                  <a:schemeClr val="tx1"/>
                </a:solidFill>
                <a:effectLst/>
                <a:uLnTx/>
                <a:uFillTx/>
                <a:latin typeface="+mn-lt"/>
                <a:ea typeface="+mn-ea"/>
                <a:cs typeface="+mn-cs"/>
              </a:rPr>
              <a:t> and Prosperity</a:t>
            </a:r>
            <a:r>
              <a:rPr kumimoji="0" lang="en-US" sz="3200" b="0" i="1" u="none" strike="noStrike" kern="1200" cap="none" spc="0" normalizeH="0" baseline="0" noProof="0" dirty="0">
                <a:ln>
                  <a:noFill/>
                </a:ln>
                <a:solidFill>
                  <a:schemeClr val="tx1"/>
                </a:solidFill>
                <a:effectLst/>
                <a:uLnTx/>
                <a:uFillTx/>
                <a:latin typeface="+mn-lt"/>
                <a:ea typeface="+mn-ea"/>
                <a:cs typeface="+mn-cs"/>
              </a:rPr>
              <a:t> is For you!  You CAN Do It if you Dare to Dream!</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t>Defining The WHY is More Important </a:t>
            </a:r>
            <a:br>
              <a:rPr lang="en-US" b="1" dirty="0"/>
            </a:br>
            <a:r>
              <a:rPr lang="en-US" b="1" dirty="0"/>
              <a:t>Than the WHAT</a:t>
            </a:r>
          </a:p>
        </p:txBody>
      </p:sp>
      <p:sp>
        <p:nvSpPr>
          <p:cNvPr id="3" name="Content Placeholder 2"/>
          <p:cNvSpPr>
            <a:spLocks noGrp="1"/>
          </p:cNvSpPr>
          <p:nvPr>
            <p:ph idx="1"/>
          </p:nvPr>
        </p:nvSpPr>
        <p:spPr>
          <a:xfrm>
            <a:off x="3581400" y="1752600"/>
            <a:ext cx="5257800" cy="3048000"/>
          </a:xfrm>
        </p:spPr>
        <p:txBody>
          <a:bodyPr>
            <a:normAutofit fontScale="92500"/>
          </a:bodyPr>
          <a:lstStyle/>
          <a:p>
            <a:pPr>
              <a:buNone/>
            </a:pPr>
            <a:r>
              <a:rPr lang="en-US" i="1" dirty="0"/>
              <a:t>“Whatever you vividly imagine, ardently desire, sincerely believe, and enthusiastically act upon must inevitably come to pass.” </a:t>
            </a:r>
          </a:p>
          <a:p>
            <a:pPr algn="r">
              <a:buNone/>
            </a:pPr>
            <a:r>
              <a:rPr lang="en-US" dirty="0"/>
              <a:t>– Paul J. Meyer</a:t>
            </a:r>
          </a:p>
        </p:txBody>
      </p:sp>
      <p:sp>
        <p:nvSpPr>
          <p:cNvPr id="8" name="Footer Placeholder 7"/>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9" name="Slide Number Placeholder 8"/>
          <p:cNvSpPr>
            <a:spLocks noGrp="1"/>
          </p:cNvSpPr>
          <p:nvPr>
            <p:ph type="sldNum" sz="quarter" idx="12"/>
          </p:nvPr>
        </p:nvSpPr>
        <p:spPr>
          <a:xfrm>
            <a:off x="7010400" y="6492875"/>
            <a:ext cx="2133600" cy="365125"/>
          </a:xfrm>
        </p:spPr>
        <p:txBody>
          <a:bodyPr/>
          <a:lstStyle/>
          <a:p>
            <a:fld id="{26992660-07D7-4D1A-9A00-6246F487EF94}" type="slidenum">
              <a:rPr lang="en-US" smtClean="0"/>
              <a:pPr/>
              <a:t>3</a:t>
            </a:fld>
            <a:endParaRPr lang="en-US" dirty="0"/>
          </a:p>
        </p:txBody>
      </p:sp>
      <p:pic>
        <p:nvPicPr>
          <p:cNvPr id="12" name="Picture 11" descr="imagesCA9PLW8E.jpg"/>
          <p:cNvPicPr>
            <a:picLocks noChangeAspect="1"/>
          </p:cNvPicPr>
          <p:nvPr/>
        </p:nvPicPr>
        <p:blipFill>
          <a:blip r:embed="rId2" cstate="print"/>
          <a:stretch>
            <a:fillRect/>
          </a:stretch>
        </p:blipFill>
        <p:spPr>
          <a:xfrm>
            <a:off x="381000" y="1905000"/>
            <a:ext cx="3121781" cy="2209800"/>
          </a:xfrm>
          <a:prstGeom prst="rect">
            <a:avLst/>
          </a:prstGeom>
        </p:spPr>
      </p:pic>
      <p:pic>
        <p:nvPicPr>
          <p:cNvPr id="7" name="Picture 6" descr="lo que quieras ser esta en tu mano.jpg"/>
          <p:cNvPicPr>
            <a:picLocks noChangeAspect="1"/>
          </p:cNvPicPr>
          <p:nvPr/>
        </p:nvPicPr>
        <p:blipFill>
          <a:blip r:embed="rId3" cstate="print"/>
          <a:stretch>
            <a:fillRect/>
          </a:stretch>
        </p:blipFill>
        <p:spPr>
          <a:xfrm>
            <a:off x="5562600" y="4648200"/>
            <a:ext cx="2743200" cy="2057400"/>
          </a:xfrm>
          <a:prstGeom prst="rect">
            <a:avLst/>
          </a:prstGeom>
        </p:spPr>
      </p:pic>
      <p:sp>
        <p:nvSpPr>
          <p:cNvPr id="10" name="TextBox 9"/>
          <p:cNvSpPr txBox="1"/>
          <p:nvPr/>
        </p:nvSpPr>
        <p:spPr>
          <a:xfrm>
            <a:off x="228600" y="4343400"/>
            <a:ext cx="2971800" cy="369332"/>
          </a:xfrm>
          <a:prstGeom prst="rect">
            <a:avLst/>
          </a:prstGeom>
          <a:noFill/>
        </p:spPr>
        <p:txBody>
          <a:bodyPr wrap="square" rtlCol="0">
            <a:spAutoFit/>
          </a:bodyPr>
          <a:lstStyle/>
          <a:p>
            <a:endParaRPr lang="en-US" dirty="0"/>
          </a:p>
        </p:txBody>
      </p:sp>
      <p:sp>
        <p:nvSpPr>
          <p:cNvPr id="11" name="Content Placeholder 2"/>
          <p:cNvSpPr txBox="1">
            <a:spLocks/>
          </p:cNvSpPr>
          <p:nvPr/>
        </p:nvSpPr>
        <p:spPr>
          <a:xfrm>
            <a:off x="381000" y="4419600"/>
            <a:ext cx="5257800" cy="2133600"/>
          </a:xfrm>
          <a:prstGeom prst="rect">
            <a:avLst/>
          </a:prstGeom>
        </p:spPr>
        <p:txBody>
          <a:bodyPr vert="horz" lIns="91440" tIns="45720" rIns="91440" bIns="45720" rtlCol="0">
            <a:normAutofit/>
          </a:bodyPr>
          <a:lstStyle/>
          <a:p>
            <a:pPr>
              <a:buFont typeface="Arial" pitchFamily="34" charset="0"/>
              <a:buChar char="•"/>
            </a:pPr>
            <a:r>
              <a:rPr lang="en-US" sz="2800" dirty="0"/>
              <a:t> What is my purpose in life?</a:t>
            </a:r>
          </a:p>
          <a:p>
            <a:pPr>
              <a:buFont typeface="Arial" pitchFamily="34" charset="0"/>
              <a:buChar char="•"/>
            </a:pPr>
            <a:r>
              <a:rPr lang="en-US" sz="2800" dirty="0"/>
              <a:t> What is God’s will for my life?</a:t>
            </a:r>
          </a:p>
          <a:p>
            <a:pPr>
              <a:buFont typeface="Arial" pitchFamily="34" charset="0"/>
              <a:buChar char="•"/>
            </a:pPr>
            <a:r>
              <a:rPr lang="en-US" sz="2800" dirty="0"/>
              <a:t> Why do I want to achieve financial prosperity?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2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buFont typeface="Wingdings" pitchFamily="2" charset="2"/>
              <a:buChar char="Ø"/>
            </a:pPr>
            <a:r>
              <a:rPr lang="en-US" b="1" dirty="0"/>
              <a:t>Breakthrough Thought: </a:t>
            </a:r>
            <a:br>
              <a:rPr lang="en-US" b="1" dirty="0"/>
            </a:br>
            <a:r>
              <a:rPr lang="en-US" b="1" dirty="0"/>
              <a:t>Financial Prosperity is For You!</a:t>
            </a:r>
            <a:endParaRPr lang="en-US" dirty="0"/>
          </a:p>
        </p:txBody>
      </p:sp>
      <p:sp>
        <p:nvSpPr>
          <p:cNvPr id="3" name="Content Placeholder 2"/>
          <p:cNvSpPr>
            <a:spLocks noGrp="1"/>
          </p:cNvSpPr>
          <p:nvPr>
            <p:ph idx="1"/>
          </p:nvPr>
        </p:nvSpPr>
        <p:spPr>
          <a:xfrm>
            <a:off x="228600" y="1981200"/>
            <a:ext cx="8610600" cy="4191000"/>
          </a:xfrm>
        </p:spPr>
        <p:txBody>
          <a:bodyPr>
            <a:normAutofit fontScale="92500" lnSpcReduction="10000"/>
          </a:bodyPr>
          <a:lstStyle/>
          <a:p>
            <a:r>
              <a:rPr lang="en-US" dirty="0"/>
              <a:t>Financial Success is mental first, physical second.</a:t>
            </a:r>
          </a:p>
          <a:p>
            <a:r>
              <a:rPr lang="en-US" dirty="0"/>
              <a:t>Adopt an Abundance Mentality – There’s more than enough for Everyone!</a:t>
            </a:r>
          </a:p>
          <a:p>
            <a:r>
              <a:rPr lang="en-US" dirty="0"/>
              <a:t>Think and Grow Rich – We become what we think about all the time.</a:t>
            </a:r>
          </a:p>
          <a:p>
            <a:r>
              <a:rPr lang="en-US" dirty="0"/>
              <a:t>Prosperity can be taught. </a:t>
            </a:r>
          </a:p>
          <a:p>
            <a:r>
              <a:rPr lang="en-US" dirty="0"/>
              <a:t>And prosperity can be learned. </a:t>
            </a:r>
          </a:p>
          <a:p>
            <a:r>
              <a:rPr lang="en-US" dirty="0"/>
              <a:t>God wants me to prosper even as my soul prospers.</a:t>
            </a:r>
          </a:p>
          <a:p>
            <a:endParaRPr lang="en-US" dirty="0"/>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4</a:t>
            </a:fld>
            <a:endParaRPr lang="en-US"/>
          </a:p>
        </p:txBody>
      </p:sp>
      <p:pic>
        <p:nvPicPr>
          <p:cNvPr id="6" name="Picture 5"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a:bodyPr>
          <a:lstStyle/>
          <a:p>
            <a:r>
              <a:rPr lang="en-US" b="1" dirty="0"/>
              <a:t>Read: The Man Who Desired Gold</a:t>
            </a:r>
            <a:endParaRPr lang="en-US" dirty="0"/>
          </a:p>
        </p:txBody>
      </p:sp>
      <p:sp>
        <p:nvSpPr>
          <p:cNvPr id="3" name="Content Placeholder 2"/>
          <p:cNvSpPr>
            <a:spLocks noGrp="1"/>
          </p:cNvSpPr>
          <p:nvPr>
            <p:ph idx="1"/>
          </p:nvPr>
        </p:nvSpPr>
        <p:spPr>
          <a:xfrm>
            <a:off x="457200" y="1828800"/>
            <a:ext cx="6553200" cy="4648200"/>
          </a:xfrm>
        </p:spPr>
        <p:txBody>
          <a:bodyPr>
            <a:normAutofit fontScale="85000" lnSpcReduction="20000"/>
          </a:bodyPr>
          <a:lstStyle/>
          <a:p>
            <a:r>
              <a:rPr lang="en-US" dirty="0"/>
              <a:t>“We do not wish to go on year after year living slavish lives. Working, working, working! Getting nowhere!”</a:t>
            </a:r>
          </a:p>
          <a:p>
            <a:r>
              <a:rPr lang="en-US" dirty="0"/>
              <a:t>“The reason most people have never found any measure of wealth is because they never sought it.”</a:t>
            </a:r>
          </a:p>
          <a:p>
            <a:r>
              <a:rPr lang="en-US" dirty="0"/>
              <a:t>“In those things toward which we exerted our best endeavors we succeeded.  We need to learn more that we may prosper more.  With a new understanding we shall find honorable ways to accomplish our desires.”</a:t>
            </a:r>
          </a:p>
          <a:p>
            <a:pPr lvl="1" algn="r"/>
            <a:r>
              <a:rPr lang="en-US" dirty="0" err="1"/>
              <a:t>Bansir</a:t>
            </a:r>
            <a:r>
              <a:rPr lang="en-US" dirty="0"/>
              <a:t> the Chariot Builder</a:t>
            </a:r>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5</a:t>
            </a:fld>
            <a:endParaRPr lang="en-US"/>
          </a:p>
        </p:txBody>
      </p:sp>
      <p:pic>
        <p:nvPicPr>
          <p:cNvPr id="10" name="Picture 9" descr="richest man.jpg"/>
          <p:cNvPicPr>
            <a:picLocks noChangeAspect="1"/>
          </p:cNvPicPr>
          <p:nvPr/>
        </p:nvPicPr>
        <p:blipFill>
          <a:blip r:embed="rId2" cstate="print"/>
          <a:stretch>
            <a:fillRect/>
          </a:stretch>
        </p:blipFill>
        <p:spPr>
          <a:xfrm>
            <a:off x="7086600" y="1905000"/>
            <a:ext cx="1638300" cy="2781300"/>
          </a:xfrm>
          <a:prstGeom prst="rect">
            <a:avLst/>
          </a:prstGeom>
        </p:spPr>
      </p:pic>
      <p:pic>
        <p:nvPicPr>
          <p:cNvPr id="9" name="Picture 8" descr="Financial Freedom Seminar logo.PNG"/>
          <p:cNvPicPr>
            <a:picLocks noChangeAspect="1"/>
          </p:cNvPicPr>
          <p:nvPr/>
        </p:nvPicPr>
        <p:blipFill>
          <a:blip r:embed="rId3" cstate="print"/>
          <a:stretch>
            <a:fillRect/>
          </a:stretch>
        </p:blipFill>
        <p:spPr>
          <a:xfrm>
            <a:off x="0" y="0"/>
            <a:ext cx="1676402" cy="872028"/>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pPr>
              <a:buFont typeface="Wingdings" pitchFamily="2" charset="2"/>
              <a:buChar char="Ø"/>
            </a:pPr>
            <a:r>
              <a:rPr lang="en-US" b="1" dirty="0"/>
              <a:t> Breakthrough Thought: </a:t>
            </a:r>
            <a:br>
              <a:rPr lang="en-US" b="1" dirty="0"/>
            </a:br>
            <a:r>
              <a:rPr lang="en-US" b="1" dirty="0"/>
              <a:t>To Be Financially Free, You Must Desire to be Financially Free!</a:t>
            </a:r>
            <a:endParaRPr lang="en-US" dirty="0"/>
          </a:p>
        </p:txBody>
      </p:sp>
      <p:sp>
        <p:nvSpPr>
          <p:cNvPr id="3" name="Content Placeholder 2"/>
          <p:cNvSpPr>
            <a:spLocks noGrp="1"/>
          </p:cNvSpPr>
          <p:nvPr>
            <p:ph idx="1"/>
          </p:nvPr>
        </p:nvSpPr>
        <p:spPr>
          <a:xfrm>
            <a:off x="457200" y="2286000"/>
            <a:ext cx="6553200" cy="4191000"/>
          </a:xfrm>
        </p:spPr>
        <p:txBody>
          <a:bodyPr>
            <a:normAutofit/>
          </a:bodyPr>
          <a:lstStyle/>
          <a:p>
            <a:r>
              <a:rPr lang="en-US" dirty="0"/>
              <a:t>You must make it your burning desire – and focus on it day and night!</a:t>
            </a:r>
          </a:p>
          <a:p>
            <a:r>
              <a:rPr lang="en-US" dirty="0"/>
              <a:t>A Burning Desire is the WHAT!</a:t>
            </a:r>
          </a:p>
          <a:p>
            <a:r>
              <a:rPr lang="en-US" dirty="0"/>
              <a:t>Without a strong desire to achieve financial prosperity, you will never achieve it.</a:t>
            </a:r>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6</a:t>
            </a:fld>
            <a:endParaRPr lang="en-US"/>
          </a:p>
        </p:txBody>
      </p:sp>
      <p:pic>
        <p:nvPicPr>
          <p:cNvPr id="9" name="Picture 8" descr="imagesCA5IHCRY.jpg"/>
          <p:cNvPicPr>
            <a:picLocks noChangeAspect="1"/>
          </p:cNvPicPr>
          <p:nvPr/>
        </p:nvPicPr>
        <p:blipFill>
          <a:blip r:embed="rId2" cstate="print"/>
          <a:stretch>
            <a:fillRect/>
          </a:stretch>
        </p:blipFill>
        <p:spPr>
          <a:xfrm>
            <a:off x="6629400" y="2590800"/>
            <a:ext cx="2371725" cy="1933575"/>
          </a:xfrm>
          <a:prstGeom prst="rect">
            <a:avLst/>
          </a:prstGeom>
        </p:spPr>
      </p:pic>
      <p:pic>
        <p:nvPicPr>
          <p:cNvPr id="10" name="Picture 9" descr="Financial Freedom Seminar logo.PNG"/>
          <p:cNvPicPr>
            <a:picLocks noChangeAspect="1"/>
          </p:cNvPicPr>
          <p:nvPr/>
        </p:nvPicPr>
        <p:blipFill>
          <a:blip r:embed="rId3" cstate="print"/>
          <a:stretch>
            <a:fillRect/>
          </a:stretch>
        </p:blipFill>
        <p:spPr>
          <a:xfrm>
            <a:off x="0" y="0"/>
            <a:ext cx="1676402" cy="872028"/>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normAutofit/>
          </a:bodyPr>
          <a:lstStyle/>
          <a:p>
            <a:r>
              <a:rPr lang="en-US" b="1" dirty="0"/>
              <a:t>How Do Desires Work?</a:t>
            </a:r>
            <a:endParaRPr lang="en-US" dirty="0"/>
          </a:p>
        </p:txBody>
      </p:sp>
      <p:sp>
        <p:nvSpPr>
          <p:cNvPr id="3" name="Content Placeholder 2"/>
          <p:cNvSpPr>
            <a:spLocks noGrp="1"/>
          </p:cNvSpPr>
          <p:nvPr>
            <p:ph idx="1"/>
          </p:nvPr>
        </p:nvSpPr>
        <p:spPr>
          <a:xfrm>
            <a:off x="609600" y="1524000"/>
            <a:ext cx="7696200" cy="4724400"/>
          </a:xfrm>
        </p:spPr>
        <p:txBody>
          <a:bodyPr>
            <a:normAutofit fontScale="77500" lnSpcReduction="20000"/>
          </a:bodyPr>
          <a:lstStyle/>
          <a:p>
            <a:r>
              <a:rPr lang="en-US" dirty="0"/>
              <a:t>“Decide that if you are to achieve what you desire, </a:t>
            </a:r>
            <a:r>
              <a:rPr lang="en-US" b="1" i="1" dirty="0"/>
              <a:t>time and study will be required</a:t>
            </a:r>
            <a:r>
              <a:rPr lang="en-US" dirty="0"/>
              <a:t>.  As for time, all men have it in abundance.  As for study, learning is of two kinds:  the one kind being the things we learn and know, and the other being the training that teaches us how to find out what we do not know.</a:t>
            </a:r>
          </a:p>
          <a:p>
            <a:r>
              <a:rPr lang="en-US" dirty="0"/>
              <a:t>Decide to find out how you might accumulate wealth, and when you find out, make this your task and do it well.</a:t>
            </a:r>
          </a:p>
          <a:p>
            <a:r>
              <a:rPr lang="en-US" dirty="0"/>
              <a:t>I had the desire to prosper before I found out how to make wealth.  </a:t>
            </a:r>
          </a:p>
          <a:p>
            <a:r>
              <a:rPr lang="en-US" dirty="0"/>
              <a:t>Preceding accomplishment must be desire.” </a:t>
            </a:r>
          </a:p>
          <a:p>
            <a:pPr algn="r">
              <a:buNone/>
            </a:pPr>
            <a:r>
              <a:rPr lang="en-US" dirty="0"/>
              <a:t>– Richest Man in Babylon</a:t>
            </a:r>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7</a:t>
            </a:fld>
            <a:endParaRPr lang="en-US"/>
          </a:p>
        </p:txBody>
      </p:sp>
      <p:pic>
        <p:nvPicPr>
          <p:cNvPr id="6" name="Picture 5"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t>Desires Must Be Definite</a:t>
            </a:r>
            <a:endParaRPr lang="en-US" dirty="0"/>
          </a:p>
        </p:txBody>
      </p:sp>
      <p:sp>
        <p:nvSpPr>
          <p:cNvPr id="3" name="Content Placeholder 2"/>
          <p:cNvSpPr>
            <a:spLocks noGrp="1"/>
          </p:cNvSpPr>
          <p:nvPr>
            <p:ph idx="1"/>
          </p:nvPr>
        </p:nvSpPr>
        <p:spPr>
          <a:xfrm>
            <a:off x="533400" y="1143000"/>
            <a:ext cx="8077200" cy="5257800"/>
          </a:xfrm>
        </p:spPr>
        <p:txBody>
          <a:bodyPr>
            <a:noAutofit/>
          </a:bodyPr>
          <a:lstStyle/>
          <a:p>
            <a:r>
              <a:rPr lang="en-US" sz="2200" dirty="0"/>
              <a:t>Your desires must be strong and definite.  For a man to wish to be rich is of little purpose.  For a man to desire five pieces of gold is a tangible desire which he can press to fulfillment.  After he has backed his desire for five pieces of gold with strength of purpose to secure it, next he can find twenty pieces and later a thousand pieces and, behold, he has become wealthy.</a:t>
            </a:r>
          </a:p>
          <a:p>
            <a:r>
              <a:rPr lang="en-US" sz="2200" dirty="0"/>
              <a:t>In learning to secure his one definite small desire, he has trained himself to secure a larger one.  This is the process by which wealth is accumulated:  first in small sums, then in larger ones as a man learns and becomes more capable.</a:t>
            </a:r>
          </a:p>
          <a:p>
            <a:r>
              <a:rPr lang="en-US" sz="2200" dirty="0"/>
              <a:t>Desires must be simple and definite.  They defeat their own purpose should they be too many, too confusing, or beyond a man's training to accomplish.</a:t>
            </a:r>
          </a:p>
          <a:p>
            <a:r>
              <a:rPr lang="en-US" sz="2200" dirty="0"/>
              <a:t>Act like a free man and succeed like one!  Decide what you desire to accomplish and then work will aid you to achieve it!” </a:t>
            </a:r>
          </a:p>
          <a:p>
            <a:pPr algn="r">
              <a:buNone/>
            </a:pPr>
            <a:r>
              <a:rPr lang="en-US" sz="2200" dirty="0"/>
              <a:t>– Richest Man in Babylon</a:t>
            </a:r>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8</a:t>
            </a:fld>
            <a:endParaRPr lang="en-US"/>
          </a:p>
        </p:txBody>
      </p:sp>
      <p:pic>
        <p:nvPicPr>
          <p:cNvPr id="6" name="Picture 5" descr="Financial Freedom Seminar logo.PNG"/>
          <p:cNvPicPr>
            <a:picLocks noChangeAspect="1"/>
          </p:cNvPicPr>
          <p:nvPr/>
        </p:nvPicPr>
        <p:blipFill>
          <a:blip r:embed="rId2" cstate="print"/>
          <a:stretch>
            <a:fillRect/>
          </a:stretch>
        </p:blipFill>
        <p:spPr>
          <a:xfrm>
            <a:off x="0" y="0"/>
            <a:ext cx="1676402" cy="872028"/>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t>Watch: The Master Key to Riches</a:t>
            </a:r>
            <a:endParaRPr lang="en-US" dirty="0"/>
          </a:p>
        </p:txBody>
      </p:sp>
      <p:sp>
        <p:nvSpPr>
          <p:cNvPr id="3" name="Content Placeholder 2"/>
          <p:cNvSpPr>
            <a:spLocks noGrp="1"/>
          </p:cNvSpPr>
          <p:nvPr>
            <p:ph idx="1"/>
          </p:nvPr>
        </p:nvSpPr>
        <p:spPr>
          <a:xfrm>
            <a:off x="3657600" y="1066800"/>
            <a:ext cx="4953000" cy="3657600"/>
          </a:xfrm>
        </p:spPr>
        <p:txBody>
          <a:bodyPr>
            <a:noAutofit/>
          </a:bodyPr>
          <a:lstStyle/>
          <a:p>
            <a:pPr>
              <a:buNone/>
            </a:pPr>
            <a:r>
              <a:rPr lang="en-US" sz="1000" dirty="0">
                <a:hlinkClick r:id="rId2"/>
              </a:rPr>
              <a:t> http://www.youtube.com/watch?v=KJBQL0MHqg4</a:t>
            </a:r>
            <a:endParaRPr lang="en-US" sz="1000" dirty="0"/>
          </a:p>
          <a:p>
            <a:r>
              <a:rPr lang="en-US" sz="2400" dirty="0"/>
              <a:t>Desire is the starting point of all achievement – the first step toward riches.</a:t>
            </a:r>
          </a:p>
          <a:p>
            <a:r>
              <a:rPr lang="en-US" sz="2400" dirty="0"/>
              <a:t>We must have a consuming obsession in life – a burning desire!</a:t>
            </a:r>
          </a:p>
          <a:p>
            <a:r>
              <a:rPr lang="en-US" sz="2400" dirty="0"/>
              <a:t>Desire is not a hope! It is not a wish! It is a keen, pulsating desire, which transcends everything else. It is </a:t>
            </a:r>
            <a:r>
              <a:rPr lang="en-US" sz="2400" b="1" dirty="0"/>
              <a:t>definite</a:t>
            </a:r>
            <a:r>
              <a:rPr lang="en-US" sz="2400" dirty="0"/>
              <a:t>.</a:t>
            </a:r>
            <a:r>
              <a:rPr lang="en-US" sz="2400" dirty="0">
                <a:hlinkClick r:id="rId2"/>
              </a:rPr>
              <a:t> </a:t>
            </a:r>
            <a:endParaRPr lang="en-US" sz="1000" dirty="0"/>
          </a:p>
        </p:txBody>
      </p:sp>
      <p:sp>
        <p:nvSpPr>
          <p:cNvPr id="7" name="Footer Placeholder 6"/>
          <p:cNvSpPr>
            <a:spLocks noGrp="1"/>
          </p:cNvSpPr>
          <p:nvPr>
            <p:ph type="ftr" sz="quarter" idx="11"/>
          </p:nvPr>
        </p:nvSpPr>
        <p:spPr>
          <a:xfrm>
            <a:off x="0" y="6492875"/>
            <a:ext cx="2895600" cy="365125"/>
          </a:xfrm>
        </p:spPr>
        <p:txBody>
          <a:bodyPr/>
          <a:lstStyle/>
          <a:p>
            <a:pPr algn="l"/>
            <a:r>
              <a:rPr lang="en-US"/>
              <a:t>© Alex Barrón 2012</a:t>
            </a:r>
            <a:endParaRPr lang="en-US" dirty="0"/>
          </a:p>
        </p:txBody>
      </p:sp>
      <p:sp>
        <p:nvSpPr>
          <p:cNvPr id="8" name="Slide Number Placeholder 7"/>
          <p:cNvSpPr>
            <a:spLocks noGrp="1"/>
          </p:cNvSpPr>
          <p:nvPr>
            <p:ph type="sldNum" sz="quarter" idx="12"/>
          </p:nvPr>
        </p:nvSpPr>
        <p:spPr>
          <a:xfrm>
            <a:off x="7010400" y="6492875"/>
            <a:ext cx="2133600" cy="365125"/>
          </a:xfrm>
        </p:spPr>
        <p:txBody>
          <a:bodyPr/>
          <a:lstStyle/>
          <a:p>
            <a:fld id="{26992660-07D7-4D1A-9A00-6246F487EF94}" type="slidenum">
              <a:rPr lang="en-US" smtClean="0"/>
              <a:pPr/>
              <a:t>9</a:t>
            </a:fld>
            <a:endParaRPr lang="en-US"/>
          </a:p>
        </p:txBody>
      </p:sp>
      <p:pic>
        <p:nvPicPr>
          <p:cNvPr id="6" name="Picture 5" descr="master-keys-spanish.jpg"/>
          <p:cNvPicPr>
            <a:picLocks noChangeAspect="1"/>
          </p:cNvPicPr>
          <p:nvPr/>
        </p:nvPicPr>
        <p:blipFill>
          <a:blip r:embed="rId3" cstate="print"/>
          <a:stretch>
            <a:fillRect/>
          </a:stretch>
        </p:blipFill>
        <p:spPr>
          <a:xfrm>
            <a:off x="304800" y="1219200"/>
            <a:ext cx="2996916" cy="3429000"/>
          </a:xfrm>
          <a:prstGeom prst="rect">
            <a:avLst/>
          </a:prstGeom>
        </p:spPr>
      </p:pic>
      <p:sp>
        <p:nvSpPr>
          <p:cNvPr id="9" name="Content Placeholder 2"/>
          <p:cNvSpPr txBox="1">
            <a:spLocks/>
          </p:cNvSpPr>
          <p:nvPr/>
        </p:nvSpPr>
        <p:spPr>
          <a:xfrm>
            <a:off x="304800" y="4724400"/>
            <a:ext cx="8382000" cy="1600200"/>
          </a:xfrm>
          <a:prstGeom prst="rect">
            <a:avLst/>
          </a:prstGeom>
        </p:spPr>
        <p:txBody>
          <a:bodyPr vert="horz" lIns="91440" tIns="45720" rIns="91440" bIns="45720" rtlCol="0">
            <a:noAutofit/>
          </a:bodyPr>
          <a:lstStyle/>
          <a:p>
            <a:pPr marL="342900" indent="-342900">
              <a:spcBef>
                <a:spcPct val="20000"/>
              </a:spcBef>
              <a:buFont typeface="Arial" pitchFamily="34" charset="0"/>
              <a:buChar char="•"/>
            </a:pPr>
            <a:r>
              <a:rPr lang="en-US" sz="2400" dirty="0"/>
              <a:t>A desire when it first appears in the mind may be a wish, but after a long time it becomes a dominating desire.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Desires can transform themselves into reality.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The dominating dream of your life can become a reality.</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 Napoleon</a:t>
            </a:r>
            <a:r>
              <a:rPr kumimoji="0" lang="en-US" sz="2200" b="0" i="0" u="none" strike="noStrike" kern="1200" cap="none" spc="0" normalizeH="0" noProof="0" dirty="0">
                <a:ln>
                  <a:noFill/>
                </a:ln>
                <a:solidFill>
                  <a:schemeClr val="tx1"/>
                </a:solidFill>
                <a:effectLst/>
                <a:uLnTx/>
                <a:uFillTx/>
                <a:latin typeface="+mn-lt"/>
                <a:ea typeface="+mn-ea"/>
                <a:cs typeface="+mn-cs"/>
              </a:rPr>
              <a:t> Hill</a:t>
            </a: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47857</TotalTime>
  <Words>2140</Words>
  <Application>Microsoft Office PowerPoint</Application>
  <PresentationFormat>On-screen Show (4:3)</PresentationFormat>
  <Paragraphs>175</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Office Theme</vt:lpstr>
      <vt:lpstr>June 02-03, 2018 9am-7pm</vt:lpstr>
      <vt:lpstr>LESSON 1:  THE DESIRE AND THE DREAM</vt:lpstr>
      <vt:lpstr>Defining The WHY is More Important  Than the WHAT</vt:lpstr>
      <vt:lpstr>Breakthrough Thought:  Financial Prosperity is For You!</vt:lpstr>
      <vt:lpstr>Read: The Man Who Desired Gold</vt:lpstr>
      <vt:lpstr> Breakthrough Thought:  To Be Financially Free, You Must Desire to be Financially Free!</vt:lpstr>
      <vt:lpstr>How Do Desires Work?</vt:lpstr>
      <vt:lpstr>Desires Must Be Definite</vt:lpstr>
      <vt:lpstr>Watch: The Master Key to Riches</vt:lpstr>
      <vt:lpstr>The Formula For Achieving Any Desire</vt:lpstr>
      <vt:lpstr>The Formula For Achieving Any Desire</vt:lpstr>
      <vt:lpstr>A Burning Desire is the Seed of All Achievement</vt:lpstr>
      <vt:lpstr>A Burning Desire is Not a Mere Wish</vt:lpstr>
      <vt:lpstr>What Do You Desire?</vt:lpstr>
      <vt:lpstr>Watch: Peter J Daniels</vt:lpstr>
      <vt:lpstr>What is This Dream That You Have?</vt:lpstr>
      <vt:lpstr>Now Its Time to Define the WHAT</vt:lpstr>
      <vt:lpstr>What Do You Dream About?</vt:lpstr>
      <vt:lpstr>Dreams Really Do Come True!</vt:lpstr>
      <vt:lpstr>Anything is Possible if You Can Believe!</vt:lpstr>
      <vt:lpstr>Turn On Your Dream Machine Again!</vt:lpstr>
      <vt:lpstr>Dream Bigger and Bigger!</vt:lpstr>
      <vt:lpstr>Attempt Something So Great!</vt:lpstr>
      <vt:lpstr>Conclusion:  Dare to Dream!!!</vt:lpstr>
    </vt:vector>
  </TitlesOfParts>
  <Company>Multiple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Freedom 101 Seminar</dc:title>
  <dc:creator>abarron</dc:creator>
  <cp:lastModifiedBy>Alex Barron</cp:lastModifiedBy>
  <cp:revision>4791</cp:revision>
  <dcterms:created xsi:type="dcterms:W3CDTF">2012-02-11T01:13:16Z</dcterms:created>
  <dcterms:modified xsi:type="dcterms:W3CDTF">2018-05-31T02:48:44Z</dcterms:modified>
</cp:coreProperties>
</file>