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1pPr>
            <a:lvl2pPr marL="0" indent="2286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2pPr>
            <a:lvl3pPr marL="0" indent="4572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3pPr>
            <a:lvl4pPr marL="0" indent="6858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4pPr>
            <a:lvl5pPr marL="0" indent="9144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 marL="571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1pPr>
            <a:lvl2pPr marL="11430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2pPr>
            <a:lvl3pPr marL="1714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3pPr>
            <a:lvl4pPr marL="22860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4pPr>
            <a:lvl5pPr marL="2857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6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1pPr>
            <a:lvl2pPr marL="9652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2pPr>
            <a:lvl3pPr marL="14478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3pPr>
            <a:lvl4pPr marL="19304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4pPr>
            <a:lvl5pPr marL="24130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 anchor="b"/>
          <a:lstStyle>
            <a:lvl1pPr algn="r"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ramática y Redacción"/>
          <p:cNvSpPr txBox="1"/>
          <p:nvPr>
            <p:ph type="title"/>
          </p:nvPr>
        </p:nvSpPr>
        <p:spPr>
          <a:xfrm>
            <a:off x="1446054" y="965200"/>
            <a:ext cx="10464801" cy="3302546"/>
          </a:xfrm>
          <a:prstGeom prst="rect">
            <a:avLst/>
          </a:prstGeom>
        </p:spPr>
        <p:txBody>
          <a:bodyPr/>
          <a:lstStyle>
            <a:lvl1pPr defTabSz="324611">
              <a:defRPr sz="9868"/>
            </a:lvl1pPr>
          </a:lstStyle>
          <a:p>
            <a:pPr/>
            <a:r>
              <a:t>Gramática y Redacción</a:t>
            </a:r>
          </a:p>
        </p:txBody>
      </p:sp>
      <p:sp>
        <p:nvSpPr>
          <p:cNvPr id="148" name="INSTITUO DE LíDERES CRISTIANOS…"/>
          <p:cNvSpPr txBox="1"/>
          <p:nvPr>
            <p:ph type="body" sz="quarter" idx="1"/>
          </p:nvPr>
        </p:nvSpPr>
        <p:spPr>
          <a:xfrm>
            <a:off x="2677938" y="7258050"/>
            <a:ext cx="7648924" cy="1663700"/>
          </a:xfrm>
          <a:prstGeom prst="rect">
            <a:avLst/>
          </a:prstGeom>
        </p:spPr>
        <p:txBody>
          <a:bodyPr/>
          <a:lstStyle/>
          <a:p>
            <a:pPr defTabSz="379475">
              <a:defRPr sz="2988"/>
            </a:pPr>
            <a:r>
              <a:t>INSTITUO DE LíDERES CRISTIANOS</a:t>
            </a:r>
          </a:p>
          <a:p>
            <a:pPr defTabSz="379475">
              <a:defRPr sz="2988"/>
            </a:pPr>
            <a:r>
              <a:t>Mtra. Gabriela Tijerina-Pike, Ph.D.</a:t>
            </a:r>
          </a:p>
        </p:txBody>
      </p:sp>
      <p:sp>
        <p:nvSpPr>
          <p:cNvPr id="149" name="Apple"/>
          <p:cNvSpPr/>
          <p:nvPr/>
        </p:nvSpPr>
        <p:spPr>
          <a:xfrm>
            <a:off x="5439181" y="4305300"/>
            <a:ext cx="2126438" cy="2419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fill="norm" stroke="1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https://textossabados.weebly.com/signos-de-puntuacioacuten.html"/>
          <p:cNvSpPr txBox="1"/>
          <p:nvPr/>
        </p:nvSpPr>
        <p:spPr>
          <a:xfrm>
            <a:off x="872307" y="9068397"/>
            <a:ext cx="10472786" cy="52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2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https://textossabados.weebly.com/signos-de-puntuacioacuten.html</a:t>
            </a:r>
          </a:p>
        </p:txBody>
      </p:sp>
      <p:graphicFrame>
        <p:nvGraphicFramePr>
          <p:cNvPr id="183" name="Table"/>
          <p:cNvGraphicFramePr/>
          <p:nvPr/>
        </p:nvGraphicFramePr>
        <p:xfrm>
          <a:off x="1509985" y="1339944"/>
          <a:ext cx="9510341" cy="78357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9510340"/>
              </a:tblGrid>
              <a:tr h="7835710">
                <a:tc>
                  <a:txBody>
                    <a:bodyPr/>
                    <a:lstStyle/>
                    <a:p>
                      <a:pPr algn="l" defTabSz="457200">
                        <a:tabLst>
                          <a:tab pos="1295400" algn="l"/>
                        </a:tabLst>
                        <a:defRPr sz="2700">
                          <a:solidFill>
                            <a:srgbClr val="A8E685"/>
                          </a:solidFill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7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700">
                          <a:solidFill>
                            <a:srgbClr val="A8E685"/>
                          </a:solidFill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SIGNOS DE INTERROGACIÓN</a:t>
                      </a: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7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El signo de interrogación (¿?) es un signo de puntuación que denota una pregunta. Este signo se escribe en forma abierta (</a:t>
                      </a:r>
                      <a:r>
                        <a:t>¿</a:t>
                      </a:r>
                      <a:r>
                        <a:t>) y cerrada (</a:t>
                      </a:r>
                      <a:r>
                        <a:t>?</a:t>
                      </a:r>
                      <a:r>
                        <a:t>).</a:t>
                      </a: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7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700">
                          <a:solidFill>
                            <a:srgbClr val="A8E685"/>
                          </a:solidFill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SIGNOS DE EXCLAMACIÓN</a:t>
                      </a: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7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Se utilizan para señalar el carácter exclamativo de una oración. Se escriben para empezar y finalizar una oración exclamativa, exhortativa o imperativa.</a:t>
                      </a:r>
                    </a:p>
                  </a:txBody>
                  <a:tcPr marL="190500" marR="19050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84" name="Unidad 4. Orden de las Palabras…"/>
          <p:cNvSpPr txBox="1"/>
          <p:nvPr>
            <p:ph type="title"/>
          </p:nvPr>
        </p:nvSpPr>
        <p:spPr>
          <a:xfrm>
            <a:off x="2463800" y="-7239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1500"/>
            </a:pPr>
            <a:r>
              <a:t>Unidad 4. Orden de las Palabras </a:t>
            </a:r>
          </a:p>
          <a:p>
            <a:pPr algn="r">
              <a:defRPr sz="1500"/>
            </a:pPr>
            <a:r>
              <a:t>Lección 1. Puntuación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https://textossabados.weebly.com/signos-de-puntuacioacuten.html"/>
          <p:cNvSpPr txBox="1"/>
          <p:nvPr/>
        </p:nvSpPr>
        <p:spPr>
          <a:xfrm>
            <a:off x="2284828" y="9125042"/>
            <a:ext cx="7647744" cy="416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16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https://textossabados.weebly.com/signos-de-puntuacioacuten.html</a:t>
            </a:r>
          </a:p>
        </p:txBody>
      </p:sp>
      <p:graphicFrame>
        <p:nvGraphicFramePr>
          <p:cNvPr id="187" name="Table"/>
          <p:cNvGraphicFramePr/>
          <p:nvPr/>
        </p:nvGraphicFramePr>
        <p:xfrm>
          <a:off x="633685" y="793844"/>
          <a:ext cx="12461603" cy="81659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461602"/>
              </a:tblGrid>
              <a:tr h="8165910">
                <a:tc>
                  <a:txBody>
                    <a:bodyPr/>
                    <a:lstStyle/>
                    <a:p>
                      <a:pPr algn="l" defTabSz="457200">
                        <a:tabLst>
                          <a:tab pos="1295400" algn="l"/>
                        </a:tabLst>
                        <a:defRPr sz="2700">
                          <a:solidFill>
                            <a:srgbClr val="A8E685"/>
                          </a:solidFill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COMILLAS</a:t>
                      </a: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0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Se colocan al principio y al final de las frases, palabras escritas como citas, ejemplos, de aquellas que se quiere destacar, ya sea por importancia que le dé el autor o por su carácter irónico, vulgar o extranjero e impropio de la lengua que se está usando. </a:t>
                      </a: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000">
                          <a:solidFill>
                            <a:srgbClr val="A8E685"/>
                          </a:solidFill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Tipos de comillas:</a:t>
                      </a:r>
                    </a:p>
                    <a:p>
                      <a:pPr marL="317500" indent="-317500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0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Comillas castellanas, latinas, españolas, angulares dobles (« »).</a:t>
                      </a:r>
                    </a:p>
                    <a:p>
                      <a:pPr marL="317500" indent="-317500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0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Comillas dobles o inglesas (“ ”).</a:t>
                      </a:r>
                    </a:p>
                    <a:p>
                      <a:pPr marL="317500" indent="-317500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0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Comillas simples (‘ ’).</a:t>
                      </a: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0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000">
                          <a:solidFill>
                            <a:srgbClr val="A8E685"/>
                          </a:solidFill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Su Uso:</a:t>
                      </a:r>
                    </a:p>
                    <a:p>
                      <a:pPr lvl="1" marL="889000" indent="-317500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0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Para citar textualmente algo: p. ej., «Me dijo que “supuestamente llegaría hoy”».</a:t>
                      </a:r>
                    </a:p>
                    <a:p>
                      <a:pPr lvl="1" marL="889000" indent="-317500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0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Para señalar palabras usadas en un sentido distinto del normal, con el fin de indicar que se han seleccionado intencionalmente y no por error.</a:t>
                      </a:r>
                    </a:p>
                    <a:p>
                      <a:pPr lvl="1" marL="889000" indent="-317500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0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Para indicar la intención irónica o sarcástica del empleo de una palabra.</a:t>
                      </a:r>
                    </a:p>
                    <a:p>
                      <a:pPr lvl="1" marL="889000" indent="-317500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0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Para indicar algo sobre una palabra o expresión.</a:t>
                      </a:r>
                    </a:p>
                    <a:p>
                      <a:pPr lvl="1" marL="889000" indent="-317500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0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Para presentar el significado de una palabra o expresión.</a:t>
                      </a:r>
                    </a:p>
                    <a:p>
                      <a:pPr lvl="1" marL="889000" indent="-317500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0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Para destacar que una palabra o expresión es extranjera, se trata de un apodo o de un seudónimo.</a:t>
                      </a:r>
                    </a:p>
                  </a:txBody>
                  <a:tcPr marL="190500" marR="19050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88" name="Unidad 4. Orden de las Palabras…"/>
          <p:cNvSpPr txBox="1"/>
          <p:nvPr>
            <p:ph type="title"/>
          </p:nvPr>
        </p:nvSpPr>
        <p:spPr>
          <a:xfrm>
            <a:off x="2463800" y="-7239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1500"/>
            </a:pPr>
            <a:r>
              <a:t>Unidad 4. Orden de las Palabras </a:t>
            </a:r>
          </a:p>
          <a:p>
            <a:pPr algn="r">
              <a:defRPr sz="1500"/>
            </a:pPr>
            <a:r>
              <a:t>Lección 1. Puntuación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https://textossabados.weebly.com/signos-de-puntuacioacuten.html"/>
          <p:cNvSpPr txBox="1"/>
          <p:nvPr/>
        </p:nvSpPr>
        <p:spPr>
          <a:xfrm>
            <a:off x="2284828" y="9125042"/>
            <a:ext cx="7647744" cy="416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16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https://textossabados.weebly.com/signos-de-puntuacioacuten.html</a:t>
            </a:r>
          </a:p>
        </p:txBody>
      </p:sp>
      <p:graphicFrame>
        <p:nvGraphicFramePr>
          <p:cNvPr id="191" name="Table"/>
          <p:cNvGraphicFramePr/>
          <p:nvPr/>
        </p:nvGraphicFramePr>
        <p:xfrm>
          <a:off x="862173" y="920844"/>
          <a:ext cx="11280454" cy="81659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1280453"/>
              </a:tblGrid>
              <a:tr h="8165910">
                <a:tc>
                  <a:txBody>
                    <a:bodyPr/>
                    <a:lstStyle/>
                    <a:p>
                      <a:pPr algn="l" defTabSz="457200">
                        <a:tabLst>
                          <a:tab pos="1295400" algn="l"/>
                        </a:tabLst>
                        <a:defRPr sz="2200">
                          <a:solidFill>
                            <a:srgbClr val="A8E685"/>
                          </a:solidFill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PARÉNTESIS</a:t>
                      </a: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2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Se usan en pares para separar o intercalar un texto dentro de otro o para hacer una aclaración.</a:t>
                      </a:r>
                    </a:p>
                    <a:p>
                      <a:pPr lvl="2" algn="l" defTabSz="457200">
                        <a:tabLst>
                          <a:tab pos="1295400" algn="l"/>
                        </a:tabLst>
                        <a:defRPr sz="22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Tipos de paréntesis:</a:t>
                      </a:r>
                    </a:p>
                    <a:p>
                      <a:pPr lvl="2" marL="1571625" indent="-428625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2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Los paréntesis propiamente dichos: ( )</a:t>
                      </a:r>
                    </a:p>
                    <a:p>
                      <a:pPr lvl="2" marL="1571625" indent="-428625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2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Los corchetes: [ ]</a:t>
                      </a:r>
                    </a:p>
                    <a:p>
                      <a:pPr lvl="2" marL="1571625" indent="-428625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2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Las llaves: { }</a:t>
                      </a: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2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200">
                          <a:solidFill>
                            <a:srgbClr val="A8E685"/>
                          </a:solidFill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RAYA</a:t>
                      </a: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2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Se usa para introducir un inciso dentro de un período más extenso y para señalar en los diálogos la intervención de cada locutor y los comentarios e incisos del narrador.</a:t>
                      </a: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2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200">
                          <a:solidFill>
                            <a:srgbClr val="A8E685"/>
                          </a:solidFill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GUION</a:t>
                      </a: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7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rPr sz="2200"/>
                        <a:t>Se utiliza como signo para unir palabras, muestra la división de palabras al final de una línea, y se usa en obras como diccionarios para marcar la separación entre las sílabas que componen las palabras.</a:t>
                      </a:r>
                    </a:p>
                  </a:txBody>
                  <a:tcPr marL="190500" marR="19050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92" name="Unidad 4. Orden de las Palabras…"/>
          <p:cNvSpPr txBox="1"/>
          <p:nvPr>
            <p:ph type="title"/>
          </p:nvPr>
        </p:nvSpPr>
        <p:spPr>
          <a:xfrm>
            <a:off x="2463800" y="-7239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1500"/>
            </a:pPr>
            <a:r>
              <a:t>Unidad 4. Orden de las Palabras </a:t>
            </a:r>
          </a:p>
          <a:p>
            <a:pPr algn="r">
              <a:defRPr sz="1500"/>
            </a:pPr>
            <a:r>
              <a:t>Lección 1. Puntuación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https://textossabados.weebly.com/signos-de-puntuacioacuten.html"/>
          <p:cNvSpPr txBox="1"/>
          <p:nvPr/>
        </p:nvSpPr>
        <p:spPr>
          <a:xfrm>
            <a:off x="2284828" y="9125042"/>
            <a:ext cx="7647744" cy="416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16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https://textossabados.weebly.com/signos-de-puntuacioacuten.html</a:t>
            </a:r>
          </a:p>
        </p:txBody>
      </p:sp>
      <p:graphicFrame>
        <p:nvGraphicFramePr>
          <p:cNvPr id="195" name="Table"/>
          <p:cNvGraphicFramePr/>
          <p:nvPr/>
        </p:nvGraphicFramePr>
        <p:xfrm>
          <a:off x="862173" y="933544"/>
          <a:ext cx="11280454" cy="81659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1280453"/>
              </a:tblGrid>
              <a:tr h="8165910">
                <a:tc>
                  <a:txBody>
                    <a:bodyPr/>
                    <a:lstStyle/>
                    <a:p>
                      <a:pPr algn="l" defTabSz="457200">
                        <a:tabLst>
                          <a:tab pos="1295400" algn="l"/>
                        </a:tabLst>
                        <a:defRPr sz="2200">
                          <a:solidFill>
                            <a:srgbClr val="A8E685"/>
                          </a:solidFill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MAYÚSCULAS Y MINÚSCULAS</a:t>
                      </a:r>
                    </a:p>
                  </a:txBody>
                  <a:tcPr marL="190500" marR="19050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96" name="Unidad 4. Orden de las Palabras…"/>
          <p:cNvSpPr txBox="1"/>
          <p:nvPr>
            <p:ph type="title"/>
          </p:nvPr>
        </p:nvSpPr>
        <p:spPr>
          <a:xfrm>
            <a:off x="2463800" y="-7239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1500"/>
            </a:pPr>
            <a:r>
              <a:t>Unidad 4. Orden de las Palabras </a:t>
            </a:r>
          </a:p>
          <a:p>
            <a:pPr algn="r">
              <a:defRPr sz="1500"/>
            </a:pPr>
            <a:r>
              <a:t>Lección 1. Puntuación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Mejorar la puntuación…"/>
          <p:cNvSpPr txBox="1"/>
          <p:nvPr>
            <p:ph type="body" idx="1"/>
          </p:nvPr>
        </p:nvSpPr>
        <p:spPr>
          <a:xfrm>
            <a:off x="634302" y="1544091"/>
            <a:ext cx="11228196" cy="7132440"/>
          </a:xfrm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  <a:defRPr sz="5500">
                <a:solidFill>
                  <a:srgbClr val="A8E685"/>
                </a:solidFill>
              </a:defRPr>
            </a:pPr>
            <a:r>
              <a:t>Mejorar la puntuación </a:t>
            </a:r>
          </a:p>
          <a:p>
            <a:pPr lvl="3" marL="0" indent="685800">
              <a:buSzTx/>
              <a:buNone/>
              <a:defRPr sz="5500"/>
            </a:pPr>
            <a:r>
              <a:t>* leer, poner atención, tener la intención de mejorar. </a:t>
            </a:r>
          </a:p>
          <a:p>
            <a:pPr lvl="3" marL="0" indent="685800">
              <a:buSzTx/>
              <a:buNone/>
              <a:defRPr sz="5500"/>
            </a:pPr>
            <a:r>
              <a:t>Ej. La Biblia</a:t>
            </a:r>
          </a:p>
        </p:txBody>
      </p:sp>
      <p:sp>
        <p:nvSpPr>
          <p:cNvPr id="199" name="Unidad 4. Orden de las Palabras…"/>
          <p:cNvSpPr txBox="1"/>
          <p:nvPr>
            <p:ph type="title"/>
          </p:nvPr>
        </p:nvSpPr>
        <p:spPr>
          <a:xfrm>
            <a:off x="2463800" y="-7239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1500"/>
            </a:pPr>
            <a:r>
              <a:t>Unidad 4. Orden de las Palabras </a:t>
            </a:r>
          </a:p>
          <a:p>
            <a:pPr algn="r">
              <a:defRPr sz="1500"/>
            </a:pPr>
            <a:r>
              <a:t>Lección 1. Puntuación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Lucas 1:1-4 (RV1960)…"/>
          <p:cNvGrpSpPr/>
          <p:nvPr/>
        </p:nvGrpSpPr>
        <p:grpSpPr>
          <a:xfrm>
            <a:off x="345132" y="1128898"/>
            <a:ext cx="12568536" cy="7876804"/>
            <a:chOff x="0" y="0"/>
            <a:chExt cx="12568535" cy="7876802"/>
          </a:xfrm>
        </p:grpSpPr>
        <p:sp>
          <p:nvSpPr>
            <p:cNvPr id="202" name="Lucas 1:1-4 (RV1960)…"/>
            <p:cNvSpPr txBox="1"/>
            <p:nvPr/>
          </p:nvSpPr>
          <p:spPr>
            <a:xfrm>
              <a:off x="25400" y="25399"/>
              <a:ext cx="12517736" cy="7826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1" algn="l" defTabSz="457200">
                <a:defRPr b="0" sz="2300">
                  <a:solidFill>
                    <a:srgbClr val="FF7E79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Lucas 1:1-4 (RV1960)</a:t>
              </a:r>
            </a:p>
            <a:p>
              <a:pPr lvl="1" algn="l" defTabSz="457200">
                <a:defRPr b="0" sz="23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Puesto que ya muchos han tratado de poner en orden la historia de las cosas que entre nosotros han sido ciertísimas, </a:t>
              </a:r>
              <a:r>
                <a:rPr b="1" sz="1200">
                  <a:latin typeface="Arial"/>
                  <a:ea typeface="Arial"/>
                  <a:cs typeface="Arial"/>
                  <a:sym typeface="Arial"/>
                </a:rPr>
                <a:t>2 </a:t>
              </a:r>
              <a:r>
                <a:t>tal como nos lo enseñaron los que desde el principio lo vieron con sus ojos, y fueron ministros de la palabra, </a:t>
              </a:r>
              <a:r>
                <a:rPr b="1" sz="1200">
                  <a:latin typeface="Arial"/>
                  <a:ea typeface="Arial"/>
                  <a:cs typeface="Arial"/>
                  <a:sym typeface="Arial"/>
                </a:rPr>
                <a:t>3 </a:t>
              </a:r>
              <a:r>
                <a:t>me ha parecido también a mí, después de haber investigado con diligencia todas las cosas desde su origen, escribírtelas por orden, oh excelentísimo Teófilo, </a:t>
              </a:r>
              <a:r>
                <a:rPr b="1" sz="1200">
                  <a:latin typeface="Arial"/>
                  <a:ea typeface="Arial"/>
                  <a:cs typeface="Arial"/>
                  <a:sym typeface="Arial"/>
                </a:rPr>
                <a:t>4 </a:t>
              </a:r>
              <a:r>
                <a:t>para que conozcas bien la verdad de las cosas en las cuales has sido instruido.</a:t>
              </a:r>
            </a:p>
            <a:p>
              <a:pPr lvl="1" algn="l" defTabSz="457200">
                <a:defRPr b="0" sz="2300">
                  <a:solidFill>
                    <a:srgbClr val="FF7E79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</a:p>
            <a:p>
              <a:pPr lvl="1" algn="l" defTabSz="457200">
                <a:defRPr b="0" sz="2300">
                  <a:solidFill>
                    <a:srgbClr val="FF7E79"/>
                  </a:solidFill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Lucas 1:1-4 (RVC) </a:t>
              </a:r>
            </a:p>
            <a:p>
              <a:pPr lvl="1" algn="l" defTabSz="457200">
                <a:defRPr b="0" sz="2300">
                  <a:effectLst>
                    <a:outerShdw sx="100000" sy="100000" kx="0" ky="0" algn="b" rotWithShape="0" blurRad="63500" dist="25400" dir="270000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Excelentísimo Teófilo: Muchos han tratado ya de relatar en forma ordenada la historia de los sucesos que ciertamente se han cumplido entre nosotros, </a:t>
              </a:r>
              <a:r>
                <a:rPr b="1" sz="1200">
                  <a:latin typeface="Arial"/>
                  <a:ea typeface="Arial"/>
                  <a:cs typeface="Arial"/>
                  <a:sym typeface="Arial"/>
                </a:rPr>
                <a:t>2 </a:t>
              </a:r>
              <a:r>
                <a:t>tal y como nos los enseñaron quienes desde el principio fueron testigos presenciales y ministros de la palabra. </a:t>
              </a:r>
              <a:r>
                <a:rPr b="1" sz="1200">
                  <a:latin typeface="Arial"/>
                  <a:ea typeface="Arial"/>
                  <a:cs typeface="Arial"/>
                  <a:sym typeface="Arial"/>
                </a:rPr>
                <a:t>3 </a:t>
              </a:r>
              <a:r>
                <a:t>Después de haber investigado todo con sumo cuidado desde su origen, me ha parecido una buena idea escribírtelas por orden, </a:t>
              </a:r>
              <a:r>
                <a:rPr b="1" sz="1200">
                  <a:latin typeface="Arial"/>
                  <a:ea typeface="Arial"/>
                  <a:cs typeface="Arial"/>
                  <a:sym typeface="Arial"/>
                </a:rPr>
                <a:t>4 </a:t>
              </a:r>
              <a:r>
                <a:t>para que llegues a conocer bien la verdad de lo que se te ha enseñado.</a:t>
              </a:r>
            </a:p>
          </p:txBody>
        </p:sp>
        <p:pic>
          <p:nvPicPr>
            <p:cNvPr id="201" name="Lucas 1:1-4 (RV1960)…" descr="Lucas 1:1-4 (RV1960)…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2568536" cy="7876803"/>
            </a:xfrm>
            <a:prstGeom prst="rect">
              <a:avLst/>
            </a:prstGeom>
            <a:effectLst/>
          </p:spPr>
        </p:pic>
      </p:grpSp>
      <p:sp>
        <p:nvSpPr>
          <p:cNvPr id="204" name="Unidad 4. Orden de las Palabras…"/>
          <p:cNvSpPr txBox="1"/>
          <p:nvPr>
            <p:ph type="title"/>
          </p:nvPr>
        </p:nvSpPr>
        <p:spPr>
          <a:xfrm>
            <a:off x="2438400" y="-190500"/>
            <a:ext cx="10464800" cy="1256457"/>
          </a:xfrm>
          <a:prstGeom prst="rect">
            <a:avLst/>
          </a:prstGeom>
        </p:spPr>
        <p:txBody>
          <a:bodyPr/>
          <a:lstStyle/>
          <a:p>
            <a:pPr algn="r">
              <a:defRPr sz="1500"/>
            </a:pPr>
            <a:r>
              <a:t>Unidad 4. Orden de las Palabras </a:t>
            </a:r>
          </a:p>
          <a:p>
            <a:pPr algn="r">
              <a:defRPr sz="1500"/>
            </a:pPr>
            <a:r>
              <a:t>Lección 1. Puntuación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927850" y="2940050"/>
            <a:ext cx="4835922" cy="6108700"/>
          </a:xfrm>
          <a:prstGeom prst="rect">
            <a:avLst/>
          </a:prstGeom>
        </p:spPr>
      </p:pic>
      <p:sp>
        <p:nvSpPr>
          <p:cNvPr id="207" name="TAREAS TRANSFORMADORAS"/>
          <p:cNvSpPr txBox="1"/>
          <p:nvPr>
            <p:ph type="title"/>
          </p:nvPr>
        </p:nvSpPr>
        <p:spPr>
          <a:xfrm>
            <a:off x="1130300" y="596900"/>
            <a:ext cx="10464800" cy="2540000"/>
          </a:xfrm>
          <a:prstGeom prst="rect">
            <a:avLst/>
          </a:prstGeom>
        </p:spPr>
        <p:txBody>
          <a:bodyPr/>
          <a:lstStyle/>
          <a:p>
            <a:pPr>
              <a:defRPr sz="4700"/>
            </a:pPr>
          </a:p>
          <a:p>
            <a:pPr>
              <a:defRPr sz="4700">
                <a:solidFill>
                  <a:srgbClr val="A8E685"/>
                </a:solidFill>
              </a:defRPr>
            </a:pPr>
            <a:r>
              <a:t>TAREAS TRANSFORMADORAS</a:t>
            </a:r>
          </a:p>
        </p:txBody>
      </p:sp>
      <p:sp>
        <p:nvSpPr>
          <p:cNvPr id="208" name="U4. T1.…"/>
          <p:cNvSpPr txBox="1"/>
          <p:nvPr>
            <p:ph type="body" sz="half" idx="1"/>
          </p:nvPr>
        </p:nvSpPr>
        <p:spPr>
          <a:xfrm>
            <a:off x="469999" y="2946400"/>
            <a:ext cx="6100416" cy="6096000"/>
          </a:xfrm>
          <a:prstGeom prst="rect">
            <a:avLst/>
          </a:prstGeom>
        </p:spPr>
        <p:txBody>
          <a:bodyPr/>
          <a:lstStyle/>
          <a:p>
            <a:pPr marL="299211" indent="-299211" defTabSz="283463">
              <a:spcBef>
                <a:spcPts val="1900"/>
              </a:spcBef>
              <a:buBlip>
                <a:blip r:embed="rId3"/>
              </a:buBlip>
              <a:defRPr sz="3534"/>
            </a:pPr>
            <a:r>
              <a:t> U4. T1. </a:t>
            </a:r>
          </a:p>
          <a:p>
            <a:pPr marL="0" indent="0" defTabSz="283463">
              <a:spcBef>
                <a:spcPts val="1900"/>
              </a:spcBef>
              <a:buSzTx/>
              <a:buNone/>
              <a:defRPr sz="3534"/>
            </a:pPr>
            <a:r>
              <a:t>a. Identificar la puntuación de los capítulos 1 y 11 de Génesis. Usando al menos dos traducciones diferentes de la Biblia.</a:t>
            </a:r>
          </a:p>
        </p:txBody>
      </p:sp>
      <p:sp>
        <p:nvSpPr>
          <p:cNvPr id="209" name="Unidad 4. Orden de las Palabras…"/>
          <p:cNvSpPr txBox="1"/>
          <p:nvPr/>
        </p:nvSpPr>
        <p:spPr>
          <a:xfrm>
            <a:off x="2286000" y="-5461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 defTabSz="457200">
              <a:defRPr b="0" sz="15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4. Orden de las Palabras </a:t>
            </a:r>
          </a:p>
          <a:p>
            <a:pPr algn="r" defTabSz="457200">
              <a:defRPr b="0" sz="15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1. Puntuación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Unidad 4…"/>
          <p:cNvSpPr txBox="1"/>
          <p:nvPr>
            <p:ph type="title"/>
          </p:nvPr>
        </p:nvSpPr>
        <p:spPr>
          <a:xfrm>
            <a:off x="1270000" y="596900"/>
            <a:ext cx="10464800" cy="3016201"/>
          </a:xfrm>
          <a:prstGeom prst="rect">
            <a:avLst/>
          </a:prstGeom>
        </p:spPr>
        <p:txBody>
          <a:bodyPr/>
          <a:lstStyle/>
          <a:p>
            <a:pPr defTabSz="370331">
              <a:defRPr sz="5832"/>
            </a:pPr>
            <a:r>
              <a:t>Unidad 4</a:t>
            </a:r>
          </a:p>
          <a:p>
            <a:pPr defTabSz="370331">
              <a:defRPr sz="5832"/>
            </a:pPr>
          </a:p>
          <a:p>
            <a:pPr defTabSz="370331">
              <a:defRPr sz="5832"/>
            </a:pPr>
            <a:r>
              <a:t>ORDEN DE LAS PALABRAS</a:t>
            </a:r>
          </a:p>
        </p:txBody>
      </p:sp>
      <p:sp>
        <p:nvSpPr>
          <p:cNvPr id="152" name="LECCIONES…"/>
          <p:cNvSpPr txBox="1"/>
          <p:nvPr>
            <p:ph type="body" sz="half" idx="1"/>
          </p:nvPr>
        </p:nvSpPr>
        <p:spPr>
          <a:xfrm>
            <a:off x="1397000" y="3623254"/>
            <a:ext cx="10464800" cy="4225728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LECCIONES</a:t>
            </a:r>
          </a:p>
          <a:p>
            <a:pPr algn="l"/>
            <a:r>
              <a:t>1. Puntuación </a:t>
            </a:r>
          </a:p>
          <a:p>
            <a:pPr algn="l"/>
            <a:r>
              <a:t>2. Conectores</a:t>
            </a:r>
          </a:p>
          <a:p>
            <a:pPr algn="l"/>
            <a:r>
              <a:t>3. Pronombres Preposiciones y Verbos</a:t>
            </a:r>
          </a:p>
        </p:txBody>
      </p:sp>
      <p:sp>
        <p:nvSpPr>
          <p:cNvPr id="153" name="Apple"/>
          <p:cNvSpPr/>
          <p:nvPr/>
        </p:nvSpPr>
        <p:spPr>
          <a:xfrm>
            <a:off x="11272154" y="7859135"/>
            <a:ext cx="1168519" cy="1329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fill="norm" stroke="1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54" name="Dingbat Check"/>
          <p:cNvSpPr/>
          <p:nvPr/>
        </p:nvSpPr>
        <p:spPr>
          <a:xfrm>
            <a:off x="670029" y="4537796"/>
            <a:ext cx="1301542" cy="1236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Unidad 4. Orden de las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4. Orden de las Palabras </a:t>
            </a:r>
          </a:p>
          <a:p>
            <a:pPr algn="r">
              <a:defRPr sz="2700"/>
            </a:pPr>
            <a:r>
              <a:t>Lección 1. Puntuación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135" y="1813484"/>
            <a:ext cx="11340530" cy="692795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https://textossabados.weebly.com/signos-de-puntuacioacuten.html"/>
          <p:cNvSpPr txBox="1"/>
          <p:nvPr/>
        </p:nvSpPr>
        <p:spPr>
          <a:xfrm>
            <a:off x="1266007" y="8928697"/>
            <a:ext cx="10472786" cy="52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2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https://textossabados.weebly.com/signos-de-puntuacioacuten.html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Table"/>
          <p:cNvGraphicFramePr/>
          <p:nvPr/>
        </p:nvGraphicFramePr>
        <p:xfrm>
          <a:off x="1052785" y="2557891"/>
          <a:ext cx="10464801" cy="372880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464800"/>
              </a:tblGrid>
              <a:tr h="3728806">
                <a:tc>
                  <a:txBody>
                    <a:bodyPr/>
                    <a:lstStyle/>
                    <a:p>
                      <a:pPr defTabSz="457200">
                        <a:tabLst>
                          <a:tab pos="1295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63500" dir="1890000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Chalkduster"/>
                          <a:ea typeface="Chalkduster"/>
                          <a:cs typeface="Chalkduster"/>
                          <a:sym typeface="Chalkduster"/>
                        </a:rPr>
                        <a:t>
Vamos a comer, Pedro.
Vamos a comer Pedro
</a:t>
                      </a:r>
                    </a:p>
                  </a:txBody>
                  <a:tcPr marL="190500" marR="19050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61" name="Unidad 4. Orden de las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4. Orden de las Palabras </a:t>
            </a:r>
          </a:p>
          <a:p>
            <a:pPr algn="r">
              <a:defRPr sz="2700"/>
            </a:pPr>
            <a:r>
              <a:t>Lección 1. Puntuación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Unidad 4. Orden de las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4. Orden de las Palabras </a:t>
            </a:r>
          </a:p>
          <a:p>
            <a:pPr algn="r">
              <a:defRPr sz="2700"/>
            </a:pPr>
            <a:r>
              <a:t>Lección 1. Puntuación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341" y="1536700"/>
            <a:ext cx="11692118" cy="7842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https://textossabados.weebly.com/signos-de-puntuacioacuten.html"/>
          <p:cNvSpPr txBox="1"/>
          <p:nvPr/>
        </p:nvSpPr>
        <p:spPr>
          <a:xfrm>
            <a:off x="872307" y="9068397"/>
            <a:ext cx="10472786" cy="52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2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https://textossabados.weebly.com/signos-de-puntuacioacuten.html</a:t>
            </a:r>
          </a:p>
        </p:txBody>
      </p:sp>
      <p:graphicFrame>
        <p:nvGraphicFramePr>
          <p:cNvPr id="167" name="Table"/>
          <p:cNvGraphicFramePr/>
          <p:nvPr/>
        </p:nvGraphicFramePr>
        <p:xfrm>
          <a:off x="688875" y="1618091"/>
          <a:ext cx="12143831" cy="709673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143829"/>
              </a:tblGrid>
              <a:tr h="7096737">
                <a:tc>
                  <a:txBody>
                    <a:bodyPr/>
                    <a:lstStyle/>
                    <a:p>
                      <a:pPr algn="l" defTabSz="457200">
                        <a:tabLst>
                          <a:tab pos="1295400" algn="l"/>
                        </a:tabLst>
                        <a:defRPr sz="2200">
                          <a:solidFill>
                            <a:srgbClr val="A8E685"/>
                          </a:solidFill>
                          <a:effectLst>
                            <a:outerShdw sx="100000" sy="100000" kx="0" ky="0" algn="b" rotWithShape="0" blurRad="12700" dist="63500" dir="1890000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EL PUNTO</a:t>
                      </a: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200">
                          <a:effectLst>
                            <a:outerShdw sx="100000" sy="100000" kx="0" ky="0" algn="b" rotWithShape="0" blurRad="12700" dist="63500" dir="1890000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Se coloca al final de los enunciados y las oraciones gramaticales.</a:t>
                      </a: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200">
                          <a:effectLst>
                            <a:outerShdw sx="100000" sy="100000" kx="0" ky="0" algn="b" rotWithShape="0" blurRad="12700" dist="63500" dir="1890000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Se escriben sin dejar espacio de separación con el carácter que precede, pero dejando un espacio con el carácter que sigue a continuación.</a:t>
                      </a: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200">
                          <a:effectLst>
                            <a:outerShdw sx="100000" sy="100000" kx="0" ky="0" algn="b" rotWithShape="0" blurRad="12700" dist="63500" dir="1890000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200">
                          <a:effectLst>
                            <a:outerShdw sx="100000" sy="100000" kx="0" ky="0" algn="b" rotWithShape="0" blurRad="12700" dist="63500" dir="1890000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Clases de punto:</a:t>
                      </a:r>
                    </a:p>
                    <a:p>
                      <a:pPr lvl="2" marL="1412875" indent="-269875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200">
                          <a:effectLst>
                            <a:outerShdw sx="100000" sy="100000" kx="0" ky="0" algn="b" rotWithShape="0" blurRad="12700" dist="63500" dir="1890000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rPr>
                          <a:solidFill>
                            <a:srgbClr val="A8E685"/>
                          </a:solidFill>
                        </a:rPr>
                        <a:t>Punto y seguido:</a:t>
                      </a:r>
                      <a:r>
                        <a:t> Separa enunciados dentro de un párrafo. Quiere decir que se continúa escribiendo a continuación del punto; la primera letra escrita en este caso irá en mayúscula.</a:t>
                      </a:r>
                    </a:p>
                    <a:p>
                      <a:pPr lvl="2" marL="1412875" indent="-269875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200">
                          <a:effectLst>
                            <a:outerShdw sx="100000" sy="100000" kx="0" ky="0" algn="b" rotWithShape="0" blurRad="12700" dist="63500" dir="1890000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rPr>
                          <a:solidFill>
                            <a:srgbClr val="A8E685"/>
                          </a:solidFill>
                        </a:rPr>
                        <a:t>Punto y aparte:</a:t>
                      </a:r>
                      <a:r>
                        <a:t> Separa dos párrafos de contenido diferente dentro del texto. A continuación hay que comenzar a escribir en línea distinta. Para seguir las normas se debe colocar sangría a la primera línea de texto del nuevo párrafo y comenzar en mayúscula.</a:t>
                      </a:r>
                    </a:p>
                    <a:p>
                      <a:pPr lvl="2" marL="1412875" indent="-269875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200">
                          <a:effectLst>
                            <a:outerShdw sx="100000" sy="100000" kx="0" ky="0" algn="b" rotWithShape="0" blurRad="12700" dist="63500" dir="1890000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rPr>
                          <a:solidFill>
                            <a:srgbClr val="A8E685"/>
                          </a:solidFill>
                        </a:rPr>
                        <a:t>Punto final:</a:t>
                      </a:r>
                      <a:r>
                        <a:t> </a:t>
                      </a:r>
                      <a:r>
                        <a:t>Siempre se coloca al final, cerrando un texto o enunciado.</a:t>
                      </a:r>
                    </a:p>
                  </a:txBody>
                  <a:tcPr marL="190500" marR="19050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68" name="Unidad 4. Orden de las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4. Orden de las Palabras </a:t>
            </a:r>
          </a:p>
          <a:p>
            <a:pPr algn="r">
              <a:defRPr sz="2700"/>
            </a:pPr>
            <a:r>
              <a:t>Lección 1. Puntuación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https://textossabados.weebly.com/signos-de-puntuacioacuten.html"/>
          <p:cNvSpPr txBox="1"/>
          <p:nvPr/>
        </p:nvSpPr>
        <p:spPr>
          <a:xfrm>
            <a:off x="872307" y="9068397"/>
            <a:ext cx="10472786" cy="52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2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https://textossabados.weebly.com/signos-de-puntuacioacuten.html</a:t>
            </a:r>
          </a:p>
        </p:txBody>
      </p:sp>
      <p:graphicFrame>
        <p:nvGraphicFramePr>
          <p:cNvPr id="171" name="Table"/>
          <p:cNvGraphicFramePr/>
          <p:nvPr/>
        </p:nvGraphicFramePr>
        <p:xfrm>
          <a:off x="599975" y="2748391"/>
          <a:ext cx="12143831" cy="709673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143829"/>
              </a:tblGrid>
              <a:tr h="7096737">
                <a:tc>
                  <a:txBody>
                    <a:bodyPr/>
                    <a:lstStyle/>
                    <a:p>
                      <a:pPr algn="l" defTabSz="457200">
                        <a:tabLst>
                          <a:tab pos="1295400" algn="l"/>
                        </a:tabLst>
                        <a:defRPr sz="2700">
                          <a:solidFill>
                            <a:srgbClr val="A8E685"/>
                          </a:solidFill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LA COMA</a:t>
                      </a:r>
                    </a:p>
                    <a:p>
                      <a:pPr lvl="1" marL="1000125" indent="-428625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7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Señala una breve pausa dentro del enunciado. </a:t>
                      </a:r>
                    </a:p>
                    <a:p>
                      <a:pPr lvl="1" marL="1000125" indent="-428625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7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Se emplea para separar los miembros de una enumeración o sucesión, ya sean palabras o frases.</a:t>
                      </a:r>
                    </a:p>
                    <a:p>
                      <a:pPr lvl="1" marL="1000125" indent="-428625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7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Hay tendencias que admiten su uso para separar dos miembros independientes de una oración, haya o no conjunción entre ellos, siempre y cuando sean realmente independientes.</a:t>
                      </a:r>
                    </a:p>
                  </a:txBody>
                  <a:tcPr marL="190500" marR="19050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72" name="Unidad 4. Orden de las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4. Orden de las Palabras </a:t>
            </a:r>
          </a:p>
          <a:p>
            <a:pPr algn="r">
              <a:defRPr sz="2700"/>
            </a:pPr>
            <a:r>
              <a:t>Lección 1. Puntuación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https://textossabados.weebly.com/signos-de-puntuacioacuten.html"/>
          <p:cNvSpPr txBox="1"/>
          <p:nvPr/>
        </p:nvSpPr>
        <p:spPr>
          <a:xfrm>
            <a:off x="872307" y="9068397"/>
            <a:ext cx="10472786" cy="52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2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https://textossabados.weebly.com/signos-de-puntuacioacuten.html</a:t>
            </a:r>
          </a:p>
        </p:txBody>
      </p:sp>
      <p:graphicFrame>
        <p:nvGraphicFramePr>
          <p:cNvPr id="175" name="Table"/>
          <p:cNvGraphicFramePr/>
          <p:nvPr/>
        </p:nvGraphicFramePr>
        <p:xfrm>
          <a:off x="688875" y="1618091"/>
          <a:ext cx="12143831" cy="709673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143829"/>
              </a:tblGrid>
              <a:tr h="7096737">
                <a:tc>
                  <a:txBody>
                    <a:bodyPr/>
                    <a:lstStyle/>
                    <a:p>
                      <a:pPr algn="l" defTabSz="457200">
                        <a:tabLst>
                          <a:tab pos="1295400" algn="l"/>
                        </a:tabLst>
                        <a:defRPr sz="2700">
                          <a:solidFill>
                            <a:srgbClr val="A8E685"/>
                          </a:solidFill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EL PUNTO Y COMA</a:t>
                      </a: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7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Gramaticalmente, se utiliza para unir dos oraciones </a:t>
                      </a:r>
                      <a:r>
                        <a:rPr>
                          <a:solidFill>
                            <a:srgbClr val="A8E685"/>
                          </a:solidFill>
                        </a:rPr>
                        <a:t>relacionadas</a:t>
                      </a:r>
                      <a:r>
                        <a:t> en una sola frase. </a:t>
                      </a: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7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7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Se puede utilizar también: </a:t>
                      </a:r>
                    </a:p>
                    <a:p>
                      <a:pPr marL="428625" indent="-428625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7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Cuando se unen oraciones que dentro de ellas ya llevan coma.</a:t>
                      </a:r>
                    </a:p>
                    <a:p>
                      <a:pPr marL="428625" indent="-428625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7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En oraciones largas, antes de las conjunciones: aunque, más, pero, entre otras. </a:t>
                      </a:r>
                    </a:p>
                    <a:p>
                      <a:pPr marL="428625" indent="-428625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7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Cuando dos oraciones se unen sin una conjunción.</a:t>
                      </a:r>
                    </a:p>
                    <a:p>
                      <a:pPr marL="428625" indent="-428625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7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En general, entre dos oraciones ligadas, cuando el significado o la oportunidad de la segunda dependen de la primera.</a:t>
                      </a:r>
                    </a:p>
                  </a:txBody>
                  <a:tcPr marL="190500" marR="19050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76" name="Unidad 4. Orden de las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4. Orden de las Palabras </a:t>
            </a:r>
          </a:p>
          <a:p>
            <a:pPr algn="r">
              <a:defRPr sz="2700"/>
            </a:pPr>
            <a:r>
              <a:t>Lección 1. Puntuación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https://textossabados.weebly.com/signos-de-puntuacioacuten.html"/>
          <p:cNvSpPr txBox="1"/>
          <p:nvPr/>
        </p:nvSpPr>
        <p:spPr>
          <a:xfrm>
            <a:off x="872307" y="9068397"/>
            <a:ext cx="10472786" cy="52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2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https://textossabados.weebly.com/signos-de-puntuacioacuten.html</a:t>
            </a:r>
          </a:p>
        </p:txBody>
      </p:sp>
      <p:graphicFrame>
        <p:nvGraphicFramePr>
          <p:cNvPr id="179" name="Table"/>
          <p:cNvGraphicFramePr/>
          <p:nvPr/>
        </p:nvGraphicFramePr>
        <p:xfrm>
          <a:off x="633685" y="793844"/>
          <a:ext cx="12461603" cy="78357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461602"/>
              </a:tblGrid>
              <a:tr h="7835710">
                <a:tc>
                  <a:txBody>
                    <a:bodyPr/>
                    <a:lstStyle/>
                    <a:p>
                      <a:pPr algn="l" defTabSz="457200">
                        <a:tabLst>
                          <a:tab pos="1295400" algn="l"/>
                        </a:tabLst>
                        <a:defRPr sz="2700">
                          <a:solidFill>
                            <a:srgbClr val="A8E685"/>
                          </a:solidFill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DOS PUNTOS</a:t>
                      </a: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7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Representa una pausa mayor que la de la coma y menor que la del punto. Detiene el discurso para llamar la atención sobre lo que sigue, que siempre está en estrecha relación con el texto precedente.</a:t>
                      </a: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7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</a:p>
                    <a:p>
                      <a:pPr algn="l" defTabSz="457200">
                        <a:tabLst>
                          <a:tab pos="1295400" algn="l"/>
                        </a:tabLst>
                        <a:defRPr sz="2700">
                          <a:solidFill>
                            <a:srgbClr val="A8E685"/>
                          </a:solidFill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PUNTOS SUSPENSIVOS</a:t>
                      </a:r>
                      <a:endParaRPr b="1">
                        <a:latin typeface="Chalkboard"/>
                        <a:ea typeface="Chalkboard"/>
                        <a:cs typeface="Chalkboard"/>
                        <a:sym typeface="Chalkboard"/>
                      </a:endParaRPr>
                    </a:p>
                    <a:p>
                      <a:pPr marL="428625" indent="-428625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7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Los puntos suspensivos (…) son tres puntos sin espacio entre ellos, son un único signo de puntuación que se utiliza al final de una palabra, frase, u oración en lugar del punto y otro signo. </a:t>
                      </a:r>
                    </a:p>
                    <a:p>
                      <a:pPr marL="428625" indent="-428625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7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Se utilizan para dejar en duda, continuación o en suspenso una acción.</a:t>
                      </a:r>
                    </a:p>
                    <a:p>
                      <a:pPr marL="428625" indent="-428625" algn="l" defTabSz="457200">
                        <a:buSzPct val="43000"/>
                        <a:buBlip>
                          <a:blip r:embed="rId2"/>
                        </a:buBlip>
                        <a:tabLst>
                          <a:tab pos="1295400" algn="l"/>
                        </a:tabLst>
                        <a:defRPr sz="2700">
                          <a:latin typeface="Chalkduster"/>
                          <a:ea typeface="Chalkduster"/>
                          <a:cs typeface="Chalkduster"/>
                          <a:sym typeface="Chalkduster"/>
                        </a:defRPr>
                      </a:pPr>
                      <a:r>
                        <a:t> Son alineados horizontalmente al nivel de la línea base de escritura.</a:t>
                      </a:r>
                    </a:p>
                  </a:txBody>
                  <a:tcPr marL="190500" marR="19050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80" name="Unidad 4. Orden de las Palabras…"/>
          <p:cNvSpPr txBox="1"/>
          <p:nvPr>
            <p:ph type="title"/>
          </p:nvPr>
        </p:nvSpPr>
        <p:spPr>
          <a:xfrm>
            <a:off x="2463800" y="-7239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1500"/>
            </a:pPr>
            <a:r>
              <a:t>Unidad 4. Orden de las Palabras </a:t>
            </a:r>
          </a:p>
          <a:p>
            <a:pPr algn="r">
              <a:defRPr sz="1500"/>
            </a:pPr>
            <a:r>
              <a:t>Lección 1. Puntuación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