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8" r:id="rId3"/>
    <p:sldId id="259" r:id="rId4"/>
    <p:sldId id="260" r:id="rId5"/>
    <p:sldId id="299" r:id="rId6"/>
    <p:sldId id="262" r:id="rId7"/>
    <p:sldId id="263" r:id="rId8"/>
    <p:sldId id="267" r:id="rId9"/>
    <p:sldId id="307" r:id="rId10"/>
    <p:sldId id="306" r:id="rId11"/>
    <p:sldId id="305" r:id="rId12"/>
    <p:sldId id="300" r:id="rId13"/>
    <p:sldId id="309" r:id="rId14"/>
    <p:sldId id="321" r:id="rId15"/>
    <p:sldId id="308" r:id="rId16"/>
    <p:sldId id="301" r:id="rId17"/>
    <p:sldId id="312" r:id="rId18"/>
    <p:sldId id="311" r:id="rId19"/>
    <p:sldId id="310" r:id="rId20"/>
    <p:sldId id="303" r:id="rId21"/>
    <p:sldId id="315" r:id="rId22"/>
    <p:sldId id="314" r:id="rId23"/>
    <p:sldId id="313" r:id="rId24"/>
    <p:sldId id="304" r:id="rId25"/>
    <p:sldId id="317" r:id="rId26"/>
    <p:sldId id="316" r:id="rId27"/>
    <p:sldId id="286" r:id="rId28"/>
    <p:sldId id="320" r:id="rId29"/>
    <p:sldId id="319" r:id="rId30"/>
    <p:sldId id="318" r:id="rId31"/>
    <p:sldId id="287" r:id="rId32"/>
    <p:sldId id="288" r:id="rId33"/>
    <p:sldId id="289" r:id="rId34"/>
    <p:sldId id="290" r:id="rId35"/>
    <p:sldId id="292" r:id="rId36"/>
    <p:sldId id="293" r:id="rId37"/>
    <p:sldId id="295" r:id="rId38"/>
    <p:sldId id="296" r:id="rId39"/>
    <p:sldId id="297" r:id="rId40"/>
    <p:sldId id="298" r:id="rId41"/>
  </p:sldIdLst>
  <p:sldSz cx="9144000" cy="6858000" type="screen4x3"/>
  <p:notesSz cx="6858000" cy="9144000"/>
  <p:defaultTextStyle>
    <a:defPPr>
      <a:defRPr lang="u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8" autoAdjust="0"/>
  </p:normalViewPr>
  <p:slideViewPr>
    <p:cSldViewPr>
      <p:cViewPr varScale="1">
        <p:scale>
          <a:sx n="107" d="100"/>
          <a:sy n="107" d="100"/>
        </p:scale>
        <p:origin x="173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36309A-842C-4324-AFF1-BDD2711AC090}" type="datetimeFigureOut">
              <a:rPr lang="uk-UA" smtClean="0"/>
              <a:t>27.12.2022</a:t>
            </a:fld>
            <a:endParaRPr lang="uk-UA"/>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43643-9BDD-4CBF-A550-1E8BB2E74E9C}" type="slidenum">
              <a:rPr lang="uk-UA" smtClean="0"/>
              <a:t>‹#›</a:t>
            </a:fld>
            <a:endParaRPr lang="uk-UA"/>
          </a:p>
        </p:txBody>
      </p:sp>
    </p:spTree>
    <p:extLst>
      <p:ext uri="{BB962C8B-B14F-4D97-AF65-F5344CB8AC3E}">
        <p14:creationId xmlns:p14="http://schemas.microsoft.com/office/powerpoint/2010/main" val="4248867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8</a:t>
            </a:fld>
            <a:endParaRPr lang="uk-UA"/>
          </a:p>
        </p:txBody>
      </p:sp>
    </p:spTree>
    <p:extLst>
      <p:ext uri="{BB962C8B-B14F-4D97-AF65-F5344CB8AC3E}">
        <p14:creationId xmlns:p14="http://schemas.microsoft.com/office/powerpoint/2010/main" val="5863025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21</a:t>
            </a:fld>
            <a:endParaRPr lang="uk-UA"/>
          </a:p>
        </p:txBody>
      </p:sp>
    </p:spTree>
    <p:extLst>
      <p:ext uri="{BB962C8B-B14F-4D97-AF65-F5344CB8AC3E}">
        <p14:creationId xmlns:p14="http://schemas.microsoft.com/office/powerpoint/2010/main" val="38558823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22</a:t>
            </a:fld>
            <a:endParaRPr lang="uk-UA"/>
          </a:p>
        </p:txBody>
      </p:sp>
    </p:spTree>
    <p:extLst>
      <p:ext uri="{BB962C8B-B14F-4D97-AF65-F5344CB8AC3E}">
        <p14:creationId xmlns:p14="http://schemas.microsoft.com/office/powerpoint/2010/main" val="42449124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23</a:t>
            </a:fld>
            <a:endParaRPr lang="uk-UA"/>
          </a:p>
        </p:txBody>
      </p:sp>
    </p:spTree>
    <p:extLst>
      <p:ext uri="{BB962C8B-B14F-4D97-AF65-F5344CB8AC3E}">
        <p14:creationId xmlns:p14="http://schemas.microsoft.com/office/powerpoint/2010/main" val="1350498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24</a:t>
            </a:fld>
            <a:endParaRPr lang="uk-UA"/>
          </a:p>
        </p:txBody>
      </p:sp>
    </p:spTree>
    <p:extLst>
      <p:ext uri="{BB962C8B-B14F-4D97-AF65-F5344CB8AC3E}">
        <p14:creationId xmlns:p14="http://schemas.microsoft.com/office/powerpoint/2010/main" val="37778489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25</a:t>
            </a:fld>
            <a:endParaRPr lang="uk-UA"/>
          </a:p>
        </p:txBody>
      </p:sp>
    </p:spTree>
    <p:extLst>
      <p:ext uri="{BB962C8B-B14F-4D97-AF65-F5344CB8AC3E}">
        <p14:creationId xmlns:p14="http://schemas.microsoft.com/office/powerpoint/2010/main" val="4458403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26</a:t>
            </a:fld>
            <a:endParaRPr lang="uk-UA"/>
          </a:p>
        </p:txBody>
      </p:sp>
    </p:spTree>
    <p:extLst>
      <p:ext uri="{BB962C8B-B14F-4D97-AF65-F5344CB8AC3E}">
        <p14:creationId xmlns:p14="http://schemas.microsoft.com/office/powerpoint/2010/main" val="2628567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9</a:t>
            </a:fld>
            <a:endParaRPr lang="uk-UA"/>
          </a:p>
        </p:txBody>
      </p:sp>
    </p:spTree>
    <p:extLst>
      <p:ext uri="{BB962C8B-B14F-4D97-AF65-F5344CB8AC3E}">
        <p14:creationId xmlns:p14="http://schemas.microsoft.com/office/powerpoint/2010/main" val="2573784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10</a:t>
            </a:fld>
            <a:endParaRPr lang="uk-UA"/>
          </a:p>
        </p:txBody>
      </p:sp>
    </p:spTree>
    <p:extLst>
      <p:ext uri="{BB962C8B-B14F-4D97-AF65-F5344CB8AC3E}">
        <p14:creationId xmlns:p14="http://schemas.microsoft.com/office/powerpoint/2010/main" val="4075231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11</a:t>
            </a:fld>
            <a:endParaRPr lang="uk-UA"/>
          </a:p>
        </p:txBody>
      </p:sp>
    </p:spTree>
    <p:extLst>
      <p:ext uri="{BB962C8B-B14F-4D97-AF65-F5344CB8AC3E}">
        <p14:creationId xmlns:p14="http://schemas.microsoft.com/office/powerpoint/2010/main" val="224408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16</a:t>
            </a:fld>
            <a:endParaRPr lang="uk-UA"/>
          </a:p>
        </p:txBody>
      </p:sp>
    </p:spTree>
    <p:extLst>
      <p:ext uri="{BB962C8B-B14F-4D97-AF65-F5344CB8AC3E}">
        <p14:creationId xmlns:p14="http://schemas.microsoft.com/office/powerpoint/2010/main" val="3879156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17</a:t>
            </a:fld>
            <a:endParaRPr lang="uk-UA"/>
          </a:p>
        </p:txBody>
      </p:sp>
    </p:spTree>
    <p:extLst>
      <p:ext uri="{BB962C8B-B14F-4D97-AF65-F5344CB8AC3E}">
        <p14:creationId xmlns:p14="http://schemas.microsoft.com/office/powerpoint/2010/main" val="739072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18</a:t>
            </a:fld>
            <a:endParaRPr lang="uk-UA"/>
          </a:p>
        </p:txBody>
      </p:sp>
    </p:spTree>
    <p:extLst>
      <p:ext uri="{BB962C8B-B14F-4D97-AF65-F5344CB8AC3E}">
        <p14:creationId xmlns:p14="http://schemas.microsoft.com/office/powerpoint/2010/main" val="4239956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19</a:t>
            </a:fld>
            <a:endParaRPr lang="uk-UA"/>
          </a:p>
        </p:txBody>
      </p:sp>
    </p:spTree>
    <p:extLst>
      <p:ext uri="{BB962C8B-B14F-4D97-AF65-F5344CB8AC3E}">
        <p14:creationId xmlns:p14="http://schemas.microsoft.com/office/powerpoint/2010/main" val="1911920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0243643-9BDD-4CBF-A550-1E8BB2E74E9C}" type="slidenum">
              <a:rPr lang="uk-UA" smtClean="0"/>
              <a:t>20</a:t>
            </a:fld>
            <a:endParaRPr lang="uk-UA"/>
          </a:p>
        </p:txBody>
      </p:sp>
    </p:spTree>
    <p:extLst>
      <p:ext uri="{BB962C8B-B14F-4D97-AF65-F5344CB8AC3E}">
        <p14:creationId xmlns:p14="http://schemas.microsoft.com/office/powerpoint/2010/main" val="1220445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4B046474-C912-48B5-AFB5-4B8DC6FA489A}"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3787663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B046474-C912-48B5-AFB5-4B8DC6FA489A}"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146377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B046474-C912-48B5-AFB5-4B8DC6FA489A}"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1623500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B046474-C912-48B5-AFB5-4B8DC6FA489A}"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4084619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B046474-C912-48B5-AFB5-4B8DC6FA489A}"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1722400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B046474-C912-48B5-AFB5-4B8DC6FA489A}" type="datetimeFigureOut">
              <a:rPr lang="ru-RU" smtClean="0"/>
              <a:t>27.12.2022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2723421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B046474-C912-48B5-AFB5-4B8DC6FA489A}" type="datetimeFigureOut">
              <a:rPr lang="ru-RU" smtClean="0"/>
              <a:t>27.12.2022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1543899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B046474-C912-48B5-AFB5-4B8DC6FA489A}" type="datetimeFigureOut">
              <a:rPr lang="ru-RU" smtClean="0"/>
              <a:t>27.12.2022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199892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B046474-C912-48B5-AFB5-4B8DC6FA489A}" type="datetimeFigureOut">
              <a:rPr lang="ru-RU" smtClean="0"/>
              <a:t>27.12.2022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389430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B046474-C912-48B5-AFB5-4B8DC6FA489A}" type="datetimeFigureOut">
              <a:rPr lang="ru-RU" smtClean="0"/>
              <a:t>27.12.2022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2469989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B046474-C912-48B5-AFB5-4B8DC6FA489A}" type="datetimeFigureOut">
              <a:rPr lang="ru-RU" smtClean="0"/>
              <a:t>27.12.2022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672A5B-9525-4139-8C7B-D68ABAA18125}" type="slidenum">
              <a:rPr lang="ru-RU" smtClean="0"/>
              <a:t>‹#›</a:t>
            </a:fld>
            <a:endParaRPr lang="ru-RU"/>
          </a:p>
        </p:txBody>
      </p:sp>
    </p:spTree>
    <p:extLst>
      <p:ext uri="{BB962C8B-B14F-4D97-AF65-F5344CB8AC3E}">
        <p14:creationId xmlns:p14="http://schemas.microsoft.com/office/powerpoint/2010/main" val="3102663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
              <a:t>Зразок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
              <a:t>Зразок тексту</a:t>
            </a:r>
          </a:p>
          <a:p>
            <a:pPr lvl="1"/>
            <a:r>
              <a:rPr lang="uk"/>
              <a:t>Другий рівень</a:t>
            </a:r>
          </a:p>
          <a:p>
            <a:pPr lvl="2"/>
            <a:r>
              <a:rPr lang="uk"/>
              <a:t>Третій рівень</a:t>
            </a:r>
          </a:p>
          <a:p>
            <a:pPr lvl="3"/>
            <a:r>
              <a:rPr lang="uk"/>
              <a:t>Четвертий рівень</a:t>
            </a:r>
          </a:p>
          <a:p>
            <a:pPr lvl="4"/>
            <a:r>
              <a:rPr lang="uk"/>
              <a:t>П'ятий рівень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046474-C912-48B5-AFB5-4B8DC6FA489A}" type="datetimeFigureOut">
              <a:rPr lang="ru-RU" smtClean="0"/>
              <a:t>27.12.2022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672A5B-9525-4139-8C7B-D68ABAA18125}" type="slidenum">
              <a:rPr lang="ru-RU" smtClean="0"/>
              <a:t>‹#›</a:t>
            </a:fld>
            <a:endParaRPr lang="ru-RU"/>
          </a:p>
        </p:txBody>
      </p:sp>
    </p:spTree>
    <p:extLst>
      <p:ext uri="{BB962C8B-B14F-4D97-AF65-F5344CB8AC3E}">
        <p14:creationId xmlns:p14="http://schemas.microsoft.com/office/powerpoint/2010/main" val="3741760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215516" y="476672"/>
            <a:ext cx="8712968" cy="1470025"/>
          </a:xfrm>
        </p:spPr>
        <p:txBody>
          <a:bodyPr>
            <a:normAutofit fontScale="90000"/>
          </a:bodyPr>
          <a:lstStyle/>
          <a:p>
            <a:pPr marL="742950" indent="-742950">
              <a:buFont typeface="+mj-lt"/>
              <a:buAutoNum type="arabicPeriod"/>
            </a:pPr>
            <a:r>
              <a:rPr lang="uk" b="1" u="sng" dirty="0"/>
              <a:t>Наукові знання, що випереджують свій час</a:t>
            </a:r>
            <a:br>
              <a:rPr lang="ru-RU" dirty="0"/>
            </a:br>
            <a:endParaRPr lang="ru-RU" dirty="0"/>
          </a:p>
        </p:txBody>
      </p:sp>
      <p:sp>
        <p:nvSpPr>
          <p:cNvPr id="3" name="Подзаголовок 2"/>
          <p:cNvSpPr>
            <a:spLocks noGrp="1"/>
          </p:cNvSpPr>
          <p:nvPr>
            <p:ph type="subTitle" idx="1"/>
          </p:nvPr>
        </p:nvSpPr>
        <p:spPr>
          <a:xfrm>
            <a:off x="467544" y="2492896"/>
            <a:ext cx="8280920" cy="3960440"/>
          </a:xfrm>
        </p:spPr>
        <p:txBody>
          <a:bodyPr>
            <a:normAutofit/>
          </a:bodyPr>
          <a:lstStyle/>
          <a:p>
            <a:pPr algn="l"/>
            <a:r>
              <a:rPr lang="uk" sz="2800" i="1" dirty="0">
                <a:solidFill>
                  <a:schemeClr val="tx1"/>
                </a:solidFill>
              </a:rPr>
              <a:t>Біблія описує будову людського т</a:t>
            </a:r>
            <a:r>
              <a:rPr lang="uk-UA" sz="2800" i="1" dirty="0">
                <a:solidFill>
                  <a:schemeClr val="tx1"/>
                </a:solidFill>
              </a:rPr>
              <a:t>і</a:t>
            </a:r>
            <a:r>
              <a:rPr lang="uk" sz="2800" i="1" dirty="0">
                <a:solidFill>
                  <a:schemeClr val="tx1"/>
                </a:solidFill>
              </a:rPr>
              <a:t>ла, Землі та неба з точністю, що випереджає відповідні наукові відкриття на 2-3 тисячі років.</a:t>
            </a:r>
            <a:br>
              <a:rPr lang="ru-RU" sz="2800" i="1" dirty="0">
                <a:solidFill>
                  <a:schemeClr val="tx1"/>
                </a:solidFill>
              </a:rPr>
            </a:br>
            <a:r>
              <a:rPr lang="uk" sz="2800" i="1" dirty="0">
                <a:solidFill>
                  <a:schemeClr val="tx1"/>
                </a:solidFill>
              </a:rPr>
              <a:t> </a:t>
            </a:r>
            <a:br>
              <a:rPr lang="ru-RU" sz="2800" i="1" dirty="0">
                <a:solidFill>
                  <a:schemeClr val="tx1"/>
                </a:solidFill>
              </a:rPr>
            </a:br>
            <a:r>
              <a:rPr lang="uk-UA" sz="2800" i="1" dirty="0">
                <a:solidFill>
                  <a:schemeClr val="tx1"/>
                </a:solidFill>
              </a:rPr>
              <a:t>Біблійні висловлювання містять у собі інформацію, про яку люди не змогли б додуматися, вони цю інформацію не пізнали на рівні розвитку науки, коли писали ці книги.</a:t>
            </a:r>
            <a:endParaRPr lang="uk" sz="2800" i="1" dirty="0">
              <a:solidFill>
                <a:schemeClr val="tx1"/>
              </a:solidFill>
            </a:endParaRPr>
          </a:p>
        </p:txBody>
      </p:sp>
    </p:spTree>
    <p:extLst>
      <p:ext uri="{BB962C8B-B14F-4D97-AF65-F5344CB8AC3E}">
        <p14:creationId xmlns:p14="http://schemas.microsoft.com/office/powerpoint/2010/main" val="4037879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95536" y="1815491"/>
            <a:ext cx="647000" cy="800219"/>
          </a:xfrm>
          <a:prstGeom prst="rect">
            <a:avLst/>
          </a:prstGeom>
          <a:noFill/>
        </p:spPr>
        <p:txBody>
          <a:bodyPr wrap="square" rtlCol="0">
            <a:spAutoFit/>
          </a:bodyPr>
          <a:lstStyle/>
          <a:p>
            <a:r>
              <a:rPr lang="uk" dirty="0"/>
              <a:t> </a:t>
            </a:r>
            <a:br>
              <a:rPr lang="ru-RU" dirty="0"/>
            </a:br>
            <a:r>
              <a:rPr lang="uk" sz="2800" dirty="0"/>
              <a:t>b.</a:t>
            </a:r>
            <a:endParaRPr lang="ru-RU" sz="2800" dirty="0"/>
          </a:p>
        </p:txBody>
      </p:sp>
      <p:sp>
        <p:nvSpPr>
          <p:cNvPr id="5" name="TextBox 4"/>
          <p:cNvSpPr txBox="1"/>
          <p:nvPr/>
        </p:nvSpPr>
        <p:spPr>
          <a:xfrm>
            <a:off x="32048" y="3912708"/>
            <a:ext cx="9144000" cy="2161104"/>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походитиме від насіння Авраама (Бут. 12:1–3; 22:18; Мт. 1:1; Гал. 3:16); </a:t>
            </a:r>
            <a:endParaRPr lang="ru-RU" sz="2300" dirty="0"/>
          </a:p>
          <a:p>
            <a:pPr marL="1200150" lvl="2" indent="-285750">
              <a:lnSpc>
                <a:spcPct val="150000"/>
              </a:lnSpc>
              <a:buFont typeface="Wingdings" panose="05000000000000000000" pitchFamily="2" charset="2"/>
              <a:buChar char="ü"/>
            </a:pPr>
            <a:r>
              <a:rPr lang="uk" sz="2300" dirty="0"/>
              <a:t>з Юдиного коліна (Бут. 49:10; Лк. 3:33; Євр . 7:14); </a:t>
            </a:r>
            <a:endParaRPr lang="ru-RU" sz="2300" dirty="0"/>
          </a:p>
          <a:p>
            <a:pPr marL="1200150" lvl="2" indent="-285750">
              <a:lnSpc>
                <a:spcPct val="150000"/>
              </a:lnSpc>
              <a:buFont typeface="Wingdings" panose="05000000000000000000" pitchFamily="2" charset="2"/>
              <a:buChar char="ü"/>
            </a:pPr>
            <a:r>
              <a:rPr lang="uk" sz="2300" dirty="0"/>
              <a:t>народиться в домі Давида (2 Самуїла 7:12 і далі; Мт. 1:1);</a:t>
            </a:r>
            <a:endParaRPr lang="ru-RU" sz="2300" dirty="0"/>
          </a:p>
        </p:txBody>
      </p:sp>
    </p:spTree>
    <p:extLst>
      <p:ext uri="{BB962C8B-B14F-4D97-AF65-F5344CB8AC3E}">
        <p14:creationId xmlns:p14="http://schemas.microsoft.com/office/powerpoint/2010/main" val="1704030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95536" y="1815491"/>
            <a:ext cx="647000" cy="800219"/>
          </a:xfrm>
          <a:prstGeom prst="rect">
            <a:avLst/>
          </a:prstGeom>
          <a:noFill/>
        </p:spPr>
        <p:txBody>
          <a:bodyPr wrap="square" rtlCol="0">
            <a:spAutoFit/>
          </a:bodyPr>
          <a:lstStyle/>
          <a:p>
            <a:r>
              <a:rPr lang="uk" dirty="0"/>
              <a:t> </a:t>
            </a:r>
            <a:br>
              <a:rPr lang="ru-RU" dirty="0"/>
            </a:br>
            <a:r>
              <a:rPr lang="uk" sz="2800" dirty="0"/>
              <a:t>b.</a:t>
            </a:r>
            <a:endParaRPr lang="ru-RU" sz="2800" dirty="0"/>
          </a:p>
        </p:txBody>
      </p:sp>
      <p:sp>
        <p:nvSpPr>
          <p:cNvPr id="5" name="TextBox 4"/>
          <p:cNvSpPr txBox="1"/>
          <p:nvPr/>
        </p:nvSpPr>
        <p:spPr>
          <a:xfrm>
            <a:off x="32048" y="3912708"/>
            <a:ext cx="9144000" cy="3222934"/>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походитиме від насіння Авраама (Бут. 12:1–3; 22:18; Мт. 1:1; Гал. 3:16); </a:t>
            </a:r>
            <a:endParaRPr lang="ru-RU" sz="2300" dirty="0"/>
          </a:p>
          <a:p>
            <a:pPr marL="1200150" lvl="2" indent="-285750">
              <a:lnSpc>
                <a:spcPct val="150000"/>
              </a:lnSpc>
              <a:buFont typeface="Wingdings" panose="05000000000000000000" pitchFamily="2" charset="2"/>
              <a:buChar char="ü"/>
            </a:pPr>
            <a:r>
              <a:rPr lang="uk" sz="2300" dirty="0"/>
              <a:t>з Юдиного коліна (Бут. 49:10; Лк. 3:33; Євр . 7:14); </a:t>
            </a:r>
            <a:endParaRPr lang="ru-RU" sz="2300" dirty="0"/>
          </a:p>
          <a:p>
            <a:pPr marL="1200150" lvl="2" indent="-285750">
              <a:lnSpc>
                <a:spcPct val="150000"/>
              </a:lnSpc>
              <a:buFont typeface="Wingdings" panose="05000000000000000000" pitchFamily="2" charset="2"/>
              <a:buChar char="ü"/>
            </a:pPr>
            <a:r>
              <a:rPr lang="uk" sz="2300" dirty="0"/>
              <a:t>народиться в домі Давида (2 Самуїла 7:12 і далі; Мт. 1:1);</a:t>
            </a:r>
            <a:endParaRPr lang="ru-RU" sz="2300" dirty="0"/>
          </a:p>
          <a:p>
            <a:pPr marL="1200150" lvl="2" indent="-285750">
              <a:lnSpc>
                <a:spcPct val="150000"/>
              </a:lnSpc>
              <a:buFont typeface="Wingdings" panose="05000000000000000000" pitchFamily="2" charset="2"/>
              <a:buChar char="ü"/>
            </a:pPr>
            <a:r>
              <a:rPr lang="uk" sz="2300" dirty="0"/>
              <a:t>буде народжений дівою (Іс. 7:14; Мт. 1:21 і далі);</a:t>
            </a:r>
            <a:br>
              <a:rPr lang="ru-RU" sz="2300" dirty="0"/>
            </a:br>
            <a:endParaRPr lang="ru-RU" sz="2300" dirty="0"/>
          </a:p>
        </p:txBody>
      </p:sp>
    </p:spTree>
    <p:extLst>
      <p:ext uri="{BB962C8B-B14F-4D97-AF65-F5344CB8AC3E}">
        <p14:creationId xmlns:p14="http://schemas.microsoft.com/office/powerpoint/2010/main" val="868777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95536" y="1815491"/>
            <a:ext cx="647000" cy="800219"/>
          </a:xfrm>
          <a:prstGeom prst="rect">
            <a:avLst/>
          </a:prstGeom>
          <a:noFill/>
        </p:spPr>
        <p:txBody>
          <a:bodyPr wrap="square" rtlCol="0">
            <a:spAutoFit/>
          </a:bodyPr>
          <a:lstStyle/>
          <a:p>
            <a:r>
              <a:rPr lang="uk" dirty="0"/>
              <a:t> </a:t>
            </a:r>
            <a:br>
              <a:rPr lang="ru-RU" dirty="0"/>
            </a:br>
            <a:r>
              <a:rPr lang="uk" sz="2800" dirty="0"/>
              <a:t>b.</a:t>
            </a:r>
            <a:endParaRPr lang="ru-RU" sz="2800" dirty="0"/>
          </a:p>
        </p:txBody>
      </p:sp>
      <p:sp>
        <p:nvSpPr>
          <p:cNvPr id="5" name="TextBox 4"/>
          <p:cNvSpPr txBox="1"/>
          <p:nvPr/>
        </p:nvSpPr>
        <p:spPr>
          <a:xfrm>
            <a:off x="0" y="4045740"/>
            <a:ext cx="9144000" cy="568361"/>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народиться в місті Віфлеємі (Мих. 5:2; Мт. 2:1; Лк. 2:4–7); </a:t>
            </a:r>
            <a:endParaRPr lang="ru-RU" sz="2300" dirty="0"/>
          </a:p>
        </p:txBody>
      </p:sp>
    </p:spTree>
    <p:extLst>
      <p:ext uri="{BB962C8B-B14F-4D97-AF65-F5344CB8AC3E}">
        <p14:creationId xmlns:p14="http://schemas.microsoft.com/office/powerpoint/2010/main" val="3729961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95536" y="1815491"/>
            <a:ext cx="647000" cy="800219"/>
          </a:xfrm>
          <a:prstGeom prst="rect">
            <a:avLst/>
          </a:prstGeom>
          <a:noFill/>
        </p:spPr>
        <p:txBody>
          <a:bodyPr wrap="square" rtlCol="0">
            <a:spAutoFit/>
          </a:bodyPr>
          <a:lstStyle/>
          <a:p>
            <a:r>
              <a:rPr lang="uk" dirty="0"/>
              <a:t> </a:t>
            </a:r>
            <a:br>
              <a:rPr lang="ru-RU" dirty="0"/>
            </a:br>
            <a:r>
              <a:rPr lang="uk" sz="2800" dirty="0"/>
              <a:t>b.</a:t>
            </a:r>
            <a:endParaRPr lang="ru-RU" sz="2800" dirty="0"/>
          </a:p>
        </p:txBody>
      </p:sp>
      <p:sp>
        <p:nvSpPr>
          <p:cNvPr id="5" name="TextBox 4"/>
          <p:cNvSpPr txBox="1"/>
          <p:nvPr/>
        </p:nvSpPr>
        <p:spPr>
          <a:xfrm>
            <a:off x="0" y="4045740"/>
            <a:ext cx="9144000" cy="1630190"/>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народиться в місті Віфлеємі (Мих. 5:2; Мт. 2:1; Лк. 2:4–7); </a:t>
            </a:r>
            <a:endParaRPr lang="ru-RU" sz="2300" dirty="0"/>
          </a:p>
          <a:p>
            <a:pPr marL="1200150" lvl="2" indent="-285750">
              <a:lnSpc>
                <a:spcPct val="150000"/>
              </a:lnSpc>
              <a:buFont typeface="Wingdings" panose="05000000000000000000" pitchFamily="2" charset="2"/>
              <a:buChar char="ü"/>
            </a:pPr>
            <a:r>
              <a:rPr lang="uk" sz="2300" dirty="0"/>
              <a:t>Його буде помазано Святим Духом (Іс. 11:2; Мт. 3:16–17);</a:t>
            </a:r>
            <a:br>
              <a:rPr lang="ru-RU" sz="2300" dirty="0"/>
            </a:br>
            <a:endParaRPr lang="en-US" sz="2300" dirty="0"/>
          </a:p>
        </p:txBody>
      </p:sp>
    </p:spTree>
    <p:extLst>
      <p:ext uri="{BB962C8B-B14F-4D97-AF65-F5344CB8AC3E}">
        <p14:creationId xmlns:p14="http://schemas.microsoft.com/office/powerpoint/2010/main" val="1418734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95536" y="1815491"/>
            <a:ext cx="647000" cy="800219"/>
          </a:xfrm>
          <a:prstGeom prst="rect">
            <a:avLst/>
          </a:prstGeom>
          <a:noFill/>
        </p:spPr>
        <p:txBody>
          <a:bodyPr wrap="square" rtlCol="0">
            <a:spAutoFit/>
          </a:bodyPr>
          <a:lstStyle/>
          <a:p>
            <a:r>
              <a:rPr lang="uk" dirty="0"/>
              <a:t> </a:t>
            </a:r>
            <a:br>
              <a:rPr lang="ru-RU" dirty="0"/>
            </a:br>
            <a:r>
              <a:rPr lang="uk" sz="2800" dirty="0"/>
              <a:t>b.</a:t>
            </a:r>
            <a:endParaRPr lang="ru-RU" sz="2800" dirty="0"/>
          </a:p>
        </p:txBody>
      </p:sp>
      <p:sp>
        <p:nvSpPr>
          <p:cNvPr id="5" name="TextBox 4"/>
          <p:cNvSpPr txBox="1"/>
          <p:nvPr/>
        </p:nvSpPr>
        <p:spPr>
          <a:xfrm>
            <a:off x="0" y="4045740"/>
            <a:ext cx="9144000" cy="2161104"/>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народиться в місті Віфлеємі (Мих. 5:2; Мт. 2:1; Лк. 2:4–7); </a:t>
            </a:r>
            <a:endParaRPr lang="ru-RU" sz="2300" dirty="0"/>
          </a:p>
          <a:p>
            <a:pPr marL="1200150" lvl="2" indent="-285750">
              <a:lnSpc>
                <a:spcPct val="150000"/>
              </a:lnSpc>
              <a:buFont typeface="Wingdings" panose="05000000000000000000" pitchFamily="2" charset="2"/>
              <a:buChar char="ü"/>
            </a:pPr>
            <a:r>
              <a:rPr lang="uk" sz="2300" dirty="0"/>
              <a:t>Його буде помазано Святим Духом (Іс. 11:2; Мт. 3:16–17);</a:t>
            </a:r>
            <a:endParaRPr lang="en-US" sz="2300" dirty="0"/>
          </a:p>
          <a:p>
            <a:pPr marL="1200150" lvl="2" indent="-285750">
              <a:lnSpc>
                <a:spcPct val="150000"/>
              </a:lnSpc>
              <a:buFont typeface="Wingdings" panose="05000000000000000000" pitchFamily="2" charset="2"/>
              <a:buChar char="ü"/>
            </a:pPr>
            <a:r>
              <a:rPr lang="uk" sz="2300" dirty="0"/>
              <a:t>чинитиме чудеса (Іс. 35:5–6; Мт. 9:35)</a:t>
            </a:r>
            <a:r>
              <a:rPr lang="ru-RU" sz="2300" dirty="0"/>
              <a:t>;</a:t>
            </a:r>
            <a:endParaRPr lang="en-US" sz="2300" dirty="0"/>
          </a:p>
          <a:p>
            <a:pPr marL="1200150" lvl="2" indent="-285750">
              <a:lnSpc>
                <a:spcPct val="150000"/>
              </a:lnSpc>
              <a:buFont typeface="Wingdings" panose="05000000000000000000" pitchFamily="2" charset="2"/>
              <a:buChar char="ü"/>
            </a:pPr>
            <a:endParaRPr lang="en-US" sz="2300" dirty="0"/>
          </a:p>
        </p:txBody>
      </p:sp>
    </p:spTree>
    <p:extLst>
      <p:ext uri="{BB962C8B-B14F-4D97-AF65-F5344CB8AC3E}">
        <p14:creationId xmlns:p14="http://schemas.microsoft.com/office/powerpoint/2010/main" val="3440822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95536" y="1815491"/>
            <a:ext cx="647000" cy="800219"/>
          </a:xfrm>
          <a:prstGeom prst="rect">
            <a:avLst/>
          </a:prstGeom>
          <a:noFill/>
        </p:spPr>
        <p:txBody>
          <a:bodyPr wrap="square" rtlCol="0">
            <a:spAutoFit/>
          </a:bodyPr>
          <a:lstStyle/>
          <a:p>
            <a:r>
              <a:rPr lang="uk" dirty="0"/>
              <a:t> </a:t>
            </a:r>
            <a:br>
              <a:rPr lang="ru-RU" dirty="0"/>
            </a:br>
            <a:r>
              <a:rPr lang="uk" sz="2800" dirty="0"/>
              <a:t>b.</a:t>
            </a:r>
            <a:endParaRPr lang="ru-RU" sz="2800" dirty="0"/>
          </a:p>
        </p:txBody>
      </p:sp>
      <p:sp>
        <p:nvSpPr>
          <p:cNvPr id="5" name="TextBox 4"/>
          <p:cNvSpPr txBox="1"/>
          <p:nvPr/>
        </p:nvSpPr>
        <p:spPr>
          <a:xfrm>
            <a:off x="0" y="4045740"/>
            <a:ext cx="9144000" cy="2161104"/>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народиться в місті Віфлеємі (Мих. 5:2; Мт. 2:1; Лк. 2:4–7); </a:t>
            </a:r>
            <a:endParaRPr lang="ru-RU" sz="2300" dirty="0"/>
          </a:p>
          <a:p>
            <a:pPr marL="1200150" lvl="2" indent="-285750">
              <a:lnSpc>
                <a:spcPct val="150000"/>
              </a:lnSpc>
              <a:buFont typeface="Wingdings" panose="05000000000000000000" pitchFamily="2" charset="2"/>
              <a:buChar char="ü"/>
            </a:pPr>
            <a:r>
              <a:rPr lang="uk" sz="2300" dirty="0"/>
              <a:t>Його буде помазано Святим Духом (Іс. 11:2; Мт. 3:16–17);</a:t>
            </a:r>
            <a:endParaRPr lang="ru-RU" sz="2300" dirty="0"/>
          </a:p>
          <a:p>
            <a:pPr marL="1200150" lvl="2" indent="-285750">
              <a:lnSpc>
                <a:spcPct val="150000"/>
              </a:lnSpc>
              <a:buFont typeface="Wingdings" panose="05000000000000000000" pitchFamily="2" charset="2"/>
              <a:buChar char="ü"/>
            </a:pPr>
            <a:r>
              <a:rPr lang="uk" sz="2300" dirty="0"/>
              <a:t>чинитиме чудеса (Іс. 35:5–6; Мт. 9:35)</a:t>
            </a:r>
            <a:r>
              <a:rPr lang="ru-RU" sz="2300" dirty="0"/>
              <a:t>;</a:t>
            </a:r>
            <a:endParaRPr lang="en-US" sz="2300" dirty="0"/>
          </a:p>
          <a:p>
            <a:pPr marL="1200150" lvl="2" indent="-285750">
              <a:lnSpc>
                <a:spcPct val="150000"/>
              </a:lnSpc>
              <a:buFont typeface="Wingdings" panose="05000000000000000000" pitchFamily="2" charset="2"/>
              <a:buChar char="ü"/>
            </a:pPr>
            <a:r>
              <a:rPr lang="uk" sz="2300" dirty="0"/>
              <a:t>буде відкинутий євреями (Пс 117:22; 1 Пет. 2:7);</a:t>
            </a:r>
            <a:endParaRPr lang="ru-RU" sz="2300" dirty="0"/>
          </a:p>
        </p:txBody>
      </p:sp>
    </p:spTree>
    <p:extLst>
      <p:ext uri="{BB962C8B-B14F-4D97-AF65-F5344CB8AC3E}">
        <p14:creationId xmlns:p14="http://schemas.microsoft.com/office/powerpoint/2010/main" val="3634943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107504" y="4013726"/>
            <a:ext cx="9169224" cy="800219"/>
          </a:xfrm>
          <a:prstGeom prst="rect">
            <a:avLst/>
          </a:prstGeom>
          <a:noFill/>
        </p:spPr>
        <p:txBody>
          <a:bodyPr wrap="square" rtlCol="0">
            <a:spAutoFit/>
          </a:bodyPr>
          <a:lstStyle/>
          <a:p>
            <a:pPr marL="1200150" lvl="2" indent="-285750">
              <a:buFont typeface="Wingdings" panose="05000000000000000000" pitchFamily="2" charset="2"/>
              <a:buChar char="ü"/>
            </a:pPr>
            <a:r>
              <a:rPr lang="uk" sz="2300" dirty="0"/>
              <a:t>прийме принизливу смерть (Пс. 21; Іс. 53:3; Лк. 9:22)   </a:t>
            </a:r>
          </a:p>
          <a:p>
            <a:pPr lvl="2"/>
            <a:r>
              <a:rPr lang="uk" sz="2300" dirty="0"/>
              <a:t>    </a:t>
            </a:r>
            <a:r>
              <a:rPr lang="en-US" sz="2300" dirty="0"/>
              <a:t>(</a:t>
            </a:r>
            <a:r>
              <a:rPr lang="uk" sz="2300" dirty="0"/>
              <a:t>приблизно в 33 році після Р. Х. - Дан. 9:24 і далі</a:t>
            </a:r>
            <a:r>
              <a:rPr lang="en-US" sz="2300" dirty="0"/>
              <a:t>)</a:t>
            </a:r>
            <a:r>
              <a:rPr lang="uk" sz="2300" dirty="0"/>
              <a:t>;</a:t>
            </a:r>
            <a:endParaRPr lang="ru-RU" sz="2300" dirty="0"/>
          </a:p>
        </p:txBody>
      </p:sp>
    </p:spTree>
    <p:extLst>
      <p:ext uri="{BB962C8B-B14F-4D97-AF65-F5344CB8AC3E}">
        <p14:creationId xmlns:p14="http://schemas.microsoft.com/office/powerpoint/2010/main" val="1265996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107504" y="4013726"/>
            <a:ext cx="9169224" cy="1508105"/>
          </a:xfrm>
          <a:prstGeom prst="rect">
            <a:avLst/>
          </a:prstGeom>
          <a:noFill/>
        </p:spPr>
        <p:txBody>
          <a:bodyPr wrap="square" rtlCol="0">
            <a:spAutoFit/>
          </a:bodyPr>
          <a:lstStyle/>
          <a:p>
            <a:pPr marL="1200150" lvl="2" indent="-285750">
              <a:buFont typeface="Wingdings" panose="05000000000000000000" pitchFamily="2" charset="2"/>
              <a:buChar char="ü"/>
            </a:pPr>
            <a:r>
              <a:rPr lang="uk" sz="2300" dirty="0"/>
              <a:t>прийме принизливу смерть (Пс. 21; Іс. 53:3; Лк. 9:22)   </a:t>
            </a:r>
          </a:p>
          <a:p>
            <a:pPr lvl="2"/>
            <a:r>
              <a:rPr lang="uk" sz="2300" dirty="0"/>
              <a:t>    </a:t>
            </a:r>
            <a:r>
              <a:rPr lang="en-US" sz="2300" dirty="0"/>
              <a:t>(</a:t>
            </a:r>
            <a:r>
              <a:rPr lang="uk" sz="2300" dirty="0"/>
              <a:t>приблизно в 33 році після Р. Х. - Дан. 9:24 і далі</a:t>
            </a:r>
            <a:r>
              <a:rPr lang="en-US" sz="2300" dirty="0"/>
              <a:t>)</a:t>
            </a:r>
            <a:r>
              <a:rPr lang="uk" sz="2300" dirty="0"/>
              <a:t>;</a:t>
            </a:r>
            <a:endParaRPr lang="ru-RU" sz="2300" dirty="0"/>
          </a:p>
          <a:p>
            <a:pPr marL="1200150" lvl="2" indent="-285750">
              <a:buFont typeface="Wingdings" panose="05000000000000000000" pitchFamily="2" charset="2"/>
              <a:buChar char="ü"/>
            </a:pPr>
            <a:r>
              <a:rPr lang="uk" sz="2300" dirty="0"/>
              <a:t>буде відкинутий Своїм власним народом (Іс. 53:3</a:t>
            </a:r>
            <a:r>
              <a:rPr lang="en-US" sz="2300" dirty="0"/>
              <a:t> </a:t>
            </a:r>
            <a:r>
              <a:rPr lang="uk" sz="2300" dirty="0"/>
              <a:t>;Ів. 1:10–11; 7:5, 48);</a:t>
            </a:r>
            <a:endParaRPr lang="ru-RU" sz="2300" dirty="0"/>
          </a:p>
        </p:txBody>
      </p:sp>
    </p:spTree>
    <p:extLst>
      <p:ext uri="{BB962C8B-B14F-4D97-AF65-F5344CB8AC3E}">
        <p14:creationId xmlns:p14="http://schemas.microsoft.com/office/powerpoint/2010/main" val="2392614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107504" y="4013726"/>
            <a:ext cx="9169224" cy="1862048"/>
          </a:xfrm>
          <a:prstGeom prst="rect">
            <a:avLst/>
          </a:prstGeom>
          <a:noFill/>
        </p:spPr>
        <p:txBody>
          <a:bodyPr wrap="square" rtlCol="0">
            <a:spAutoFit/>
          </a:bodyPr>
          <a:lstStyle/>
          <a:p>
            <a:pPr marL="1200150" lvl="2" indent="-285750">
              <a:buFont typeface="Wingdings" panose="05000000000000000000" pitchFamily="2" charset="2"/>
              <a:buChar char="ü"/>
            </a:pPr>
            <a:r>
              <a:rPr lang="uk" sz="2300" dirty="0"/>
              <a:t>прийме принизливу смерть (Пс. 21; Іс. 53:3; Лк. 9:22)   </a:t>
            </a:r>
          </a:p>
          <a:p>
            <a:pPr lvl="2"/>
            <a:r>
              <a:rPr lang="uk" sz="2300" dirty="0"/>
              <a:t>    </a:t>
            </a:r>
            <a:r>
              <a:rPr lang="en-US" sz="2300" dirty="0"/>
              <a:t>(</a:t>
            </a:r>
            <a:r>
              <a:rPr lang="uk" sz="2300" dirty="0"/>
              <a:t>приблизно в 33 році після Р. Х. - Дан. 9:24 і далі</a:t>
            </a:r>
            <a:r>
              <a:rPr lang="en-US" sz="2300" dirty="0"/>
              <a:t>)</a:t>
            </a:r>
            <a:r>
              <a:rPr lang="uk" sz="2300" dirty="0"/>
              <a:t>;</a:t>
            </a:r>
            <a:endParaRPr lang="ru-RU" sz="2300" dirty="0"/>
          </a:p>
          <a:p>
            <a:pPr marL="1200150" lvl="2" indent="-285750">
              <a:buFont typeface="Wingdings" panose="05000000000000000000" pitchFamily="2" charset="2"/>
              <a:buChar char="ü"/>
            </a:pPr>
            <a:r>
              <a:rPr lang="uk" sz="2300" dirty="0"/>
              <a:t>буде відкинутий Своїм власним народом (Іс. 53:3</a:t>
            </a:r>
            <a:r>
              <a:rPr lang="en-US" sz="2300" dirty="0"/>
              <a:t> </a:t>
            </a:r>
            <a:r>
              <a:rPr lang="uk" sz="2300" dirty="0"/>
              <a:t>;Ів. 1:10–11; 7:5, 48);</a:t>
            </a:r>
            <a:endParaRPr lang="ru-RU" sz="2300" dirty="0"/>
          </a:p>
          <a:p>
            <a:pPr marL="1200150" lvl="2" indent="-285750">
              <a:buFont typeface="Wingdings" panose="05000000000000000000" pitchFamily="2" charset="2"/>
              <a:buChar char="ü"/>
            </a:pPr>
            <a:r>
              <a:rPr lang="uk-UA" sz="2300" dirty="0"/>
              <a:t>буде мовчати</a:t>
            </a:r>
            <a:r>
              <a:rPr lang="uk" sz="2300" dirty="0"/>
              <a:t> перед обвинувачами (Іс. 53:7;Мт. 27:12–19);</a:t>
            </a:r>
            <a:endParaRPr lang="en-US" sz="2300" dirty="0"/>
          </a:p>
        </p:txBody>
      </p:sp>
    </p:spTree>
    <p:extLst>
      <p:ext uri="{BB962C8B-B14F-4D97-AF65-F5344CB8AC3E}">
        <p14:creationId xmlns:p14="http://schemas.microsoft.com/office/powerpoint/2010/main" val="467265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107504" y="4013726"/>
            <a:ext cx="9169224" cy="2215991"/>
          </a:xfrm>
          <a:prstGeom prst="rect">
            <a:avLst/>
          </a:prstGeom>
          <a:noFill/>
        </p:spPr>
        <p:txBody>
          <a:bodyPr wrap="square" rtlCol="0">
            <a:spAutoFit/>
          </a:bodyPr>
          <a:lstStyle/>
          <a:p>
            <a:pPr marL="1200150" lvl="2" indent="-285750">
              <a:buFont typeface="Wingdings" panose="05000000000000000000" pitchFamily="2" charset="2"/>
              <a:buChar char="ü"/>
            </a:pPr>
            <a:r>
              <a:rPr lang="uk" sz="2300" dirty="0"/>
              <a:t>прийме принизливу смерть (Пс. 21; Іс. 53:3; Лк. 9:22)   </a:t>
            </a:r>
          </a:p>
          <a:p>
            <a:pPr lvl="2"/>
            <a:r>
              <a:rPr lang="uk" sz="2300" dirty="0"/>
              <a:t>    </a:t>
            </a:r>
            <a:r>
              <a:rPr lang="en-US" sz="2300" dirty="0"/>
              <a:t>(</a:t>
            </a:r>
            <a:r>
              <a:rPr lang="uk" sz="2300" dirty="0"/>
              <a:t>приблизно в 33 році після Р. Х. - Дан. 9:24 і далі</a:t>
            </a:r>
            <a:r>
              <a:rPr lang="en-US" sz="2300" dirty="0"/>
              <a:t>)</a:t>
            </a:r>
            <a:r>
              <a:rPr lang="uk" sz="2300" dirty="0"/>
              <a:t>;</a:t>
            </a:r>
            <a:endParaRPr lang="ru-RU" sz="2300" dirty="0"/>
          </a:p>
          <a:p>
            <a:pPr marL="1200150" lvl="2" indent="-285750">
              <a:buFont typeface="Wingdings" panose="05000000000000000000" pitchFamily="2" charset="2"/>
              <a:buChar char="ü"/>
            </a:pPr>
            <a:r>
              <a:rPr lang="uk" sz="2300" dirty="0"/>
              <a:t>буде відкинутий Своїм власним народом (Іс. 53:3</a:t>
            </a:r>
            <a:r>
              <a:rPr lang="en-US" sz="2300" dirty="0"/>
              <a:t> </a:t>
            </a:r>
            <a:r>
              <a:rPr lang="uk" sz="2300" dirty="0"/>
              <a:t>;Ів. 1:10–11; 7:5, 48);</a:t>
            </a:r>
            <a:endParaRPr lang="ru-RU" sz="2300" dirty="0"/>
          </a:p>
          <a:p>
            <a:pPr marL="1200150" lvl="2" indent="-285750">
              <a:buFont typeface="Wingdings" panose="05000000000000000000" pitchFamily="2" charset="2"/>
              <a:buChar char="ü"/>
            </a:pPr>
            <a:r>
              <a:rPr lang="uk-UA" sz="2300" dirty="0"/>
              <a:t>буде мовчати</a:t>
            </a:r>
            <a:r>
              <a:rPr lang="uk" sz="2300" dirty="0"/>
              <a:t> перед обвинувачами (Іс. 53:7;Мт. 27:12–19);</a:t>
            </a:r>
            <a:endParaRPr lang="en-US" sz="2300" dirty="0"/>
          </a:p>
          <a:p>
            <a:pPr marL="1200150" lvl="2" indent="-285750">
              <a:buFont typeface="Wingdings" panose="05000000000000000000" pitchFamily="2" charset="2"/>
              <a:buChar char="ü"/>
            </a:pPr>
            <a:r>
              <a:rPr lang="uk" sz="2300" dirty="0"/>
              <a:t>буде осміяний (Пс. 21:7–9; Мт. 27:31);</a:t>
            </a:r>
            <a:endParaRPr lang="ru-RU" sz="2300" dirty="0"/>
          </a:p>
        </p:txBody>
      </p:sp>
    </p:spTree>
    <p:extLst>
      <p:ext uri="{BB962C8B-B14F-4D97-AF65-F5344CB8AC3E}">
        <p14:creationId xmlns:p14="http://schemas.microsoft.com/office/powerpoint/2010/main" val="533336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176"/>
            <a:ext cx="9144000" cy="6858000"/>
          </a:xfrm>
          <a:prstGeom prst="rect">
            <a:avLst/>
          </a:prstGeom>
        </p:spPr>
      </p:pic>
      <p:sp>
        <p:nvSpPr>
          <p:cNvPr id="2" name="Заголовок 1"/>
          <p:cNvSpPr>
            <a:spLocks noGrp="1"/>
          </p:cNvSpPr>
          <p:nvPr>
            <p:ph type="ctrTitle"/>
          </p:nvPr>
        </p:nvSpPr>
        <p:spPr>
          <a:xfrm>
            <a:off x="215516" y="476672"/>
            <a:ext cx="8712968" cy="1470025"/>
          </a:xfrm>
        </p:spPr>
        <p:txBody>
          <a:bodyPr>
            <a:normAutofit fontScale="90000"/>
          </a:bodyPr>
          <a:lstStyle/>
          <a:p>
            <a:pPr marL="742950" indent="-742950">
              <a:buFont typeface="+mj-lt"/>
              <a:buAutoNum type="arabicPeriod"/>
            </a:pPr>
            <a:r>
              <a:rPr lang="uk" b="1" u="sng" dirty="0"/>
              <a:t>Наукові знання, що випереджують свій час</a:t>
            </a:r>
            <a:br>
              <a:rPr lang="ru-RU" dirty="0"/>
            </a:br>
            <a:endParaRPr lang="ru-RU" dirty="0"/>
          </a:p>
        </p:txBody>
      </p:sp>
      <p:sp>
        <p:nvSpPr>
          <p:cNvPr id="3" name="Подзаголовок 2"/>
          <p:cNvSpPr>
            <a:spLocks noGrp="1"/>
          </p:cNvSpPr>
          <p:nvPr>
            <p:ph type="subTitle" idx="1"/>
          </p:nvPr>
        </p:nvSpPr>
        <p:spPr>
          <a:xfrm>
            <a:off x="215516" y="2492896"/>
            <a:ext cx="8532948" cy="3888432"/>
          </a:xfrm>
        </p:spPr>
        <p:txBody>
          <a:bodyPr>
            <a:normAutofit fontScale="92500" lnSpcReduction="10000"/>
          </a:bodyPr>
          <a:lstStyle/>
          <a:p>
            <a:pPr marL="514350" indent="-514350" algn="l">
              <a:buFont typeface="+mj-lt"/>
              <a:buAutoNum type="alphaLcPeriod"/>
            </a:pPr>
            <a:r>
              <a:rPr lang="uk" sz="2800" i="1" dirty="0">
                <a:solidFill>
                  <a:schemeClr val="tx1"/>
                </a:solidFill>
                <a:effectLst>
                  <a:outerShdw blurRad="38100" dist="38100" dir="2700000" algn="tl">
                    <a:srgbClr val="000000">
                      <a:alpha val="43137"/>
                    </a:srgbClr>
                  </a:outerShdw>
                </a:effectLst>
              </a:rPr>
              <a:t>Людський організм </a:t>
            </a:r>
            <a:br>
              <a:rPr lang="ru-RU" sz="2800" i="1" dirty="0">
                <a:solidFill>
                  <a:schemeClr val="tx1"/>
                </a:solidFill>
              </a:rPr>
            </a:br>
            <a:br>
              <a:rPr lang="ru-RU" sz="2800" i="1" dirty="0">
                <a:solidFill>
                  <a:schemeClr val="tx1"/>
                </a:solidFill>
              </a:rPr>
            </a:br>
            <a:r>
              <a:rPr lang="uk" sz="1800" i="1" dirty="0">
                <a:solidFill>
                  <a:schemeClr val="tx1"/>
                </a:solidFill>
              </a:rPr>
              <a:t>Закони гігієни, які Бог дав людям через Мойсея, на 3500 років випередили усвідомлення людьми необхідності миття тіла, щоб уникнути поширення хвороб. Мойсей писав:</a:t>
            </a:r>
            <a:br>
              <a:rPr lang="ru-RU" sz="1800" i="1" dirty="0">
                <a:solidFill>
                  <a:schemeClr val="tx1"/>
                </a:solidFill>
              </a:rPr>
            </a:br>
            <a:r>
              <a:rPr lang="uk" sz="1800" i="1" dirty="0">
                <a:solidFill>
                  <a:schemeClr val="tx1"/>
                </a:solidFill>
              </a:rPr>
              <a:t> </a:t>
            </a:r>
            <a:br>
              <a:rPr lang="ru-RU" sz="1800" i="1" dirty="0">
                <a:solidFill>
                  <a:schemeClr val="tx1"/>
                </a:solidFill>
              </a:rPr>
            </a:br>
            <a:r>
              <a:rPr lang="uk-UA" sz="1800" i="1" dirty="0">
                <a:solidFill>
                  <a:schemeClr val="tx1"/>
                </a:solidFill>
              </a:rPr>
              <a:t>«</a:t>
            </a:r>
            <a:r>
              <a:rPr lang="ru-RU" sz="1800" i="1" dirty="0">
                <a:solidFill>
                  <a:schemeClr val="tx1"/>
                </a:solidFill>
              </a:rPr>
              <a:t> </a:t>
            </a:r>
            <a:r>
              <a:rPr lang="uk-UA" sz="1800" i="1" dirty="0">
                <a:solidFill>
                  <a:schemeClr val="tx1"/>
                </a:solidFill>
              </a:rPr>
              <a:t>І візьмуть для того нечистого пороху з </a:t>
            </a:r>
            <a:r>
              <a:rPr lang="uk-UA" sz="1800" i="1" dirty="0" err="1">
                <a:solidFill>
                  <a:schemeClr val="tx1"/>
                </a:solidFill>
              </a:rPr>
              <a:t>погорілища</a:t>
            </a:r>
            <a:r>
              <a:rPr lang="uk-UA" sz="1800" i="1" dirty="0">
                <a:solidFill>
                  <a:schemeClr val="tx1"/>
                </a:solidFill>
              </a:rPr>
              <a:t> жертви за гріх, і </a:t>
            </a:r>
            <a:r>
              <a:rPr lang="uk-UA" sz="1800" i="1" dirty="0" err="1">
                <a:solidFill>
                  <a:schemeClr val="tx1"/>
                </a:solidFill>
              </a:rPr>
              <a:t>наллють</a:t>
            </a:r>
            <a:r>
              <a:rPr lang="uk-UA" sz="1800" i="1" dirty="0">
                <a:solidFill>
                  <a:schemeClr val="tx1"/>
                </a:solidFill>
              </a:rPr>
              <a:t> на нього живої води до посуду.</a:t>
            </a:r>
            <a:r>
              <a:rPr lang="uk" sz="1800" i="1" dirty="0">
                <a:solidFill>
                  <a:schemeClr val="tx1"/>
                </a:solidFill>
              </a:rPr>
              <a:t>&lt;...&gt; …</a:t>
            </a:r>
            <a:r>
              <a:rPr lang="uk-UA" sz="1800" i="1" dirty="0">
                <a:solidFill>
                  <a:schemeClr val="tx1"/>
                </a:solidFill>
              </a:rPr>
              <a:t>І </a:t>
            </a:r>
            <a:r>
              <a:rPr lang="uk-UA" sz="1800" i="1" dirty="0" err="1">
                <a:solidFill>
                  <a:schemeClr val="tx1"/>
                </a:solidFill>
              </a:rPr>
              <a:t>випере</a:t>
            </a:r>
            <a:r>
              <a:rPr lang="uk-UA" sz="1800" i="1" dirty="0">
                <a:solidFill>
                  <a:schemeClr val="tx1"/>
                </a:solidFill>
              </a:rPr>
              <a:t> він одежу свою й обмиє в воді, і стане чистий увечері.»</a:t>
            </a:r>
            <a:r>
              <a:rPr lang="uk" sz="1800" i="1" dirty="0">
                <a:solidFill>
                  <a:schemeClr val="tx1"/>
                </a:solidFill>
              </a:rPr>
              <a:t> (Кн Чисел 19:17, 19).</a:t>
            </a:r>
            <a:br>
              <a:rPr lang="ru-RU" sz="1800" i="1" dirty="0">
                <a:solidFill>
                  <a:schemeClr val="tx1"/>
                </a:solidFill>
              </a:rPr>
            </a:br>
            <a:r>
              <a:rPr lang="uk" sz="1800" i="1" dirty="0">
                <a:solidFill>
                  <a:schemeClr val="tx1"/>
                </a:solidFill>
              </a:rPr>
              <a:t> </a:t>
            </a:r>
            <a:br>
              <a:rPr lang="ru-RU" sz="1800" i="1" dirty="0">
                <a:solidFill>
                  <a:schemeClr val="tx1"/>
                </a:solidFill>
              </a:rPr>
            </a:br>
            <a:r>
              <a:rPr lang="uk-UA" sz="1800" i="1" dirty="0">
                <a:solidFill>
                  <a:schemeClr val="tx1"/>
                </a:solidFill>
              </a:rPr>
              <a:t>Таке знання припускає дещо невидиме неозброєним оком – мікроби, бактерії сприяють поширенню </a:t>
            </a:r>
            <a:r>
              <a:rPr lang="uk-UA" sz="1800" i="1" dirty="0" err="1">
                <a:solidFill>
                  <a:schemeClr val="tx1"/>
                </a:solidFill>
              </a:rPr>
              <a:t>хвороб</a:t>
            </a:r>
            <a:r>
              <a:rPr lang="uk-UA" sz="1800" i="1" dirty="0">
                <a:solidFill>
                  <a:schemeClr val="tx1"/>
                </a:solidFill>
              </a:rPr>
              <a:t>. А наука це відкрила тільки аж у ХІХ столітті. </a:t>
            </a:r>
          </a:p>
          <a:p>
            <a:pPr algn="l"/>
            <a:r>
              <a:rPr lang="uk" sz="1800" i="1" dirty="0">
                <a:solidFill>
                  <a:schemeClr val="tx1"/>
                </a:solidFill>
              </a:rPr>
              <a:t>          Крім того, серед оточуючих Ізраїль народів за часів Мойсея обмивання тіла    </a:t>
            </a:r>
          </a:p>
          <a:p>
            <a:pPr algn="l"/>
            <a:r>
              <a:rPr lang="uk" sz="1800" i="1" dirty="0">
                <a:solidFill>
                  <a:schemeClr val="tx1"/>
                </a:solidFill>
              </a:rPr>
              <a:t>          зовсім не було поширене.</a:t>
            </a:r>
            <a:endParaRPr lang="ru-RU" sz="2800" i="1" dirty="0">
              <a:solidFill>
                <a:schemeClr val="tx1"/>
              </a:solidFill>
            </a:endParaRPr>
          </a:p>
        </p:txBody>
      </p:sp>
    </p:spTree>
    <p:extLst>
      <p:ext uri="{BB962C8B-B14F-4D97-AF65-F5344CB8AC3E}">
        <p14:creationId xmlns:p14="http://schemas.microsoft.com/office/powerpoint/2010/main" val="12786806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107504" y="3836189"/>
            <a:ext cx="9349752" cy="568361"/>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Його руки і ноги будуть проколаті (Пс. 21:17;Ів. 20:25); </a:t>
            </a:r>
            <a:endParaRPr lang="ru-RU" sz="2300" dirty="0"/>
          </a:p>
        </p:txBody>
      </p:sp>
    </p:spTree>
    <p:extLst>
      <p:ext uri="{BB962C8B-B14F-4D97-AF65-F5344CB8AC3E}">
        <p14:creationId xmlns:p14="http://schemas.microsoft.com/office/powerpoint/2010/main" val="1983962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107504" y="3836189"/>
            <a:ext cx="9349752" cy="1099275"/>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Його руки і ноги будуть проколаті (Пс. 21:17;Ів. 20:25); </a:t>
            </a:r>
            <a:endParaRPr lang="ru-RU" sz="2300" dirty="0"/>
          </a:p>
          <a:p>
            <a:pPr marL="1200150" lvl="2" indent="-285750">
              <a:lnSpc>
                <a:spcPct val="150000"/>
              </a:lnSpc>
              <a:buFont typeface="Wingdings" panose="05000000000000000000" pitchFamily="2" charset="2"/>
              <a:buChar char="ü"/>
            </a:pPr>
            <a:r>
              <a:rPr lang="uk" sz="2300" dirty="0"/>
              <a:t>Його стратять зі злочинцями (Іс. 53:12;Лк. 23:33);</a:t>
            </a:r>
            <a:endParaRPr lang="ru-RU" sz="2300" dirty="0"/>
          </a:p>
        </p:txBody>
      </p:sp>
    </p:spTree>
    <p:extLst>
      <p:ext uri="{BB962C8B-B14F-4D97-AF65-F5344CB8AC3E}">
        <p14:creationId xmlns:p14="http://schemas.microsoft.com/office/powerpoint/2010/main" val="2375026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107504" y="3836189"/>
            <a:ext cx="9349752" cy="1630190"/>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Його руки і ноги будуть проколаті (Пс. 21:17;Ів. 20:25); </a:t>
            </a:r>
            <a:endParaRPr lang="ru-RU" sz="2300" dirty="0"/>
          </a:p>
          <a:p>
            <a:pPr marL="1200150" lvl="2" indent="-285750">
              <a:lnSpc>
                <a:spcPct val="150000"/>
              </a:lnSpc>
              <a:buFont typeface="Wingdings" panose="05000000000000000000" pitchFamily="2" charset="2"/>
              <a:buChar char="ü"/>
            </a:pPr>
            <a:r>
              <a:rPr lang="uk" sz="2300" dirty="0"/>
              <a:t>Його стратять зі злочинцями (Іс. 53:12;Лк. 23:33);</a:t>
            </a:r>
            <a:endParaRPr lang="ru-RU" sz="2300" dirty="0"/>
          </a:p>
          <a:p>
            <a:pPr marL="1200150" lvl="2" indent="-285750">
              <a:lnSpc>
                <a:spcPct val="150000"/>
              </a:lnSpc>
              <a:buFont typeface="Wingdings" panose="05000000000000000000" pitchFamily="2" charset="2"/>
              <a:buChar char="ü"/>
            </a:pPr>
            <a:r>
              <a:rPr lang="uk-UA" sz="2300" dirty="0"/>
              <a:t>м</a:t>
            </a:r>
            <a:r>
              <a:rPr lang="uk" sz="2300" dirty="0"/>
              <a:t>олитиметься за Своїх утискувачів (Іс. 53:12; Лк. 23:34); </a:t>
            </a:r>
            <a:endParaRPr lang="en-US" sz="2300" dirty="0"/>
          </a:p>
        </p:txBody>
      </p:sp>
    </p:spTree>
    <p:extLst>
      <p:ext uri="{BB962C8B-B14F-4D97-AF65-F5344CB8AC3E}">
        <p14:creationId xmlns:p14="http://schemas.microsoft.com/office/powerpoint/2010/main" val="2311984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107504" y="3836189"/>
            <a:ext cx="9349752" cy="2161104"/>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Його руки і ноги будуть проколаті (Пс. 21:17;Ів. 20:25); </a:t>
            </a:r>
            <a:endParaRPr lang="ru-RU" sz="2300" dirty="0"/>
          </a:p>
          <a:p>
            <a:pPr marL="1200150" lvl="2" indent="-285750">
              <a:lnSpc>
                <a:spcPct val="150000"/>
              </a:lnSpc>
              <a:buFont typeface="Wingdings" panose="05000000000000000000" pitchFamily="2" charset="2"/>
              <a:buChar char="ü"/>
            </a:pPr>
            <a:r>
              <a:rPr lang="uk" sz="2300" dirty="0"/>
              <a:t>Його стратять зі злочинцями (Іс. 53:12;Лк. 23:33);</a:t>
            </a:r>
            <a:endParaRPr lang="ru-RU" sz="2300" dirty="0"/>
          </a:p>
          <a:p>
            <a:pPr marL="1200150" lvl="2" indent="-285750">
              <a:lnSpc>
                <a:spcPct val="150000"/>
              </a:lnSpc>
              <a:buFont typeface="Wingdings" panose="05000000000000000000" pitchFamily="2" charset="2"/>
              <a:buChar char="ü"/>
            </a:pPr>
            <a:r>
              <a:rPr lang="uk-UA" sz="2300" dirty="0"/>
              <a:t>м</a:t>
            </a:r>
            <a:r>
              <a:rPr lang="uk" sz="2300" dirty="0"/>
              <a:t>олитиметься за Своїх утискувачів (Іс. 53:12; Лк. 23:34);</a:t>
            </a:r>
            <a:endParaRPr lang="en-US" sz="2300" dirty="0"/>
          </a:p>
          <a:p>
            <a:pPr marL="1200150" lvl="2" indent="-285750">
              <a:lnSpc>
                <a:spcPct val="150000"/>
              </a:lnSpc>
              <a:buFont typeface="Wingdings" panose="05000000000000000000" pitchFamily="2" charset="2"/>
              <a:buChar char="ü"/>
            </a:pPr>
            <a:r>
              <a:rPr lang="uk" sz="2300" dirty="0"/>
              <a:t>Його бік буде пронизаний списом (Зах. 12:10; Ів. 19:34); </a:t>
            </a:r>
            <a:endParaRPr lang="ru-RU" sz="2300" dirty="0"/>
          </a:p>
        </p:txBody>
      </p:sp>
    </p:spTree>
    <p:extLst>
      <p:ext uri="{BB962C8B-B14F-4D97-AF65-F5344CB8AC3E}">
        <p14:creationId xmlns:p14="http://schemas.microsoft.com/office/powerpoint/2010/main" val="3617704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215516" y="3808897"/>
            <a:ext cx="9147811" cy="1099275"/>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буде похований у могилі багатої людини (Іс. 53:9 ;                       Мт. 27:57–60);</a:t>
            </a:r>
            <a:endParaRPr lang="ru-RU" sz="2300" dirty="0"/>
          </a:p>
        </p:txBody>
      </p:sp>
    </p:spTree>
    <p:extLst>
      <p:ext uri="{BB962C8B-B14F-4D97-AF65-F5344CB8AC3E}">
        <p14:creationId xmlns:p14="http://schemas.microsoft.com/office/powerpoint/2010/main" val="2468762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215516" y="3808897"/>
            <a:ext cx="9147811" cy="2161104"/>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буде похований у могилі багатої людини (Іс. 53:9 ;                       Мт. 27:57–60);</a:t>
            </a:r>
            <a:endParaRPr lang="ru-RU" sz="2300" dirty="0"/>
          </a:p>
          <a:p>
            <a:pPr marL="1200150" lvl="2" indent="-285750">
              <a:lnSpc>
                <a:spcPct val="150000"/>
              </a:lnSpc>
              <a:buFont typeface="Wingdings" panose="05000000000000000000" pitchFamily="2" charset="2"/>
              <a:buChar char="ü"/>
            </a:pPr>
            <a:r>
              <a:rPr lang="uk-UA" sz="2300" dirty="0"/>
              <a:t>за одяг будуть кидати жеребка й ділитимуть одяг </a:t>
            </a:r>
            <a:r>
              <a:rPr lang="uk" sz="2300" dirty="0"/>
              <a:t>(Пс. 21:19;                         Ів. 19:23–24), </a:t>
            </a:r>
            <a:endParaRPr lang="ru-RU" sz="2300" dirty="0"/>
          </a:p>
        </p:txBody>
      </p:sp>
    </p:spTree>
    <p:extLst>
      <p:ext uri="{BB962C8B-B14F-4D97-AF65-F5344CB8AC3E}">
        <p14:creationId xmlns:p14="http://schemas.microsoft.com/office/powerpoint/2010/main" val="35574893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23528" y="1816489"/>
            <a:ext cx="647000" cy="800219"/>
          </a:xfrm>
          <a:prstGeom prst="rect">
            <a:avLst/>
          </a:prstGeom>
          <a:noFill/>
        </p:spPr>
        <p:txBody>
          <a:bodyPr wrap="square" rtlCol="0">
            <a:spAutoFit/>
          </a:bodyPr>
          <a:lstStyle/>
          <a:p>
            <a:r>
              <a:rPr lang="uk" dirty="0"/>
              <a:t> </a:t>
            </a:r>
            <a:br>
              <a:rPr lang="ru-RU" dirty="0"/>
            </a:br>
            <a:r>
              <a:rPr lang="ru-RU" dirty="0"/>
              <a:t> </a:t>
            </a:r>
            <a:r>
              <a:rPr lang="uk" sz="2800" dirty="0"/>
              <a:t>b.</a:t>
            </a:r>
            <a:endParaRPr lang="ru-RU" sz="2800" dirty="0"/>
          </a:p>
        </p:txBody>
      </p:sp>
      <p:sp>
        <p:nvSpPr>
          <p:cNvPr id="5" name="TextBox 4"/>
          <p:cNvSpPr txBox="1"/>
          <p:nvPr/>
        </p:nvSpPr>
        <p:spPr>
          <a:xfrm>
            <a:off x="215516" y="3808897"/>
            <a:ext cx="9147811" cy="2692019"/>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буде похований у могилі багатої людини (Іс. 53:9 ;                       Мт. 27:57–60);</a:t>
            </a:r>
            <a:endParaRPr lang="ru-RU" sz="2300" dirty="0"/>
          </a:p>
          <a:p>
            <a:pPr marL="1200150" lvl="2" indent="-285750">
              <a:lnSpc>
                <a:spcPct val="150000"/>
              </a:lnSpc>
              <a:buFont typeface="Wingdings" panose="05000000000000000000" pitchFamily="2" charset="2"/>
              <a:buChar char="ü"/>
            </a:pPr>
            <a:r>
              <a:rPr lang="uk-UA" sz="2300" dirty="0"/>
              <a:t>за одяг будуть кидати жеребка й ділитимуть одяг </a:t>
            </a:r>
            <a:r>
              <a:rPr lang="uk" sz="2300" dirty="0"/>
              <a:t>(Пс. 21:19;                         Ів. 19:23–24), </a:t>
            </a:r>
            <a:endParaRPr lang="ru-RU" sz="2300" dirty="0"/>
          </a:p>
          <a:p>
            <a:pPr marL="1200150" lvl="2" indent="-285750">
              <a:lnSpc>
                <a:spcPct val="150000"/>
              </a:lnSpc>
              <a:buFont typeface="Wingdings" panose="05000000000000000000" pitchFamily="2" charset="2"/>
              <a:buChar char="ü"/>
            </a:pPr>
            <a:r>
              <a:rPr lang="uk" sz="2300" dirty="0"/>
              <a:t>воскресне з мертвих (Пс. 15:10; Дії 2:31; Мк. 16:6).</a:t>
            </a:r>
            <a:endParaRPr lang="ru-RU" sz="2300" dirty="0"/>
          </a:p>
        </p:txBody>
      </p:sp>
    </p:spTree>
    <p:extLst>
      <p:ext uri="{BB962C8B-B14F-4D97-AF65-F5344CB8AC3E}">
        <p14:creationId xmlns:p14="http://schemas.microsoft.com/office/powerpoint/2010/main" val="367087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206970" y="669711"/>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712968" cy="4725144"/>
          </a:xfrm>
        </p:spPr>
        <p:txBody>
          <a:bodyPr>
            <a:normAutofit fontScale="77500" lnSpcReduction="20000"/>
          </a:bodyPr>
          <a:lstStyle/>
          <a:p>
            <a:pPr lvl="1" algn="l"/>
            <a:r>
              <a:rPr lang="uk" sz="3800" dirty="0">
                <a:solidFill>
                  <a:schemeClr val="tx1"/>
                </a:solidFill>
                <a:effectLst>
                  <a:outerShdw blurRad="38100" dist="38100" dir="2700000" algn="tl">
                    <a:srgbClr val="000000">
                      <a:alpha val="43137"/>
                    </a:srgbClr>
                  </a:outerShdw>
                </a:effectLst>
              </a:rPr>
              <a:t>Відмінність біблійних пророцтв від сучасних спроб передбачити майбутнє :</a:t>
            </a:r>
            <a:br>
              <a:rPr lang="ru-RU" dirty="0">
                <a:solidFill>
                  <a:schemeClr val="tx1"/>
                </a:solidFill>
              </a:rPr>
            </a:br>
            <a:endParaRPr lang="ru-RU" dirty="0">
              <a:solidFill>
                <a:schemeClr val="tx1"/>
              </a:solidFill>
            </a:endParaRPr>
          </a:p>
          <a:p>
            <a:pPr marL="1371600" lvl="2" indent="-457200" algn="l">
              <a:buFont typeface="+mj-lt"/>
              <a:buAutoNum type="arabicPeriod"/>
            </a:pPr>
            <a:r>
              <a:rPr lang="uk" sz="2200" i="1" dirty="0">
                <a:solidFill>
                  <a:schemeClr val="tx1"/>
                </a:solidFill>
              </a:rPr>
              <a:t>Біблійні пророцтва, на відміну від сучасних провіщень, настільки конкретні. Наприклад, у них вказується родовід і місто, де народиться Христос, і час Його народження.</a:t>
            </a:r>
            <a:br>
              <a:rPr lang="ru-RU" sz="2200" i="1" dirty="0">
                <a:solidFill>
                  <a:schemeClr val="tx1"/>
                </a:solidFill>
              </a:rPr>
            </a:br>
            <a:endParaRPr lang="ru-RU" sz="2200" i="1" dirty="0">
              <a:solidFill>
                <a:schemeClr val="tx1"/>
              </a:solidFill>
            </a:endParaRPr>
          </a:p>
          <a:p>
            <a:pPr lvl="2" algn="l"/>
            <a:endParaRPr lang="uk" sz="2200" i="1" dirty="0">
              <a:solidFill>
                <a:schemeClr val="tx1"/>
              </a:solidFill>
            </a:endParaRPr>
          </a:p>
          <a:p>
            <a:pPr lvl="2" algn="l"/>
            <a:endParaRPr lang="uk" sz="2200" i="1" dirty="0">
              <a:solidFill>
                <a:schemeClr val="tx1"/>
              </a:solidFill>
            </a:endParaRPr>
          </a:p>
          <a:p>
            <a:pPr lvl="2" algn="l"/>
            <a:endParaRPr lang="uk" sz="2200" i="1" dirty="0">
              <a:solidFill>
                <a:schemeClr val="tx1"/>
              </a:solidFill>
            </a:endParaRPr>
          </a:p>
          <a:p>
            <a:pPr lvl="2" algn="l"/>
            <a:endParaRPr lang="uk" sz="2200" i="1" dirty="0">
              <a:solidFill>
                <a:schemeClr val="tx1"/>
              </a:solidFill>
            </a:endParaRPr>
          </a:p>
          <a:p>
            <a:pPr lvl="2" algn="l"/>
            <a:endParaRPr lang="uk" sz="2200" i="1" dirty="0">
              <a:solidFill>
                <a:schemeClr val="tx1"/>
              </a:solidFill>
            </a:endParaRPr>
          </a:p>
          <a:p>
            <a:pPr lvl="2" algn="l"/>
            <a:endParaRPr lang="uk" sz="2200" i="1" dirty="0">
              <a:solidFill>
                <a:schemeClr val="tx1"/>
              </a:solidFill>
            </a:endParaRPr>
          </a:p>
          <a:p>
            <a:pPr lvl="2" algn="l"/>
            <a:endParaRPr lang="uk" sz="2200" i="1" dirty="0">
              <a:solidFill>
                <a:schemeClr val="tx1"/>
              </a:solidFill>
            </a:endParaRPr>
          </a:p>
          <a:p>
            <a:pPr marL="1371600" lvl="2" indent="-457200" algn="l">
              <a:buFont typeface="+mj-lt"/>
              <a:buAutoNum type="arabicPeriod"/>
            </a:pPr>
            <a:endParaRPr lang="ru-RU" sz="2200" i="1" dirty="0">
              <a:solidFill>
                <a:schemeClr val="tx1"/>
              </a:solidFill>
            </a:endParaRPr>
          </a:p>
          <a:p>
            <a:pPr lvl="2" algn="l"/>
            <a:br>
              <a:rPr lang="ru-RU" sz="2200" i="1" dirty="0">
                <a:solidFill>
                  <a:schemeClr val="tx1"/>
                </a:solidFill>
              </a:rPr>
            </a:br>
            <a:endParaRPr lang="ru-RU" sz="2200" i="1" dirty="0">
              <a:solidFill>
                <a:schemeClr val="tx1"/>
              </a:solidFill>
            </a:endParaRPr>
          </a:p>
          <a:p>
            <a:pPr marL="1371600" lvl="2" indent="-457200" algn="l">
              <a:buFont typeface="+mj-lt"/>
              <a:buAutoNum type="arabicPeriod"/>
            </a:pPr>
            <a:endParaRPr lang="ru-RU" sz="2200" i="1" dirty="0">
              <a:solidFill>
                <a:schemeClr val="tx1"/>
              </a:solidFill>
            </a:endParaRPr>
          </a:p>
          <a:p>
            <a:pPr marL="1371600" lvl="2" indent="-457200" algn="l">
              <a:buFont typeface="+mj-lt"/>
              <a:buAutoNum type="arabicPeriod"/>
            </a:pPr>
            <a:endParaRPr lang="ru-RU" sz="2200" i="1" dirty="0">
              <a:solidFill>
                <a:schemeClr val="tx1"/>
              </a:solidFill>
            </a:endParaRPr>
          </a:p>
          <a:p>
            <a:pPr marL="1371600" lvl="2" indent="-457200" algn="l">
              <a:buFont typeface="+mj-lt"/>
              <a:buAutoNum type="arabicPeriod"/>
            </a:pPr>
            <a:endParaRPr lang="ru-RU" sz="2200" i="1" dirty="0">
              <a:solidFill>
                <a:schemeClr val="tx1"/>
              </a:solidFill>
            </a:endParaRPr>
          </a:p>
          <a:p>
            <a:pPr marL="1371600" lvl="2" indent="-457200" algn="l">
              <a:buFont typeface="+mj-lt"/>
              <a:buAutoNum type="arabicPeriod"/>
            </a:pPr>
            <a:endParaRPr lang="en-US" sz="2200" i="1" dirty="0">
              <a:solidFill>
                <a:schemeClr val="tx1"/>
              </a:solidFill>
            </a:endParaRPr>
          </a:p>
        </p:txBody>
      </p:sp>
      <p:sp>
        <p:nvSpPr>
          <p:cNvPr id="6" name="TextBox 5"/>
          <p:cNvSpPr txBox="1"/>
          <p:nvPr/>
        </p:nvSpPr>
        <p:spPr>
          <a:xfrm>
            <a:off x="206970" y="1700808"/>
            <a:ext cx="611877" cy="923330"/>
          </a:xfrm>
          <a:prstGeom prst="rect">
            <a:avLst/>
          </a:prstGeom>
          <a:noFill/>
        </p:spPr>
        <p:txBody>
          <a:bodyPr wrap="square" rtlCol="0">
            <a:spAutoFit/>
          </a:bodyPr>
          <a:lstStyle/>
          <a:p>
            <a:r>
              <a:rPr lang="uk" dirty="0"/>
              <a:t> </a:t>
            </a:r>
            <a:br>
              <a:rPr lang="ru-RU" dirty="0"/>
            </a:br>
            <a:r>
              <a:rPr lang="ru-RU" dirty="0"/>
              <a:t>  </a:t>
            </a:r>
            <a:r>
              <a:rPr lang="uk" sz="3600" dirty="0"/>
              <a:t>c</a:t>
            </a:r>
            <a:r>
              <a:rPr lang="uk" sz="2800" dirty="0"/>
              <a:t>.</a:t>
            </a:r>
            <a:endParaRPr lang="ru-RU" sz="2800" dirty="0"/>
          </a:p>
        </p:txBody>
      </p:sp>
    </p:spTree>
    <p:extLst>
      <p:ext uri="{BB962C8B-B14F-4D97-AF65-F5344CB8AC3E}">
        <p14:creationId xmlns:p14="http://schemas.microsoft.com/office/powerpoint/2010/main" val="28891583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206970" y="669711"/>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712968" cy="4725144"/>
          </a:xfrm>
        </p:spPr>
        <p:txBody>
          <a:bodyPr>
            <a:normAutofit fontScale="77500" lnSpcReduction="20000"/>
          </a:bodyPr>
          <a:lstStyle/>
          <a:p>
            <a:pPr lvl="1" algn="l"/>
            <a:r>
              <a:rPr lang="uk" sz="3800" dirty="0">
                <a:solidFill>
                  <a:schemeClr val="tx1"/>
                </a:solidFill>
                <a:effectLst>
                  <a:outerShdw blurRad="38100" dist="38100" dir="2700000" algn="tl">
                    <a:srgbClr val="000000">
                      <a:alpha val="43137"/>
                    </a:srgbClr>
                  </a:outerShdw>
                </a:effectLst>
              </a:rPr>
              <a:t>Відмінність біблійних пророцтв від сучасних спроб передбачити майбутнє :</a:t>
            </a:r>
            <a:br>
              <a:rPr lang="ru-RU" dirty="0">
                <a:solidFill>
                  <a:schemeClr val="tx1"/>
                </a:solidFill>
              </a:rPr>
            </a:br>
            <a:endParaRPr lang="ru-RU" dirty="0">
              <a:solidFill>
                <a:schemeClr val="tx1"/>
              </a:solidFill>
            </a:endParaRPr>
          </a:p>
          <a:p>
            <a:pPr marL="1371600" lvl="2" indent="-457200" algn="l">
              <a:buFont typeface="+mj-lt"/>
              <a:buAutoNum type="arabicPeriod"/>
            </a:pPr>
            <a:r>
              <a:rPr lang="uk" sz="2200" i="1" dirty="0">
                <a:solidFill>
                  <a:schemeClr val="tx1"/>
                </a:solidFill>
              </a:rPr>
              <a:t>Біблійні пророцтва, на відміну від сучасних провіщень, настільки конкретні. Наприклад, у них вказується родовід і місто, де народиться Христос, і час Його народження.</a:t>
            </a:r>
            <a:br>
              <a:rPr lang="ru-RU" sz="2200" i="1" dirty="0">
                <a:solidFill>
                  <a:schemeClr val="tx1"/>
                </a:solidFill>
              </a:rPr>
            </a:br>
            <a:endParaRPr lang="ru-RU" sz="2200" i="1" dirty="0">
              <a:solidFill>
                <a:schemeClr val="tx1"/>
              </a:solidFill>
            </a:endParaRPr>
          </a:p>
          <a:p>
            <a:pPr marL="1371600" lvl="2" indent="-457200" algn="l">
              <a:buFont typeface="+mj-lt"/>
              <a:buAutoNum type="arabicPeriod"/>
            </a:pPr>
            <a:r>
              <a:rPr lang="uk" sz="2200" i="1" dirty="0">
                <a:solidFill>
                  <a:schemeClr val="tx1"/>
                </a:solidFill>
              </a:rPr>
              <a:t>На відміну від прогнозів бульварних газет, жодне з цих пророцтв не залишилося невиконаним.</a:t>
            </a:r>
            <a:br>
              <a:rPr lang="ru-RU" sz="2200" i="1" dirty="0">
                <a:solidFill>
                  <a:schemeClr val="tx1"/>
                </a:solidFill>
              </a:rPr>
            </a:br>
            <a:endParaRPr lang="ru-RU" sz="2200" i="1" dirty="0">
              <a:solidFill>
                <a:schemeClr val="tx1"/>
              </a:solidFill>
            </a:endParaRPr>
          </a:p>
          <a:p>
            <a:pPr lvl="2" algn="l"/>
            <a:endParaRPr lang="uk" sz="2200" i="1" dirty="0">
              <a:solidFill>
                <a:schemeClr val="tx1"/>
              </a:solidFill>
            </a:endParaRPr>
          </a:p>
          <a:p>
            <a:pPr lvl="2" algn="l"/>
            <a:endParaRPr lang="uk" sz="2200" i="1" dirty="0">
              <a:solidFill>
                <a:schemeClr val="tx1"/>
              </a:solidFill>
            </a:endParaRPr>
          </a:p>
          <a:p>
            <a:pPr lvl="2" algn="l"/>
            <a:endParaRPr lang="uk" sz="2200" i="1" dirty="0">
              <a:solidFill>
                <a:schemeClr val="tx1"/>
              </a:solidFill>
            </a:endParaRPr>
          </a:p>
          <a:p>
            <a:pPr lvl="2" algn="l"/>
            <a:endParaRPr lang="uk" sz="2200" i="1" dirty="0">
              <a:solidFill>
                <a:schemeClr val="tx1"/>
              </a:solidFill>
            </a:endParaRPr>
          </a:p>
          <a:p>
            <a:pPr marL="1371600" lvl="2" indent="-457200" algn="l">
              <a:buFont typeface="+mj-lt"/>
              <a:buAutoNum type="arabicPeriod"/>
            </a:pPr>
            <a:endParaRPr lang="ru-RU" sz="2200" i="1" dirty="0">
              <a:solidFill>
                <a:schemeClr val="tx1"/>
              </a:solidFill>
            </a:endParaRPr>
          </a:p>
          <a:p>
            <a:pPr lvl="2" algn="l"/>
            <a:br>
              <a:rPr lang="ru-RU" sz="2200" i="1" dirty="0">
                <a:solidFill>
                  <a:schemeClr val="tx1"/>
                </a:solidFill>
              </a:rPr>
            </a:br>
            <a:endParaRPr lang="ru-RU" sz="2200" i="1" dirty="0">
              <a:solidFill>
                <a:schemeClr val="tx1"/>
              </a:solidFill>
            </a:endParaRPr>
          </a:p>
          <a:p>
            <a:pPr marL="1371600" lvl="2" indent="-457200" algn="l">
              <a:buFont typeface="+mj-lt"/>
              <a:buAutoNum type="arabicPeriod"/>
            </a:pPr>
            <a:endParaRPr lang="ru-RU" sz="2200" i="1" dirty="0">
              <a:solidFill>
                <a:schemeClr val="tx1"/>
              </a:solidFill>
            </a:endParaRPr>
          </a:p>
          <a:p>
            <a:pPr marL="1371600" lvl="2" indent="-457200" algn="l">
              <a:buFont typeface="+mj-lt"/>
              <a:buAutoNum type="arabicPeriod"/>
            </a:pPr>
            <a:endParaRPr lang="ru-RU" sz="2200" i="1" dirty="0">
              <a:solidFill>
                <a:schemeClr val="tx1"/>
              </a:solidFill>
            </a:endParaRPr>
          </a:p>
          <a:p>
            <a:pPr marL="1371600" lvl="2" indent="-457200" algn="l">
              <a:buFont typeface="+mj-lt"/>
              <a:buAutoNum type="arabicPeriod"/>
            </a:pPr>
            <a:endParaRPr lang="ru-RU" sz="2200" i="1" dirty="0">
              <a:solidFill>
                <a:schemeClr val="tx1"/>
              </a:solidFill>
            </a:endParaRPr>
          </a:p>
          <a:p>
            <a:pPr marL="1371600" lvl="2" indent="-457200" algn="l">
              <a:buFont typeface="+mj-lt"/>
              <a:buAutoNum type="arabicPeriod"/>
            </a:pPr>
            <a:endParaRPr lang="en-US" sz="2200" i="1" dirty="0">
              <a:solidFill>
                <a:schemeClr val="tx1"/>
              </a:solidFill>
            </a:endParaRPr>
          </a:p>
        </p:txBody>
      </p:sp>
      <p:sp>
        <p:nvSpPr>
          <p:cNvPr id="6" name="TextBox 5"/>
          <p:cNvSpPr txBox="1"/>
          <p:nvPr/>
        </p:nvSpPr>
        <p:spPr>
          <a:xfrm>
            <a:off x="206970" y="1700808"/>
            <a:ext cx="611877" cy="923330"/>
          </a:xfrm>
          <a:prstGeom prst="rect">
            <a:avLst/>
          </a:prstGeom>
          <a:noFill/>
        </p:spPr>
        <p:txBody>
          <a:bodyPr wrap="square" rtlCol="0">
            <a:spAutoFit/>
          </a:bodyPr>
          <a:lstStyle/>
          <a:p>
            <a:r>
              <a:rPr lang="uk" dirty="0"/>
              <a:t> </a:t>
            </a:r>
            <a:br>
              <a:rPr lang="ru-RU" dirty="0"/>
            </a:br>
            <a:r>
              <a:rPr lang="ru-RU" dirty="0"/>
              <a:t>  </a:t>
            </a:r>
            <a:r>
              <a:rPr lang="uk" sz="3600" dirty="0"/>
              <a:t>c</a:t>
            </a:r>
            <a:r>
              <a:rPr lang="uk" sz="2800" dirty="0"/>
              <a:t>.</a:t>
            </a:r>
            <a:endParaRPr lang="ru-RU" sz="2800" dirty="0"/>
          </a:p>
        </p:txBody>
      </p:sp>
    </p:spTree>
    <p:extLst>
      <p:ext uri="{BB962C8B-B14F-4D97-AF65-F5344CB8AC3E}">
        <p14:creationId xmlns:p14="http://schemas.microsoft.com/office/powerpoint/2010/main" val="7462750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206970" y="669711"/>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712968" cy="4725144"/>
          </a:xfrm>
        </p:spPr>
        <p:txBody>
          <a:bodyPr>
            <a:normAutofit fontScale="77500" lnSpcReduction="20000"/>
          </a:bodyPr>
          <a:lstStyle/>
          <a:p>
            <a:pPr lvl="1" algn="l"/>
            <a:r>
              <a:rPr lang="uk" sz="3800" dirty="0">
                <a:solidFill>
                  <a:schemeClr val="tx1"/>
                </a:solidFill>
                <a:effectLst>
                  <a:outerShdw blurRad="38100" dist="38100" dir="2700000" algn="tl">
                    <a:srgbClr val="000000">
                      <a:alpha val="43137"/>
                    </a:srgbClr>
                  </a:outerShdw>
                </a:effectLst>
              </a:rPr>
              <a:t>Відмінність біблійних пророцтв від сучасних спроб передбачити майбутнє :</a:t>
            </a:r>
            <a:br>
              <a:rPr lang="ru-RU" dirty="0">
                <a:solidFill>
                  <a:schemeClr val="tx1"/>
                </a:solidFill>
              </a:rPr>
            </a:br>
            <a:endParaRPr lang="ru-RU" dirty="0">
              <a:solidFill>
                <a:schemeClr val="tx1"/>
              </a:solidFill>
            </a:endParaRPr>
          </a:p>
          <a:p>
            <a:pPr marL="1371600" lvl="2" indent="-457200" algn="l">
              <a:buFont typeface="+mj-lt"/>
              <a:buAutoNum type="arabicPeriod"/>
            </a:pPr>
            <a:r>
              <a:rPr lang="uk" sz="2200" i="1" dirty="0">
                <a:solidFill>
                  <a:schemeClr val="tx1"/>
                </a:solidFill>
              </a:rPr>
              <a:t>Біблійні пророцтва, на відміну від сучасних провіщень, настільки конкретні. Наприклад, у них вказується родовід і місто, де народиться Христос, і час Його народження.</a:t>
            </a:r>
            <a:br>
              <a:rPr lang="ru-RU" sz="2200" i="1" dirty="0">
                <a:solidFill>
                  <a:schemeClr val="tx1"/>
                </a:solidFill>
              </a:rPr>
            </a:br>
            <a:endParaRPr lang="ru-RU" sz="2200" i="1" dirty="0">
              <a:solidFill>
                <a:schemeClr val="tx1"/>
              </a:solidFill>
            </a:endParaRPr>
          </a:p>
          <a:p>
            <a:pPr marL="1371600" lvl="2" indent="-457200" algn="l">
              <a:buFont typeface="+mj-lt"/>
              <a:buAutoNum type="arabicPeriod"/>
            </a:pPr>
            <a:r>
              <a:rPr lang="uk" sz="2200" i="1" dirty="0">
                <a:solidFill>
                  <a:schemeClr val="tx1"/>
                </a:solidFill>
              </a:rPr>
              <a:t>На відміну від прогнозів бульварних газет, жодне з цих пророцтв не залишилося невиконаним.</a:t>
            </a:r>
            <a:br>
              <a:rPr lang="ru-RU" sz="2200" i="1" dirty="0">
                <a:solidFill>
                  <a:schemeClr val="tx1"/>
                </a:solidFill>
              </a:rPr>
            </a:br>
            <a:endParaRPr lang="ru-RU" sz="2200" i="1" dirty="0">
              <a:solidFill>
                <a:schemeClr val="tx1"/>
              </a:solidFill>
            </a:endParaRPr>
          </a:p>
          <a:p>
            <a:pPr marL="1371600" lvl="2" indent="-457200" algn="l">
              <a:buFont typeface="+mj-lt"/>
              <a:buAutoNum type="arabicPeriod"/>
            </a:pPr>
            <a:r>
              <a:rPr lang="uk" sz="2200" i="1" dirty="0">
                <a:solidFill>
                  <a:schemeClr val="tx1"/>
                </a:solidFill>
              </a:rPr>
              <a:t>Оскільки ці пророцтва було записано за сотні років до народження Христа, неможливо припустити, що хтось просто зробив «правильні» висновки з тогочасних подій.</a:t>
            </a:r>
          </a:p>
          <a:p>
            <a:pPr lvl="2" algn="l"/>
            <a:endParaRPr lang="uk" sz="2200" i="1" dirty="0">
              <a:solidFill>
                <a:schemeClr val="tx1"/>
              </a:solidFill>
            </a:endParaRPr>
          </a:p>
          <a:p>
            <a:pPr marL="1371600" lvl="2" indent="-457200" algn="l">
              <a:buFont typeface="+mj-lt"/>
              <a:buAutoNum type="arabicPeriod"/>
            </a:pPr>
            <a:endParaRPr lang="ru-RU" sz="2200" i="1" dirty="0">
              <a:solidFill>
                <a:schemeClr val="tx1"/>
              </a:solidFill>
            </a:endParaRPr>
          </a:p>
          <a:p>
            <a:pPr lvl="2" algn="l"/>
            <a:br>
              <a:rPr lang="ru-RU" sz="2200" i="1" dirty="0">
                <a:solidFill>
                  <a:schemeClr val="tx1"/>
                </a:solidFill>
              </a:rPr>
            </a:br>
            <a:endParaRPr lang="ru-RU" sz="2200" i="1" dirty="0">
              <a:solidFill>
                <a:schemeClr val="tx1"/>
              </a:solidFill>
            </a:endParaRPr>
          </a:p>
          <a:p>
            <a:pPr marL="1371600" lvl="2" indent="-457200" algn="l">
              <a:buFont typeface="+mj-lt"/>
              <a:buAutoNum type="arabicPeriod"/>
            </a:pPr>
            <a:endParaRPr lang="ru-RU" sz="2200" i="1" dirty="0">
              <a:solidFill>
                <a:schemeClr val="tx1"/>
              </a:solidFill>
            </a:endParaRPr>
          </a:p>
          <a:p>
            <a:pPr marL="1371600" lvl="2" indent="-457200" algn="l">
              <a:buFont typeface="+mj-lt"/>
              <a:buAutoNum type="arabicPeriod"/>
            </a:pPr>
            <a:endParaRPr lang="ru-RU" sz="2200" i="1" dirty="0">
              <a:solidFill>
                <a:schemeClr val="tx1"/>
              </a:solidFill>
            </a:endParaRPr>
          </a:p>
          <a:p>
            <a:pPr marL="1371600" lvl="2" indent="-457200" algn="l">
              <a:buFont typeface="+mj-lt"/>
              <a:buAutoNum type="arabicPeriod"/>
            </a:pPr>
            <a:endParaRPr lang="ru-RU" sz="2200" i="1" dirty="0">
              <a:solidFill>
                <a:schemeClr val="tx1"/>
              </a:solidFill>
            </a:endParaRPr>
          </a:p>
          <a:p>
            <a:pPr marL="1371600" lvl="2" indent="-457200" algn="l">
              <a:buFont typeface="+mj-lt"/>
              <a:buAutoNum type="arabicPeriod"/>
            </a:pPr>
            <a:endParaRPr lang="en-US" sz="2200" i="1" dirty="0">
              <a:solidFill>
                <a:schemeClr val="tx1"/>
              </a:solidFill>
            </a:endParaRPr>
          </a:p>
        </p:txBody>
      </p:sp>
      <p:sp>
        <p:nvSpPr>
          <p:cNvPr id="6" name="TextBox 5"/>
          <p:cNvSpPr txBox="1"/>
          <p:nvPr/>
        </p:nvSpPr>
        <p:spPr>
          <a:xfrm>
            <a:off x="206970" y="1700808"/>
            <a:ext cx="611877" cy="923330"/>
          </a:xfrm>
          <a:prstGeom prst="rect">
            <a:avLst/>
          </a:prstGeom>
          <a:noFill/>
        </p:spPr>
        <p:txBody>
          <a:bodyPr wrap="square" rtlCol="0">
            <a:spAutoFit/>
          </a:bodyPr>
          <a:lstStyle/>
          <a:p>
            <a:r>
              <a:rPr lang="uk" dirty="0"/>
              <a:t> </a:t>
            </a:r>
            <a:br>
              <a:rPr lang="ru-RU" dirty="0"/>
            </a:br>
            <a:r>
              <a:rPr lang="ru-RU" dirty="0"/>
              <a:t>  </a:t>
            </a:r>
            <a:r>
              <a:rPr lang="uk" sz="3600" dirty="0"/>
              <a:t>c</a:t>
            </a:r>
            <a:r>
              <a:rPr lang="uk" sz="2800" dirty="0"/>
              <a:t>.</a:t>
            </a:r>
            <a:endParaRPr lang="ru-RU" sz="2800" dirty="0"/>
          </a:p>
        </p:txBody>
      </p:sp>
    </p:spTree>
    <p:extLst>
      <p:ext uri="{BB962C8B-B14F-4D97-AF65-F5344CB8AC3E}">
        <p14:creationId xmlns:p14="http://schemas.microsoft.com/office/powerpoint/2010/main" val="2353589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46" y="-4176"/>
            <a:ext cx="9144000" cy="6858000"/>
          </a:xfrm>
          <a:prstGeom prst="rect">
            <a:avLst/>
          </a:prstGeom>
        </p:spPr>
      </p:pic>
      <p:sp>
        <p:nvSpPr>
          <p:cNvPr id="2" name="Заголовок 1"/>
          <p:cNvSpPr>
            <a:spLocks noGrp="1"/>
          </p:cNvSpPr>
          <p:nvPr>
            <p:ph type="ctrTitle"/>
          </p:nvPr>
        </p:nvSpPr>
        <p:spPr>
          <a:xfrm>
            <a:off x="215516" y="476672"/>
            <a:ext cx="8712968" cy="1470025"/>
          </a:xfrm>
        </p:spPr>
        <p:txBody>
          <a:bodyPr>
            <a:normAutofit fontScale="90000"/>
          </a:bodyPr>
          <a:lstStyle/>
          <a:p>
            <a:pPr marL="742950" indent="-742950">
              <a:buFont typeface="+mj-lt"/>
              <a:buAutoNum type="arabicPeriod"/>
            </a:pPr>
            <a:r>
              <a:rPr lang="uk" b="1" u="sng" dirty="0"/>
              <a:t>Наукові знання, що випереджують свій час</a:t>
            </a:r>
            <a:br>
              <a:rPr lang="ru-RU" dirty="0"/>
            </a:br>
            <a:endParaRPr lang="ru-RU" dirty="0"/>
          </a:p>
        </p:txBody>
      </p:sp>
      <p:sp>
        <p:nvSpPr>
          <p:cNvPr id="3" name="Подзаголовок 2"/>
          <p:cNvSpPr>
            <a:spLocks noGrp="1"/>
          </p:cNvSpPr>
          <p:nvPr>
            <p:ph type="subTitle" idx="1"/>
          </p:nvPr>
        </p:nvSpPr>
        <p:spPr>
          <a:xfrm>
            <a:off x="461426" y="2276872"/>
            <a:ext cx="8280920" cy="3960440"/>
          </a:xfrm>
        </p:spPr>
        <p:txBody>
          <a:bodyPr>
            <a:normAutofit fontScale="70000" lnSpcReduction="20000"/>
          </a:bodyPr>
          <a:lstStyle/>
          <a:p>
            <a:pPr lvl="1" algn="l"/>
            <a:r>
              <a:rPr lang="uk" sz="2800" i="1" dirty="0">
                <a:solidFill>
                  <a:schemeClr val="tx1"/>
                </a:solidFill>
                <a:effectLst>
                  <a:outerShdw blurRad="38100" dist="38100" dir="2700000" algn="tl">
                    <a:srgbClr val="000000">
                      <a:alpha val="43137"/>
                    </a:srgbClr>
                  </a:outerShdw>
                </a:effectLst>
              </a:rPr>
              <a:t> </a:t>
            </a:r>
            <a:br>
              <a:rPr lang="ru-RU" sz="2800" i="1" dirty="0">
                <a:solidFill>
                  <a:schemeClr val="tx1"/>
                </a:solidFill>
                <a:effectLst>
                  <a:outerShdw blurRad="38100" dist="38100" dir="2700000" algn="tl">
                    <a:srgbClr val="000000">
                      <a:alpha val="43137"/>
                    </a:srgbClr>
                  </a:outerShdw>
                </a:effectLst>
              </a:rPr>
            </a:br>
            <a:r>
              <a:rPr lang="uk" sz="3400" dirty="0">
                <a:solidFill>
                  <a:schemeClr val="tx1"/>
                </a:solidFill>
                <a:effectLst>
                  <a:outerShdw blurRad="38100" dist="38100" dir="2700000" algn="tl">
                    <a:srgbClr val="000000">
                      <a:alpha val="43137"/>
                    </a:srgbClr>
                  </a:outerShdw>
                </a:effectLst>
              </a:rPr>
              <a:t>Земля</a:t>
            </a:r>
            <a:br>
              <a:rPr lang="ru-RU" dirty="0">
                <a:solidFill>
                  <a:schemeClr val="tx1"/>
                </a:solidFill>
                <a:effectLst>
                  <a:outerShdw blurRad="38100" dist="38100" dir="2700000" algn="tl">
                    <a:srgbClr val="000000">
                      <a:alpha val="43137"/>
                    </a:srgbClr>
                  </a:outerShdw>
                </a:effectLst>
              </a:rPr>
            </a:br>
            <a:r>
              <a:rPr lang="uk" dirty="0">
                <a:solidFill>
                  <a:schemeClr val="tx1"/>
                </a:solidFill>
                <a:effectLst>
                  <a:outerShdw blurRad="38100" dist="38100" dir="2700000" algn="tl">
                    <a:srgbClr val="000000">
                      <a:alpha val="43137"/>
                    </a:srgbClr>
                  </a:outerShdw>
                </a:effectLst>
              </a:rPr>
              <a:t> </a:t>
            </a:r>
            <a:br>
              <a:rPr lang="ru-RU" dirty="0">
                <a:solidFill>
                  <a:schemeClr val="tx1"/>
                </a:solidFill>
                <a:effectLst>
                  <a:outerShdw blurRad="38100" dist="38100" dir="2700000" algn="tl">
                    <a:srgbClr val="000000">
                      <a:alpha val="43137"/>
                    </a:srgbClr>
                  </a:outerShdw>
                </a:effectLst>
              </a:rPr>
            </a:br>
            <a:r>
              <a:rPr lang="uk" i="1" dirty="0">
                <a:solidFill>
                  <a:schemeClr val="tx1"/>
                </a:solidFill>
              </a:rPr>
              <a:t>Нижче наведено деякі фізичні феномени, що згадуються в Біблії, які не тільки суперечать уявленням про світ, поширеним на той час, але й передбачають найперші наукові відкриття такого роду на дві-три тисячі років:</a:t>
            </a:r>
            <a:br>
              <a:rPr lang="ru-RU" i="1" dirty="0">
                <a:solidFill>
                  <a:schemeClr val="tx1"/>
                </a:solidFill>
              </a:rPr>
            </a:br>
            <a:endParaRPr lang="ru-RU" i="1" dirty="0">
              <a:solidFill>
                <a:schemeClr val="tx1"/>
              </a:solidFill>
            </a:endParaRPr>
          </a:p>
          <a:p>
            <a:pPr marL="1257300" lvl="2" indent="-342900" algn="l">
              <a:buFont typeface="Wingdings" panose="05000000000000000000" pitchFamily="2" charset="2"/>
              <a:buChar char="ü"/>
            </a:pPr>
            <a:r>
              <a:rPr lang="uk" i="1" dirty="0">
                <a:solidFill>
                  <a:schemeClr val="tx1"/>
                </a:solidFill>
              </a:rPr>
              <a:t>На дні океану є глибокі впадини (див. 2 Самуїла 22:16; Йов. 38:16) і високі гори (див. Ів. 2:6). У давнину люди думали, що дно океану «рівне, піщане, чашоподібне»</a:t>
            </a:r>
            <a:r>
              <a:rPr lang="uk" i="1" baseline="30000" dirty="0">
                <a:solidFill>
                  <a:schemeClr val="tx1"/>
                </a:solidFill>
              </a:rPr>
              <a:t> </a:t>
            </a:r>
            <a:r>
              <a:rPr lang="uk" i="1" dirty="0">
                <a:solidFill>
                  <a:schemeClr val="tx1"/>
                </a:solidFill>
              </a:rPr>
              <a:t>. </a:t>
            </a:r>
            <a:br>
              <a:rPr lang="ru-RU" i="1" dirty="0">
                <a:solidFill>
                  <a:schemeClr val="tx1"/>
                </a:solidFill>
              </a:rPr>
            </a:br>
            <a:endParaRPr lang="en-US" i="1" dirty="0">
              <a:solidFill>
                <a:schemeClr val="tx1"/>
              </a:solidFill>
            </a:endParaRPr>
          </a:p>
          <a:p>
            <a:pPr marL="1257300" lvl="2" indent="-342900" algn="l">
              <a:buFont typeface="Wingdings" panose="05000000000000000000" pitchFamily="2" charset="2"/>
              <a:buChar char="ü"/>
            </a:pPr>
            <a:r>
              <a:rPr lang="uk" i="1" dirty="0">
                <a:solidFill>
                  <a:schemeClr val="tx1"/>
                </a:solidFill>
              </a:rPr>
              <a:t>Океан має підводні джерела (див. Бут. 7:11; Йов. 38:16; Пр. 8:28). В інших цивілізаціях існувало переконання, що океан живиться лише дощами та річками.</a:t>
            </a:r>
            <a:endParaRPr lang="ru-RU" sz="6000" i="1" dirty="0">
              <a:solidFill>
                <a:schemeClr val="tx1"/>
              </a:solidFill>
            </a:endParaRPr>
          </a:p>
        </p:txBody>
      </p:sp>
      <p:sp>
        <p:nvSpPr>
          <p:cNvPr id="5" name="TextBox 4"/>
          <p:cNvSpPr txBox="1"/>
          <p:nvPr/>
        </p:nvSpPr>
        <p:spPr>
          <a:xfrm>
            <a:off x="440355" y="2400868"/>
            <a:ext cx="742171" cy="523220"/>
          </a:xfrm>
          <a:prstGeom prst="rect">
            <a:avLst/>
          </a:prstGeom>
          <a:noFill/>
        </p:spPr>
        <p:txBody>
          <a:bodyPr wrap="square" rtlCol="0">
            <a:spAutoFit/>
          </a:bodyPr>
          <a:lstStyle/>
          <a:p>
            <a:r>
              <a:rPr lang="uk" sz="2800" dirty="0">
                <a:effectLst>
                  <a:outerShdw blurRad="38100" dist="38100" dir="2700000" algn="tl">
                    <a:srgbClr val="000000">
                      <a:alpha val="43137"/>
                    </a:srgbClr>
                  </a:outerShdw>
                </a:effectLst>
              </a:rPr>
              <a:t>b </a:t>
            </a:r>
            <a:r>
              <a:rPr lang="uk" sz="2400" dirty="0">
                <a:effectLst>
                  <a:outerShdw blurRad="38100" dist="38100" dir="2700000" algn="tl">
                    <a:srgbClr val="000000">
                      <a:alpha val="43137"/>
                    </a:srgbClr>
                  </a:outerShdw>
                </a:effectLst>
              </a:rPr>
              <a:t>.</a:t>
            </a: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65261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206970" y="669711"/>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712968" cy="4725144"/>
          </a:xfrm>
        </p:spPr>
        <p:txBody>
          <a:bodyPr>
            <a:normAutofit fontScale="77500" lnSpcReduction="20000"/>
          </a:bodyPr>
          <a:lstStyle/>
          <a:p>
            <a:pPr lvl="1" algn="l"/>
            <a:r>
              <a:rPr lang="uk" sz="3800" dirty="0">
                <a:solidFill>
                  <a:schemeClr val="tx1"/>
                </a:solidFill>
                <a:effectLst>
                  <a:outerShdw blurRad="38100" dist="38100" dir="2700000" algn="tl">
                    <a:srgbClr val="000000">
                      <a:alpha val="43137"/>
                    </a:srgbClr>
                  </a:outerShdw>
                </a:effectLst>
              </a:rPr>
              <a:t>Відмінність біблійних пророцтв від сучасних спроб передбачити майбутнє :</a:t>
            </a:r>
            <a:br>
              <a:rPr lang="ru-RU" dirty="0">
                <a:solidFill>
                  <a:schemeClr val="tx1"/>
                </a:solidFill>
              </a:rPr>
            </a:br>
            <a:endParaRPr lang="ru-RU" dirty="0">
              <a:solidFill>
                <a:schemeClr val="tx1"/>
              </a:solidFill>
            </a:endParaRPr>
          </a:p>
          <a:p>
            <a:pPr marL="1371600" lvl="2" indent="-457200" algn="l">
              <a:buFont typeface="+mj-lt"/>
              <a:buAutoNum type="arabicPeriod"/>
            </a:pPr>
            <a:r>
              <a:rPr lang="uk" sz="2200" i="1" dirty="0">
                <a:solidFill>
                  <a:schemeClr val="tx1"/>
                </a:solidFill>
              </a:rPr>
              <a:t>Біблійні пророцтва, на відміну від сучасних провіщень, настільки конкретні. Наприклад, у них вказується родовід і місто, де народиться Христос, і час Його народження.</a:t>
            </a:r>
            <a:br>
              <a:rPr lang="ru-RU" sz="2200" i="1" dirty="0">
                <a:solidFill>
                  <a:schemeClr val="tx1"/>
                </a:solidFill>
              </a:rPr>
            </a:br>
            <a:endParaRPr lang="ru-RU" sz="2200" i="1" dirty="0">
              <a:solidFill>
                <a:schemeClr val="tx1"/>
              </a:solidFill>
            </a:endParaRPr>
          </a:p>
          <a:p>
            <a:pPr marL="1371600" lvl="2" indent="-457200" algn="l">
              <a:buFont typeface="+mj-lt"/>
              <a:buAutoNum type="arabicPeriod"/>
            </a:pPr>
            <a:r>
              <a:rPr lang="uk" sz="2200" i="1" dirty="0">
                <a:solidFill>
                  <a:schemeClr val="tx1"/>
                </a:solidFill>
              </a:rPr>
              <a:t>На відміну від прогнозів бульварних газет, жодне з цих пророцтв не залишилося невиконаним.</a:t>
            </a:r>
            <a:br>
              <a:rPr lang="ru-RU" sz="2200" i="1" dirty="0">
                <a:solidFill>
                  <a:schemeClr val="tx1"/>
                </a:solidFill>
              </a:rPr>
            </a:br>
            <a:endParaRPr lang="ru-RU" sz="2200" i="1" dirty="0">
              <a:solidFill>
                <a:schemeClr val="tx1"/>
              </a:solidFill>
            </a:endParaRPr>
          </a:p>
          <a:p>
            <a:pPr marL="1371600" lvl="2" indent="-457200" algn="l">
              <a:buFont typeface="+mj-lt"/>
              <a:buAutoNum type="arabicPeriod"/>
            </a:pPr>
            <a:r>
              <a:rPr lang="uk" sz="2200" i="1" dirty="0">
                <a:solidFill>
                  <a:schemeClr val="tx1"/>
                </a:solidFill>
              </a:rPr>
              <a:t>Оскільки ці пророцтва було записано за сотні років до народження Христа, неможливо припустити, що хтось просто зробив «правильні» висновки з тогочасних подій.</a:t>
            </a:r>
            <a:br>
              <a:rPr lang="ru-RU" sz="2200" i="1" dirty="0">
                <a:solidFill>
                  <a:schemeClr val="tx1"/>
                </a:solidFill>
              </a:rPr>
            </a:br>
            <a:endParaRPr lang="en-US" sz="2200" i="1" dirty="0">
              <a:solidFill>
                <a:schemeClr val="tx1"/>
              </a:solidFill>
            </a:endParaRPr>
          </a:p>
          <a:p>
            <a:pPr marL="1371600" lvl="2" indent="-457200" algn="l">
              <a:buFont typeface="+mj-lt"/>
              <a:buAutoNum type="arabicPeriod"/>
            </a:pPr>
            <a:r>
              <a:rPr lang="uk" sz="2200" i="1" dirty="0">
                <a:solidFill>
                  <a:schemeClr val="tx1"/>
                </a:solidFill>
              </a:rPr>
              <a:t>Багато з цих пророцтв стосувалися речей, над якими людина не має влади. Наприклад, людина не має влади над часом, місцем та обставинами свого народження та своєї смерті. Але все це було детально передбачено про Христа.</a:t>
            </a:r>
            <a:br>
              <a:rPr lang="ru-RU" dirty="0"/>
            </a:br>
            <a:endParaRPr lang="ru-RU" i="1" dirty="0">
              <a:solidFill>
                <a:schemeClr val="tx1"/>
              </a:solidFill>
            </a:endParaRPr>
          </a:p>
        </p:txBody>
      </p:sp>
      <p:sp>
        <p:nvSpPr>
          <p:cNvPr id="6" name="TextBox 5"/>
          <p:cNvSpPr txBox="1"/>
          <p:nvPr/>
        </p:nvSpPr>
        <p:spPr>
          <a:xfrm>
            <a:off x="206970" y="1700808"/>
            <a:ext cx="611877" cy="923330"/>
          </a:xfrm>
          <a:prstGeom prst="rect">
            <a:avLst/>
          </a:prstGeom>
          <a:noFill/>
        </p:spPr>
        <p:txBody>
          <a:bodyPr wrap="square" rtlCol="0">
            <a:spAutoFit/>
          </a:bodyPr>
          <a:lstStyle/>
          <a:p>
            <a:r>
              <a:rPr lang="uk" dirty="0"/>
              <a:t> </a:t>
            </a:r>
            <a:br>
              <a:rPr lang="ru-RU" dirty="0"/>
            </a:br>
            <a:r>
              <a:rPr lang="ru-RU" dirty="0"/>
              <a:t>  </a:t>
            </a:r>
            <a:r>
              <a:rPr lang="uk" sz="3600" dirty="0"/>
              <a:t>c</a:t>
            </a:r>
            <a:r>
              <a:rPr lang="uk" sz="2800" dirty="0"/>
              <a:t>.</a:t>
            </a:r>
            <a:endParaRPr lang="ru-RU" sz="2800" dirty="0"/>
          </a:p>
        </p:txBody>
      </p:sp>
    </p:spTree>
    <p:extLst>
      <p:ext uri="{BB962C8B-B14F-4D97-AF65-F5344CB8AC3E}">
        <p14:creationId xmlns:p14="http://schemas.microsoft.com/office/powerpoint/2010/main" val="26760169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206970" y="669711"/>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03143" y="2492896"/>
            <a:ext cx="8712968" cy="4725144"/>
          </a:xfrm>
        </p:spPr>
        <p:txBody>
          <a:bodyPr>
            <a:normAutofit/>
          </a:bodyPr>
          <a:lstStyle/>
          <a:p>
            <a:pPr lvl="1" algn="l"/>
            <a:r>
              <a:rPr lang="uk-UA" sz="2400" i="1" dirty="0">
                <a:solidFill>
                  <a:schemeClr val="tx1"/>
                </a:solidFill>
              </a:rPr>
              <a:t>Виконання цих пророцтв, навіть, коли вони були сказані за сотню років до цих подій, указує на те, що Бог стояв за цією книгою. Бог стояв на початку, і Бог стояв наприкінці, і ця інформація передана нам від Бога.</a:t>
            </a:r>
            <a:br>
              <a:rPr lang="ru-RU" sz="2400" i="1" dirty="0">
                <a:solidFill>
                  <a:schemeClr val="tx1"/>
                </a:solidFill>
              </a:rPr>
            </a:br>
            <a:endParaRPr lang="ru-RU" sz="2400" i="1" dirty="0">
              <a:solidFill>
                <a:schemeClr val="tx1"/>
              </a:solidFill>
            </a:endParaRPr>
          </a:p>
        </p:txBody>
      </p:sp>
      <p:sp>
        <p:nvSpPr>
          <p:cNvPr id="6" name="TextBox 5"/>
          <p:cNvSpPr txBox="1"/>
          <p:nvPr/>
        </p:nvSpPr>
        <p:spPr>
          <a:xfrm>
            <a:off x="328005" y="1916832"/>
            <a:ext cx="494343" cy="800219"/>
          </a:xfrm>
          <a:prstGeom prst="rect">
            <a:avLst/>
          </a:prstGeom>
          <a:noFill/>
        </p:spPr>
        <p:txBody>
          <a:bodyPr wrap="square" rtlCol="0">
            <a:spAutoFit/>
          </a:bodyPr>
          <a:lstStyle/>
          <a:p>
            <a:r>
              <a:rPr lang="uk" dirty="0"/>
              <a:t> </a:t>
            </a:r>
            <a:br>
              <a:rPr lang="ru-RU" dirty="0"/>
            </a:br>
            <a:endParaRPr lang="ru-RU" sz="2800" dirty="0"/>
          </a:p>
        </p:txBody>
      </p:sp>
    </p:spTree>
    <p:extLst>
      <p:ext uri="{BB962C8B-B14F-4D97-AF65-F5344CB8AC3E}">
        <p14:creationId xmlns:p14="http://schemas.microsoft.com/office/powerpoint/2010/main" val="1394746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206970" y="669711"/>
            <a:ext cx="8757518" cy="1470025"/>
          </a:xfrm>
        </p:spPr>
        <p:txBody>
          <a:bodyPr>
            <a:normAutofit fontScale="90000"/>
          </a:bodyPr>
          <a:lstStyle/>
          <a:p>
            <a:r>
              <a:rPr lang="uk" b="1" dirty="0"/>
              <a:t>3. </a:t>
            </a:r>
            <a:r>
              <a:rPr lang="uk" b="1" u="sng" dirty="0"/>
              <a:t>Унікальність та неповторність повідомлення, закладеного в Біблії</a:t>
            </a:r>
            <a:br>
              <a:rPr lang="ru-RU" dirty="0"/>
            </a:br>
            <a:endParaRPr lang="ru-RU" dirty="0"/>
          </a:p>
        </p:txBody>
      </p:sp>
      <p:sp>
        <p:nvSpPr>
          <p:cNvPr id="3" name="Подзаголовок 2"/>
          <p:cNvSpPr>
            <a:spLocks noGrp="1"/>
          </p:cNvSpPr>
          <p:nvPr>
            <p:ph type="subTitle" idx="1"/>
          </p:nvPr>
        </p:nvSpPr>
        <p:spPr>
          <a:xfrm>
            <a:off x="336983" y="2420888"/>
            <a:ext cx="8712968" cy="4550737"/>
          </a:xfrm>
        </p:spPr>
        <p:txBody>
          <a:bodyPr>
            <a:normAutofit/>
          </a:bodyPr>
          <a:lstStyle/>
          <a:p>
            <a:pPr lvl="1" algn="l"/>
            <a:r>
              <a:rPr lang="uk" sz="2400" i="1" dirty="0">
                <a:solidFill>
                  <a:schemeClr val="tx1"/>
                </a:solidFill>
              </a:rPr>
              <a:t>В посланні до Римлян 6:23 міститься вся унікальність біблійного пророцтва: </a:t>
            </a:r>
            <a:r>
              <a:rPr lang="uk-UA" sz="2400" i="1" dirty="0">
                <a:solidFill>
                  <a:schemeClr val="tx1"/>
                </a:solidFill>
              </a:rPr>
              <a:t>«</a:t>
            </a:r>
            <a:r>
              <a:rPr lang="ru-RU" sz="2400" i="1" dirty="0" err="1">
                <a:solidFill>
                  <a:schemeClr val="tx1"/>
                </a:solidFill>
              </a:rPr>
              <a:t>Бо</a:t>
            </a:r>
            <a:r>
              <a:rPr lang="ru-RU" sz="2400" i="1" dirty="0">
                <a:solidFill>
                  <a:schemeClr val="tx1"/>
                </a:solidFill>
              </a:rPr>
              <a:t> заплата за </a:t>
            </a:r>
            <a:r>
              <a:rPr lang="ru-RU" sz="2400" i="1" dirty="0" err="1">
                <a:solidFill>
                  <a:schemeClr val="tx1"/>
                </a:solidFill>
              </a:rPr>
              <a:t>гріх</a:t>
            </a:r>
            <a:r>
              <a:rPr lang="ru-RU" sz="2400" i="1" dirty="0">
                <a:solidFill>
                  <a:schemeClr val="tx1"/>
                </a:solidFill>
              </a:rPr>
              <a:t> смерть, а дар Божий </a:t>
            </a:r>
            <a:r>
              <a:rPr lang="ru-RU" sz="2400" i="1" dirty="0" err="1">
                <a:solidFill>
                  <a:schemeClr val="tx1"/>
                </a:solidFill>
              </a:rPr>
              <a:t>вічне</a:t>
            </a:r>
            <a:r>
              <a:rPr lang="ru-RU" sz="2400" i="1" dirty="0">
                <a:solidFill>
                  <a:schemeClr val="tx1"/>
                </a:solidFill>
              </a:rPr>
              <a:t> </a:t>
            </a:r>
            <a:r>
              <a:rPr lang="ru-RU" sz="2400" i="1" dirty="0" err="1">
                <a:solidFill>
                  <a:schemeClr val="tx1"/>
                </a:solidFill>
              </a:rPr>
              <a:t>життя</a:t>
            </a:r>
            <a:r>
              <a:rPr lang="ru-RU" sz="2400" i="1" dirty="0">
                <a:solidFill>
                  <a:schemeClr val="tx1"/>
                </a:solidFill>
              </a:rPr>
              <a:t> в </a:t>
            </a:r>
            <a:r>
              <a:rPr lang="ru-RU" sz="2400" i="1" dirty="0" err="1">
                <a:solidFill>
                  <a:schemeClr val="tx1"/>
                </a:solidFill>
              </a:rPr>
              <a:t>Христі</a:t>
            </a:r>
            <a:r>
              <a:rPr lang="ru-RU" sz="2400" i="1" dirty="0">
                <a:solidFill>
                  <a:schemeClr val="tx1"/>
                </a:solidFill>
              </a:rPr>
              <a:t> </a:t>
            </a:r>
            <a:r>
              <a:rPr lang="ru-RU" sz="2400" i="1" dirty="0" err="1">
                <a:solidFill>
                  <a:schemeClr val="tx1"/>
                </a:solidFill>
              </a:rPr>
              <a:t>Ісусі</a:t>
            </a:r>
            <a:r>
              <a:rPr lang="ru-RU" sz="2400" i="1" dirty="0">
                <a:solidFill>
                  <a:schemeClr val="tx1"/>
                </a:solidFill>
              </a:rPr>
              <a:t>, </a:t>
            </a:r>
            <a:r>
              <a:rPr lang="ru-RU" sz="2400" i="1" dirty="0" err="1">
                <a:solidFill>
                  <a:schemeClr val="tx1"/>
                </a:solidFill>
              </a:rPr>
              <a:t>Господі</a:t>
            </a:r>
            <a:r>
              <a:rPr lang="ru-RU" sz="2400" i="1" dirty="0">
                <a:solidFill>
                  <a:schemeClr val="tx1"/>
                </a:solidFill>
              </a:rPr>
              <a:t> </a:t>
            </a:r>
            <a:r>
              <a:rPr lang="ru-RU" sz="2400" i="1" dirty="0" err="1">
                <a:solidFill>
                  <a:schemeClr val="tx1"/>
                </a:solidFill>
              </a:rPr>
              <a:t>нашім</a:t>
            </a:r>
            <a:r>
              <a:rPr lang="ru-RU" sz="2400" i="1" dirty="0">
                <a:solidFill>
                  <a:schemeClr val="tx1"/>
                </a:solidFill>
              </a:rPr>
              <a:t>!</a:t>
            </a:r>
            <a:r>
              <a:rPr lang="uk-UA" sz="2400" i="1" dirty="0">
                <a:solidFill>
                  <a:schemeClr val="tx1"/>
                </a:solidFill>
              </a:rPr>
              <a:t>» </a:t>
            </a:r>
            <a:br>
              <a:rPr lang="ru-RU" sz="2400" dirty="0"/>
            </a:br>
            <a:br>
              <a:rPr lang="ru-RU" dirty="0"/>
            </a:br>
            <a:endParaRPr lang="ru-RU" i="1" dirty="0">
              <a:solidFill>
                <a:schemeClr val="tx1"/>
              </a:solidFill>
            </a:endParaRPr>
          </a:p>
        </p:txBody>
      </p:sp>
      <p:sp>
        <p:nvSpPr>
          <p:cNvPr id="6" name="TextBox 5"/>
          <p:cNvSpPr txBox="1"/>
          <p:nvPr/>
        </p:nvSpPr>
        <p:spPr>
          <a:xfrm>
            <a:off x="328005" y="1916832"/>
            <a:ext cx="494343" cy="646331"/>
          </a:xfrm>
          <a:prstGeom prst="rect">
            <a:avLst/>
          </a:prstGeom>
          <a:noFill/>
        </p:spPr>
        <p:txBody>
          <a:bodyPr wrap="square" rtlCol="0">
            <a:spAutoFit/>
          </a:bodyPr>
          <a:lstStyle/>
          <a:p>
            <a:br>
              <a:rPr lang="ru-RU" dirty="0"/>
            </a:br>
            <a:r>
              <a:rPr lang="uk" dirty="0"/>
              <a:t>  </a:t>
            </a:r>
            <a:endParaRPr lang="ru-RU" sz="2800" dirty="0"/>
          </a:p>
        </p:txBody>
      </p:sp>
    </p:spTree>
    <p:extLst>
      <p:ext uri="{BB962C8B-B14F-4D97-AF65-F5344CB8AC3E}">
        <p14:creationId xmlns:p14="http://schemas.microsoft.com/office/powerpoint/2010/main" val="19560898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206970" y="669711"/>
            <a:ext cx="8757518" cy="1470025"/>
          </a:xfrm>
        </p:spPr>
        <p:txBody>
          <a:bodyPr>
            <a:normAutofit fontScale="90000"/>
          </a:bodyPr>
          <a:lstStyle/>
          <a:p>
            <a:r>
              <a:rPr lang="uk" b="1" dirty="0"/>
              <a:t>3. </a:t>
            </a:r>
            <a:r>
              <a:rPr lang="uk" b="1" u="sng" dirty="0"/>
              <a:t>Унікальність та неповторність повідомлення, закладеного в Біблії</a:t>
            </a:r>
            <a:br>
              <a:rPr lang="ru-RU" dirty="0"/>
            </a:br>
            <a:endParaRPr lang="ru-RU" dirty="0"/>
          </a:p>
        </p:txBody>
      </p:sp>
      <p:sp>
        <p:nvSpPr>
          <p:cNvPr id="3" name="Подзаголовок 2"/>
          <p:cNvSpPr>
            <a:spLocks noGrp="1"/>
          </p:cNvSpPr>
          <p:nvPr>
            <p:ph type="subTitle" idx="1"/>
          </p:nvPr>
        </p:nvSpPr>
        <p:spPr>
          <a:xfrm>
            <a:off x="336983" y="2420888"/>
            <a:ext cx="8712968" cy="4550737"/>
          </a:xfrm>
        </p:spPr>
        <p:txBody>
          <a:bodyPr>
            <a:normAutofit fontScale="62500" lnSpcReduction="20000"/>
          </a:bodyPr>
          <a:lstStyle/>
          <a:p>
            <a:pPr lvl="1" algn="l"/>
            <a:r>
              <a:rPr lang="uk" sz="3800" b="1" dirty="0">
                <a:solidFill>
                  <a:schemeClr val="tx1"/>
                </a:solidFill>
                <a:effectLst>
                  <a:outerShdw blurRad="38100" dist="38100" dir="2700000" algn="tl">
                    <a:srgbClr val="000000">
                      <a:alpha val="43137"/>
                    </a:srgbClr>
                  </a:outerShdw>
                </a:effectLst>
              </a:rPr>
              <a:t>Духовна смерть</a:t>
            </a:r>
            <a:br>
              <a:rPr lang="ru-RU" sz="2600" dirty="0">
                <a:solidFill>
                  <a:schemeClr val="tx1"/>
                </a:solidFill>
              </a:rPr>
            </a:br>
            <a:r>
              <a:rPr lang="uk" sz="2600" dirty="0">
                <a:solidFill>
                  <a:schemeClr val="tx1"/>
                </a:solidFill>
              </a:rPr>
              <a:t> </a:t>
            </a:r>
            <a:br>
              <a:rPr lang="ru-RU" sz="2600" dirty="0">
                <a:solidFill>
                  <a:schemeClr val="tx1"/>
                </a:solidFill>
              </a:rPr>
            </a:br>
            <a:r>
              <a:rPr lang="uk" sz="2600" i="1" dirty="0">
                <a:solidFill>
                  <a:schemeClr val="tx1"/>
                </a:solidFill>
              </a:rPr>
              <a:t>Євангеліє починається з того, що людина духовно мертва,  людство безнадійне (Еф. 2:1).</a:t>
            </a:r>
            <a:br>
              <a:rPr lang="ru-RU" sz="2600" i="1" dirty="0">
                <a:solidFill>
                  <a:schemeClr val="tx1"/>
                </a:solidFill>
              </a:rPr>
            </a:br>
            <a:r>
              <a:rPr lang="uk" sz="2600" i="1" dirty="0">
                <a:solidFill>
                  <a:schemeClr val="tx1"/>
                </a:solidFill>
              </a:rPr>
              <a:t> </a:t>
            </a:r>
            <a:br>
              <a:rPr lang="ru-RU" sz="2600" i="1" dirty="0">
                <a:solidFill>
                  <a:schemeClr val="tx1"/>
                </a:solidFill>
              </a:rPr>
            </a:br>
            <a:r>
              <a:rPr lang="ru-RU" sz="2600" i="1" dirty="0">
                <a:solidFill>
                  <a:schemeClr val="tx1"/>
                </a:solidFill>
              </a:rPr>
              <a:t>В</a:t>
            </a:r>
            <a:r>
              <a:rPr lang="uk" sz="2600" i="1" dirty="0">
                <a:solidFill>
                  <a:schemeClr val="tx1"/>
                </a:solidFill>
              </a:rPr>
              <a:t> цьому полягає унікальність християнства.</a:t>
            </a:r>
            <a:br>
              <a:rPr lang="ru-RU" sz="2600" i="1" dirty="0">
                <a:solidFill>
                  <a:schemeClr val="tx1"/>
                </a:solidFill>
              </a:rPr>
            </a:br>
            <a:r>
              <a:rPr lang="uk" sz="2600" i="1" dirty="0">
                <a:solidFill>
                  <a:schemeClr val="tx1"/>
                </a:solidFill>
              </a:rPr>
              <a:t> </a:t>
            </a:r>
            <a:br>
              <a:rPr lang="ru-RU" sz="2600" i="1" dirty="0">
                <a:solidFill>
                  <a:schemeClr val="tx1"/>
                </a:solidFill>
              </a:rPr>
            </a:br>
            <a:r>
              <a:rPr lang="uk-UA" sz="2600" i="1" dirty="0">
                <a:solidFill>
                  <a:schemeClr val="tx1"/>
                </a:solidFill>
              </a:rPr>
              <a:t>Інші релігії визнають, що у людства є проблема і пропонують людині шлях, коли вона може допомогти сама собі. </a:t>
            </a:r>
          </a:p>
          <a:p>
            <a:pPr lvl="1" algn="l"/>
            <a:endParaRPr lang="uk-UA" sz="2600" i="1" dirty="0">
              <a:solidFill>
                <a:schemeClr val="tx1"/>
              </a:solidFill>
            </a:endParaRPr>
          </a:p>
          <a:p>
            <a:pPr lvl="1" algn="l"/>
            <a:r>
              <a:rPr lang="uk" sz="2600" i="1" dirty="0">
                <a:solidFill>
                  <a:schemeClr val="tx1"/>
                </a:solidFill>
              </a:rPr>
              <a:t>За словами Біблії, ми не здатні допомогти самим собі.</a:t>
            </a:r>
            <a:br>
              <a:rPr lang="ru-RU" sz="2600" i="1" dirty="0">
                <a:solidFill>
                  <a:schemeClr val="tx1"/>
                </a:solidFill>
              </a:rPr>
            </a:br>
            <a:r>
              <a:rPr lang="uk" sz="2600" i="1" dirty="0">
                <a:solidFill>
                  <a:schemeClr val="tx1"/>
                </a:solidFill>
              </a:rPr>
              <a:t> </a:t>
            </a:r>
            <a:br>
              <a:rPr lang="ru-RU" sz="2600" i="1" dirty="0">
                <a:solidFill>
                  <a:schemeClr val="tx1"/>
                </a:solidFill>
              </a:rPr>
            </a:br>
            <a:r>
              <a:rPr lang="uk" sz="2600" i="1" dirty="0">
                <a:solidFill>
                  <a:schemeClr val="tx1"/>
                </a:solidFill>
              </a:rPr>
              <a:t>Подібно до того, </a:t>
            </a:r>
            <a:r>
              <a:rPr lang="uk-UA" sz="2600" i="1" dirty="0">
                <a:solidFill>
                  <a:schemeClr val="tx1"/>
                </a:solidFill>
              </a:rPr>
              <a:t>як мертва людина не може воскресити себе, щось зробити для себе. Так само й духовно мертва людина не може оживити саму себе. </a:t>
            </a:r>
            <a:r>
              <a:rPr lang="uk" sz="2600" i="1" dirty="0">
                <a:solidFill>
                  <a:schemeClr val="tx1"/>
                </a:solidFill>
              </a:rPr>
              <a:t>(див. Еф. 2:8–9).</a:t>
            </a:r>
            <a:br>
              <a:rPr lang="ru-RU" sz="2600" i="1" dirty="0">
                <a:solidFill>
                  <a:schemeClr val="tx1"/>
                </a:solidFill>
              </a:rPr>
            </a:br>
            <a:r>
              <a:rPr lang="uk" sz="2600" i="1" dirty="0">
                <a:solidFill>
                  <a:schemeClr val="tx1"/>
                </a:solidFill>
              </a:rPr>
              <a:t> </a:t>
            </a:r>
            <a:br>
              <a:rPr lang="ru-RU" sz="2600" i="1" dirty="0">
                <a:solidFill>
                  <a:schemeClr val="tx1"/>
                </a:solidFill>
              </a:rPr>
            </a:br>
            <a:r>
              <a:rPr lang="uk" sz="2600" i="1" dirty="0">
                <a:solidFill>
                  <a:schemeClr val="tx1"/>
                </a:solidFill>
              </a:rPr>
              <a:t>Крім того, ми духовно мертві, бо Бог святий. Він не допустить гріха у своїй присутності: «</a:t>
            </a:r>
            <a:r>
              <a:rPr lang="ru-RU" sz="2600" i="1" dirty="0">
                <a:solidFill>
                  <a:schemeClr val="tx1"/>
                </a:solidFill>
              </a:rPr>
              <a:t>Перед </a:t>
            </a:r>
            <a:r>
              <a:rPr lang="ru-RU" sz="2600" i="1" dirty="0" err="1">
                <a:solidFill>
                  <a:schemeClr val="tx1"/>
                </a:solidFill>
              </a:rPr>
              <a:t>очима</a:t>
            </a:r>
            <a:r>
              <a:rPr lang="ru-RU" sz="2600" i="1" dirty="0">
                <a:solidFill>
                  <a:schemeClr val="tx1"/>
                </a:solidFill>
              </a:rPr>
              <a:t> </a:t>
            </a:r>
            <a:r>
              <a:rPr lang="ru-RU" sz="2600" i="1" dirty="0" err="1">
                <a:solidFill>
                  <a:schemeClr val="tx1"/>
                </a:solidFill>
              </a:rPr>
              <a:t>Твоїми</a:t>
            </a:r>
            <a:r>
              <a:rPr lang="ru-RU" sz="2600" i="1" dirty="0">
                <a:solidFill>
                  <a:schemeClr val="tx1"/>
                </a:solidFill>
              </a:rPr>
              <a:t> не </a:t>
            </a:r>
            <a:r>
              <a:rPr lang="ru-RU" sz="2600" i="1" dirty="0" err="1">
                <a:solidFill>
                  <a:schemeClr val="tx1"/>
                </a:solidFill>
              </a:rPr>
              <a:t>втримаються</a:t>
            </a:r>
            <a:r>
              <a:rPr lang="ru-RU" sz="2600" i="1" dirty="0">
                <a:solidFill>
                  <a:schemeClr val="tx1"/>
                </a:solidFill>
              </a:rPr>
              <a:t> </a:t>
            </a:r>
            <a:r>
              <a:rPr lang="ru-RU" sz="2600" i="1" dirty="0" err="1">
                <a:solidFill>
                  <a:schemeClr val="tx1"/>
                </a:solidFill>
              </a:rPr>
              <a:t>гультяї</a:t>
            </a:r>
            <a:r>
              <a:rPr lang="ru-RU" sz="2600" i="1" dirty="0">
                <a:solidFill>
                  <a:schemeClr val="tx1"/>
                </a:solidFill>
              </a:rPr>
              <a:t>, </a:t>
            </a:r>
            <a:r>
              <a:rPr lang="ru-RU" sz="2600" i="1" dirty="0" err="1">
                <a:solidFill>
                  <a:schemeClr val="tx1"/>
                </a:solidFill>
              </a:rPr>
              <a:t>всіх</a:t>
            </a:r>
            <a:r>
              <a:rPr lang="ru-RU" sz="2600" i="1" dirty="0">
                <a:solidFill>
                  <a:schemeClr val="tx1"/>
                </a:solidFill>
              </a:rPr>
              <a:t> </a:t>
            </a:r>
            <a:r>
              <a:rPr lang="ru-RU" sz="2600" i="1" dirty="0" err="1">
                <a:solidFill>
                  <a:schemeClr val="tx1"/>
                </a:solidFill>
              </a:rPr>
              <a:t>злочинців</a:t>
            </a:r>
            <a:r>
              <a:rPr lang="ru-RU" sz="2600" i="1" dirty="0">
                <a:solidFill>
                  <a:schemeClr val="tx1"/>
                </a:solidFill>
              </a:rPr>
              <a:t> </a:t>
            </a:r>
            <a:r>
              <a:rPr lang="ru-RU" sz="2600" i="1" dirty="0" err="1">
                <a:solidFill>
                  <a:schemeClr val="tx1"/>
                </a:solidFill>
              </a:rPr>
              <a:t>ненавидиш</a:t>
            </a:r>
            <a:r>
              <a:rPr lang="ru-RU" sz="2600" i="1" dirty="0">
                <a:solidFill>
                  <a:schemeClr val="tx1"/>
                </a:solidFill>
              </a:rPr>
              <a:t> </a:t>
            </a:r>
            <a:r>
              <a:rPr lang="ru-RU" sz="2600" i="1" dirty="0" err="1">
                <a:solidFill>
                  <a:schemeClr val="tx1"/>
                </a:solidFill>
              </a:rPr>
              <a:t>Ти</a:t>
            </a:r>
            <a:r>
              <a:rPr lang="ru-RU" sz="2600" i="1" dirty="0">
                <a:solidFill>
                  <a:schemeClr val="tx1"/>
                </a:solidFill>
              </a:rPr>
              <a:t>. </a:t>
            </a:r>
            <a:r>
              <a:rPr lang="uk" sz="2600" i="1" dirty="0">
                <a:solidFill>
                  <a:schemeClr val="tx1"/>
                </a:solidFill>
              </a:rPr>
              <a:t>…» (Пс. 5:6). Проблема полягає в тому, що всі згрішили (Рим. 3:23).</a:t>
            </a:r>
            <a:br>
              <a:rPr lang="ru-RU" sz="2400" i="1" dirty="0"/>
            </a:br>
            <a:br>
              <a:rPr lang="ru-RU" dirty="0"/>
            </a:br>
            <a:endParaRPr lang="ru-RU" i="1" dirty="0">
              <a:solidFill>
                <a:schemeClr val="tx1"/>
              </a:solidFill>
            </a:endParaRPr>
          </a:p>
        </p:txBody>
      </p:sp>
      <p:sp>
        <p:nvSpPr>
          <p:cNvPr id="6" name="TextBox 5"/>
          <p:cNvSpPr txBox="1"/>
          <p:nvPr/>
        </p:nvSpPr>
        <p:spPr>
          <a:xfrm>
            <a:off x="226279" y="2038689"/>
            <a:ext cx="646945" cy="800219"/>
          </a:xfrm>
          <a:prstGeom prst="rect">
            <a:avLst/>
          </a:prstGeom>
          <a:noFill/>
        </p:spPr>
        <p:txBody>
          <a:bodyPr wrap="square" rtlCol="0">
            <a:spAutoFit/>
          </a:bodyPr>
          <a:lstStyle/>
          <a:p>
            <a:br>
              <a:rPr lang="ru-RU" dirty="0"/>
            </a:br>
            <a:r>
              <a:rPr lang="uk" dirty="0"/>
              <a:t>  </a:t>
            </a:r>
            <a:r>
              <a:rPr lang="uk" sz="2800" dirty="0">
                <a:effectLst>
                  <a:outerShdw blurRad="38100" dist="38100" dir="2700000" algn="tl">
                    <a:srgbClr val="000000">
                      <a:alpha val="43137"/>
                    </a:srgbClr>
                  </a:outerShdw>
                </a:effectLst>
              </a:rPr>
              <a:t>a </a:t>
            </a:r>
            <a:r>
              <a:rPr lang="uk" sz="2400" dirty="0"/>
              <a:t>.</a:t>
            </a:r>
            <a:endParaRPr lang="ru-RU" sz="3600" dirty="0"/>
          </a:p>
        </p:txBody>
      </p:sp>
    </p:spTree>
    <p:extLst>
      <p:ext uri="{BB962C8B-B14F-4D97-AF65-F5344CB8AC3E}">
        <p14:creationId xmlns:p14="http://schemas.microsoft.com/office/powerpoint/2010/main" val="11131671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206970" y="669711"/>
            <a:ext cx="8757518" cy="1470025"/>
          </a:xfrm>
        </p:spPr>
        <p:txBody>
          <a:bodyPr>
            <a:normAutofit fontScale="90000"/>
          </a:bodyPr>
          <a:lstStyle/>
          <a:p>
            <a:r>
              <a:rPr lang="uk" b="1" dirty="0"/>
              <a:t>3. </a:t>
            </a:r>
            <a:r>
              <a:rPr lang="uk" b="1" u="sng" dirty="0"/>
              <a:t>Унікальність та неповторність повідомлення, закладеного в Біблії</a:t>
            </a:r>
            <a:br>
              <a:rPr lang="ru-RU" dirty="0"/>
            </a:br>
            <a:endParaRPr lang="ru-RU" dirty="0"/>
          </a:p>
        </p:txBody>
      </p:sp>
      <p:sp>
        <p:nvSpPr>
          <p:cNvPr id="3" name="Подзаголовок 2"/>
          <p:cNvSpPr>
            <a:spLocks noGrp="1"/>
          </p:cNvSpPr>
          <p:nvPr>
            <p:ph type="subTitle" idx="1"/>
          </p:nvPr>
        </p:nvSpPr>
        <p:spPr>
          <a:xfrm>
            <a:off x="431032" y="2187494"/>
            <a:ext cx="8712968" cy="4622746"/>
          </a:xfrm>
        </p:spPr>
        <p:txBody>
          <a:bodyPr>
            <a:normAutofit/>
          </a:bodyPr>
          <a:lstStyle/>
          <a:p>
            <a:pPr lvl="1" algn="l"/>
            <a:r>
              <a:rPr lang="uk" b="1" dirty="0">
                <a:solidFill>
                  <a:schemeClr val="tx1"/>
                </a:solidFill>
                <a:effectLst>
                  <a:outerShdw blurRad="38100" dist="38100" dir="2700000" algn="tl">
                    <a:srgbClr val="000000">
                      <a:alpha val="43137"/>
                    </a:srgbClr>
                  </a:outerShdw>
                </a:effectLst>
              </a:rPr>
              <a:t>Вічне життя</a:t>
            </a:r>
            <a:br>
              <a:rPr lang="ru-RU" sz="3800" dirty="0">
                <a:solidFill>
                  <a:schemeClr val="tx1"/>
                </a:solidFill>
              </a:rPr>
            </a:br>
            <a:r>
              <a:rPr lang="uk" sz="2000" dirty="0">
                <a:solidFill>
                  <a:schemeClr val="tx1"/>
                </a:solidFill>
              </a:rPr>
              <a:t> </a:t>
            </a:r>
            <a:br>
              <a:rPr lang="ru-RU" sz="2000" dirty="0">
                <a:solidFill>
                  <a:schemeClr val="tx1"/>
                </a:solidFill>
              </a:rPr>
            </a:br>
            <a:r>
              <a:rPr lang="uk-UA" sz="2000" i="1" dirty="0">
                <a:solidFill>
                  <a:schemeClr val="tx1"/>
                </a:solidFill>
              </a:rPr>
              <a:t>Біблія каже, що ось такій духовно мертвій людині запропоновано життя і життя вічне, не просто воскресіння для якогось чергового кола реінкарнації, але це якраз вічне життя разом у спілкуванні.</a:t>
            </a:r>
            <a:r>
              <a:rPr lang="uk" sz="2000" i="1" dirty="0">
                <a:solidFill>
                  <a:schemeClr val="tx1"/>
                </a:solidFill>
              </a:rPr>
              <a:t> </a:t>
            </a:r>
            <a:endParaRPr lang="en-US" sz="2000" i="1" dirty="0">
              <a:solidFill>
                <a:schemeClr val="tx1"/>
              </a:solidFill>
            </a:endParaRPr>
          </a:p>
          <a:p>
            <a:pPr lvl="1" algn="l"/>
            <a:br>
              <a:rPr lang="ru-RU" sz="3400" i="1" dirty="0">
                <a:solidFill>
                  <a:schemeClr val="tx1"/>
                </a:solidFill>
              </a:rPr>
            </a:br>
            <a:br>
              <a:rPr lang="ru-RU" sz="3400" i="1" dirty="0">
                <a:solidFill>
                  <a:schemeClr val="tx1"/>
                </a:solidFill>
              </a:rPr>
            </a:br>
            <a:r>
              <a:rPr lang="uk" sz="3400" i="1" dirty="0">
                <a:solidFill>
                  <a:schemeClr val="tx1"/>
                </a:solidFill>
              </a:rPr>
              <a:t> </a:t>
            </a:r>
            <a:br>
              <a:rPr lang="ru-RU" sz="3400" i="1" dirty="0">
                <a:solidFill>
                  <a:schemeClr val="tx1"/>
                </a:solidFill>
              </a:rPr>
            </a:br>
            <a:endParaRPr lang="ru-RU" i="1" dirty="0">
              <a:solidFill>
                <a:schemeClr val="tx1"/>
              </a:solidFill>
            </a:endParaRPr>
          </a:p>
        </p:txBody>
      </p:sp>
      <p:sp>
        <p:nvSpPr>
          <p:cNvPr id="6" name="TextBox 5"/>
          <p:cNvSpPr txBox="1"/>
          <p:nvPr/>
        </p:nvSpPr>
        <p:spPr>
          <a:xfrm>
            <a:off x="353943" y="1916832"/>
            <a:ext cx="646945" cy="800219"/>
          </a:xfrm>
          <a:prstGeom prst="rect">
            <a:avLst/>
          </a:prstGeom>
          <a:noFill/>
        </p:spPr>
        <p:txBody>
          <a:bodyPr wrap="square" rtlCol="0">
            <a:spAutoFit/>
          </a:bodyPr>
          <a:lstStyle/>
          <a:p>
            <a:br>
              <a:rPr lang="ru-RU" dirty="0"/>
            </a:br>
            <a:r>
              <a:rPr lang="uk" dirty="0"/>
              <a:t>  </a:t>
            </a:r>
            <a:r>
              <a:rPr lang="uk" sz="2800" dirty="0">
                <a:effectLst>
                  <a:outerShdw blurRad="38100" dist="38100" dir="2700000" algn="tl">
                    <a:srgbClr val="000000">
                      <a:alpha val="43137"/>
                    </a:srgbClr>
                  </a:outerShdw>
                </a:effectLst>
              </a:rPr>
              <a:t>b</a:t>
            </a:r>
            <a:r>
              <a:rPr lang="uk" sz="2400" dirty="0"/>
              <a:t>.</a:t>
            </a:r>
            <a:endParaRPr lang="ru-RU" sz="3600" dirty="0"/>
          </a:p>
        </p:txBody>
      </p:sp>
    </p:spTree>
    <p:extLst>
      <p:ext uri="{BB962C8B-B14F-4D97-AF65-F5344CB8AC3E}">
        <p14:creationId xmlns:p14="http://schemas.microsoft.com/office/powerpoint/2010/main" val="12428738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113525" y="476672"/>
            <a:ext cx="9036496" cy="1470025"/>
          </a:xfrm>
        </p:spPr>
        <p:txBody>
          <a:bodyPr>
            <a:normAutofit fontScale="90000"/>
          </a:bodyPr>
          <a:lstStyle/>
          <a:p>
            <a:r>
              <a:rPr lang="uk" b="1" dirty="0"/>
              <a:t>4. </a:t>
            </a:r>
            <a:r>
              <a:rPr lang="uk" b="1" u="sng" dirty="0"/>
              <a:t>Чудове підтвердження біблійних свідчень</a:t>
            </a:r>
            <a:br>
              <a:rPr lang="ru-RU" dirty="0"/>
            </a:br>
            <a:endParaRPr lang="ru-RU" dirty="0"/>
          </a:p>
        </p:txBody>
      </p:sp>
      <p:sp>
        <p:nvSpPr>
          <p:cNvPr id="3" name="Подзаголовок 2"/>
          <p:cNvSpPr>
            <a:spLocks noGrp="1"/>
          </p:cNvSpPr>
          <p:nvPr>
            <p:ph type="subTitle" idx="1"/>
          </p:nvPr>
        </p:nvSpPr>
        <p:spPr>
          <a:xfrm>
            <a:off x="336983" y="2492896"/>
            <a:ext cx="8712968" cy="4478730"/>
          </a:xfrm>
        </p:spPr>
        <p:txBody>
          <a:bodyPr>
            <a:normAutofit fontScale="70000" lnSpcReduction="20000"/>
          </a:bodyPr>
          <a:lstStyle/>
          <a:p>
            <a:pPr lvl="1" algn="l"/>
            <a:r>
              <a:rPr lang="uk" sz="3200" i="1" dirty="0">
                <a:solidFill>
                  <a:schemeClr val="tx1"/>
                </a:solidFill>
              </a:rPr>
              <a:t>Чудо — діло Бога, </a:t>
            </a:r>
            <a:r>
              <a:rPr lang="uk-UA" sz="3100" i="1" dirty="0">
                <a:solidFill>
                  <a:schemeClr val="tx1"/>
                </a:solidFill>
              </a:rPr>
              <a:t>то Бог не став би вживати Свою </a:t>
            </a:r>
            <a:r>
              <a:rPr lang="uk-UA" sz="3100" i="1" dirty="0" err="1">
                <a:solidFill>
                  <a:schemeClr val="tx1"/>
                </a:solidFill>
              </a:rPr>
              <a:t>надприродню</a:t>
            </a:r>
            <a:r>
              <a:rPr lang="uk-UA" sz="3100" i="1" dirty="0">
                <a:solidFill>
                  <a:schemeClr val="tx1"/>
                </a:solidFill>
              </a:rPr>
              <a:t> силу, щоб підтримати якусь неправду, щоб підтримати, підтвердити слова лжепророка. </a:t>
            </a:r>
            <a:br>
              <a:rPr lang="ru-RU" sz="3100" i="1" dirty="0">
                <a:solidFill>
                  <a:schemeClr val="tx1"/>
                </a:solidFill>
              </a:rPr>
            </a:br>
            <a:r>
              <a:rPr lang="uk" sz="3100" i="1" dirty="0">
                <a:solidFill>
                  <a:schemeClr val="tx1"/>
                </a:solidFill>
              </a:rPr>
              <a:t> </a:t>
            </a:r>
            <a:br>
              <a:rPr lang="ru-RU" sz="3200" i="1" dirty="0">
                <a:solidFill>
                  <a:schemeClr val="tx1"/>
                </a:solidFill>
              </a:rPr>
            </a:br>
            <a:r>
              <a:rPr lang="uk" sz="3200" i="1" dirty="0">
                <a:solidFill>
                  <a:schemeClr val="tx1"/>
                </a:solidFill>
              </a:rPr>
              <a:t>Чуда є Божественним підтвердженням того, що пророк каже від імені Бога.</a:t>
            </a:r>
            <a:br>
              <a:rPr lang="ru-RU" sz="3200" i="1" dirty="0">
                <a:solidFill>
                  <a:schemeClr val="tx1"/>
                </a:solidFill>
              </a:rPr>
            </a:br>
            <a:r>
              <a:rPr lang="uk" sz="3200" i="1" dirty="0">
                <a:solidFill>
                  <a:schemeClr val="tx1"/>
                </a:solidFill>
              </a:rPr>
              <a:t> </a:t>
            </a:r>
            <a:br>
              <a:rPr lang="ru-RU" sz="3200" i="1" dirty="0">
                <a:solidFill>
                  <a:schemeClr val="tx1"/>
                </a:solidFill>
              </a:rPr>
            </a:br>
            <a:r>
              <a:rPr lang="uk-UA" sz="3200" i="1" dirty="0">
                <a:solidFill>
                  <a:schemeClr val="tx1"/>
                </a:solidFill>
              </a:rPr>
              <a:t>З усіх релігійних вождів світу – саме християнство, юдейські та юдо-християнські пророки й апостоли прославлялись справжніми чудами, які не можна було пояснити як </a:t>
            </a:r>
            <a:r>
              <a:rPr lang="uk-UA" sz="3200" i="1" dirty="0" err="1">
                <a:solidFill>
                  <a:schemeClr val="tx1"/>
                </a:solidFill>
              </a:rPr>
              <a:t>управністю</a:t>
            </a:r>
            <a:r>
              <a:rPr lang="uk-UA" sz="3200" i="1" dirty="0">
                <a:solidFill>
                  <a:schemeClr val="tx1"/>
                </a:solidFill>
              </a:rPr>
              <a:t> рук чи, можливо, навіюванням, чи, можливо, якоюсь медитацією.</a:t>
            </a:r>
            <a:br>
              <a:rPr lang="ru-RU" sz="3200" i="1" dirty="0">
                <a:solidFill>
                  <a:schemeClr val="tx1"/>
                </a:solidFill>
              </a:rPr>
            </a:br>
            <a:r>
              <a:rPr lang="uk" sz="3200" i="1" dirty="0">
                <a:solidFill>
                  <a:schemeClr val="tx1"/>
                </a:solidFill>
              </a:rPr>
              <a:t> </a:t>
            </a:r>
            <a:br>
              <a:rPr lang="ru-RU" sz="3200" i="1" dirty="0">
                <a:solidFill>
                  <a:schemeClr val="tx1"/>
                </a:solidFill>
              </a:rPr>
            </a:br>
            <a:r>
              <a:rPr lang="uk" sz="3200" i="1" dirty="0">
                <a:solidFill>
                  <a:schemeClr val="tx1"/>
                </a:solidFill>
              </a:rPr>
              <a:t>Біблійні пророки стверджували, що їхні слова походять від Бога. </a:t>
            </a:r>
            <a:br>
              <a:rPr lang="ru-RU" sz="2400" i="1" dirty="0">
                <a:solidFill>
                  <a:schemeClr val="tx1"/>
                </a:solidFill>
                <a:effectLst>
                  <a:outerShdw blurRad="38100" dist="38100" dir="2700000" algn="tl">
                    <a:srgbClr val="000000">
                      <a:alpha val="43137"/>
                    </a:srgbClr>
                  </a:outerShdw>
                </a:effectLst>
              </a:rPr>
            </a:br>
            <a:br>
              <a:rPr lang="ru-RU" sz="2400" i="1" dirty="0">
                <a:solidFill>
                  <a:schemeClr val="tx1"/>
                </a:solidFill>
              </a:rPr>
            </a:br>
            <a:br>
              <a:rPr lang="ru-RU" dirty="0"/>
            </a:br>
            <a:endParaRPr lang="ru-RU" i="1" dirty="0">
              <a:solidFill>
                <a:schemeClr val="tx1"/>
              </a:solidFill>
            </a:endParaRPr>
          </a:p>
        </p:txBody>
      </p:sp>
      <p:sp>
        <p:nvSpPr>
          <p:cNvPr id="6" name="TextBox 5"/>
          <p:cNvSpPr txBox="1"/>
          <p:nvPr/>
        </p:nvSpPr>
        <p:spPr>
          <a:xfrm>
            <a:off x="251520" y="1484784"/>
            <a:ext cx="494343" cy="646331"/>
          </a:xfrm>
          <a:prstGeom prst="rect">
            <a:avLst/>
          </a:prstGeom>
          <a:noFill/>
        </p:spPr>
        <p:txBody>
          <a:bodyPr wrap="square" rtlCol="0">
            <a:spAutoFit/>
          </a:bodyPr>
          <a:lstStyle/>
          <a:p>
            <a:br>
              <a:rPr lang="ru-RU" dirty="0"/>
            </a:br>
            <a:r>
              <a:rPr lang="uk" dirty="0"/>
              <a:t>  </a:t>
            </a:r>
            <a:endParaRPr lang="ru-RU" sz="3600" dirty="0"/>
          </a:p>
        </p:txBody>
      </p:sp>
    </p:spTree>
    <p:extLst>
      <p:ext uri="{BB962C8B-B14F-4D97-AF65-F5344CB8AC3E}">
        <p14:creationId xmlns:p14="http://schemas.microsoft.com/office/powerpoint/2010/main" val="34512581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113525" y="476672"/>
            <a:ext cx="9036496" cy="1470025"/>
          </a:xfrm>
        </p:spPr>
        <p:txBody>
          <a:bodyPr>
            <a:normAutofit fontScale="90000"/>
          </a:bodyPr>
          <a:lstStyle/>
          <a:p>
            <a:r>
              <a:rPr lang="uk" b="1" dirty="0"/>
              <a:t>4. </a:t>
            </a:r>
            <a:r>
              <a:rPr lang="uk" b="1" u="sng" dirty="0"/>
              <a:t>Чудове підтвердження біблійних свідчень</a:t>
            </a:r>
            <a:br>
              <a:rPr lang="ru-RU" dirty="0"/>
            </a:br>
            <a:endParaRPr lang="ru-RU" dirty="0"/>
          </a:p>
        </p:txBody>
      </p:sp>
      <p:sp>
        <p:nvSpPr>
          <p:cNvPr id="3" name="Подзаголовок 2"/>
          <p:cNvSpPr>
            <a:spLocks noGrp="1"/>
          </p:cNvSpPr>
          <p:nvPr>
            <p:ph type="subTitle" idx="1"/>
          </p:nvPr>
        </p:nvSpPr>
        <p:spPr>
          <a:xfrm>
            <a:off x="336983" y="2345139"/>
            <a:ext cx="8627505" cy="4626487"/>
          </a:xfrm>
        </p:spPr>
        <p:txBody>
          <a:bodyPr>
            <a:normAutofit fontScale="32500" lnSpcReduction="20000"/>
          </a:bodyPr>
          <a:lstStyle/>
          <a:p>
            <a:pPr lvl="1" algn="l"/>
            <a:r>
              <a:rPr lang="uk" sz="5500" dirty="0">
                <a:solidFill>
                  <a:schemeClr val="tx1"/>
                </a:solidFill>
              </a:rPr>
              <a:t>Один зі способів надійно відрізнити справжнього пророка від хибного — переконатися в його здатності творити чуда (див. Дії 2:22; Євр. 2:3–4).</a:t>
            </a:r>
            <a:br>
              <a:rPr lang="ru-RU" sz="5500" dirty="0">
                <a:solidFill>
                  <a:schemeClr val="tx1"/>
                </a:solidFill>
              </a:rPr>
            </a:br>
            <a:r>
              <a:rPr lang="uk" sz="5500" dirty="0">
                <a:solidFill>
                  <a:schemeClr val="tx1"/>
                </a:solidFill>
              </a:rPr>
              <a:t> </a:t>
            </a:r>
            <a:br>
              <a:rPr lang="ru-RU" sz="5500" dirty="0">
                <a:solidFill>
                  <a:schemeClr val="tx1"/>
                </a:solidFill>
              </a:rPr>
            </a:br>
            <a:r>
              <a:rPr lang="uk" sz="5500" dirty="0">
                <a:solidFill>
                  <a:schemeClr val="tx1"/>
                </a:solidFill>
              </a:rPr>
              <a:t>Наприклад, покликавши Мойсея, Бог чинив безліч чуд на підтвердження того, що Мойсей говорить Боже Слово (див. Вих. 4:1 і далі).</a:t>
            </a:r>
            <a:br>
              <a:rPr lang="ru-RU" sz="5500" dirty="0">
                <a:solidFill>
                  <a:schemeClr val="tx1"/>
                </a:solidFill>
              </a:rPr>
            </a:br>
            <a:r>
              <a:rPr lang="uk" sz="5500" dirty="0">
                <a:solidFill>
                  <a:schemeClr val="tx1"/>
                </a:solidFill>
              </a:rPr>
              <a:t> </a:t>
            </a:r>
            <a:br>
              <a:rPr lang="ru-RU" sz="5500" dirty="0">
                <a:solidFill>
                  <a:schemeClr val="tx1"/>
                </a:solidFill>
              </a:rPr>
            </a:br>
            <a:r>
              <a:rPr lang="uk" sz="5500" dirty="0">
                <a:solidFill>
                  <a:schemeClr val="tx1"/>
                </a:solidFill>
              </a:rPr>
              <a:t>Подібним чином і Ілля, на горі Карміл, отримав знамення у вигляді небесного вогню, на підтвердження того, що він Божий пророк (див. 1 Цар. 18).</a:t>
            </a:r>
            <a:br>
              <a:rPr lang="ru-RU" sz="5500" dirty="0">
                <a:solidFill>
                  <a:schemeClr val="tx1"/>
                </a:solidFill>
              </a:rPr>
            </a:br>
            <a:r>
              <a:rPr lang="uk" sz="5500" dirty="0">
                <a:solidFill>
                  <a:schemeClr val="tx1"/>
                </a:solidFill>
              </a:rPr>
              <a:t> </a:t>
            </a:r>
            <a:br>
              <a:rPr lang="ru-RU" sz="5500" dirty="0">
                <a:solidFill>
                  <a:schemeClr val="tx1"/>
                </a:solidFill>
              </a:rPr>
            </a:br>
            <a:r>
              <a:rPr lang="uk" sz="5500" dirty="0">
                <a:solidFill>
                  <a:schemeClr val="tx1"/>
                </a:solidFill>
              </a:rPr>
              <a:t>Павло писав, що «ознаки, чуда та сили» – це «властивості апостольства»          (див. 2 Кор. 12:12).</a:t>
            </a:r>
            <a:br>
              <a:rPr lang="ru-RU" sz="5500" dirty="0">
                <a:solidFill>
                  <a:schemeClr val="tx1"/>
                </a:solidFill>
              </a:rPr>
            </a:br>
            <a:r>
              <a:rPr lang="uk" sz="5500" dirty="0">
                <a:solidFill>
                  <a:schemeClr val="tx1"/>
                </a:solidFill>
              </a:rPr>
              <a:t> </a:t>
            </a:r>
            <a:br>
              <a:rPr lang="ru-RU" sz="5500" dirty="0">
                <a:solidFill>
                  <a:schemeClr val="tx1"/>
                </a:solidFill>
              </a:rPr>
            </a:br>
            <a:r>
              <a:rPr lang="uk" sz="5500" dirty="0">
                <a:solidFill>
                  <a:schemeClr val="tx1"/>
                </a:solidFill>
              </a:rPr>
              <a:t>Апостоли говорили мовами, яких ніколи не знали (див. Дії 2:4).</a:t>
            </a:r>
            <a:br>
              <a:rPr lang="ru-RU" sz="5500" dirty="0">
                <a:solidFill>
                  <a:schemeClr val="tx1"/>
                </a:solidFill>
              </a:rPr>
            </a:br>
            <a:r>
              <a:rPr lang="uk" sz="5500" dirty="0">
                <a:solidFill>
                  <a:schemeClr val="tx1"/>
                </a:solidFill>
              </a:rPr>
              <a:t> </a:t>
            </a:r>
            <a:br>
              <a:rPr lang="ru-RU" sz="5500" dirty="0">
                <a:solidFill>
                  <a:schemeClr val="tx1"/>
                </a:solidFill>
              </a:rPr>
            </a:br>
            <a:r>
              <a:rPr lang="uk" sz="5500" dirty="0">
                <a:solidFill>
                  <a:schemeClr val="tx1"/>
                </a:solidFill>
              </a:rPr>
              <a:t>Петро уздоровив людину, що була калікою від народження (див. Дії 3:1–10).</a:t>
            </a:r>
            <a:br>
              <a:rPr lang="ru-RU" sz="5500" dirty="0">
                <a:solidFill>
                  <a:schemeClr val="tx1"/>
                </a:solidFill>
              </a:rPr>
            </a:br>
            <a:r>
              <a:rPr lang="uk" sz="5500" dirty="0">
                <a:solidFill>
                  <a:schemeClr val="tx1"/>
                </a:solidFill>
              </a:rPr>
              <a:t> </a:t>
            </a:r>
            <a:br>
              <a:rPr lang="ru-RU" sz="5500" dirty="0">
                <a:solidFill>
                  <a:schemeClr val="tx1"/>
                </a:solidFill>
              </a:rPr>
            </a:br>
            <a:r>
              <a:rPr lang="uk" sz="5500" dirty="0">
                <a:solidFill>
                  <a:schemeClr val="tx1"/>
                </a:solidFill>
              </a:rPr>
              <a:t>Павло воскресив людину з мертвих (див. Дії 20:10). Лука пише, що руками  Апостолів чинилося багато чудес і ознак  ( Дії 5:12; див. також Євр. 2:3–4).</a:t>
            </a:r>
            <a:br>
              <a:rPr lang="ru-RU" sz="2400" i="1" dirty="0">
                <a:solidFill>
                  <a:schemeClr val="tx1"/>
                </a:solidFill>
                <a:effectLst>
                  <a:outerShdw blurRad="38100" dist="38100" dir="2700000" algn="tl">
                    <a:srgbClr val="000000">
                      <a:alpha val="43137"/>
                    </a:srgbClr>
                  </a:outerShdw>
                </a:effectLst>
              </a:rPr>
            </a:br>
            <a:br>
              <a:rPr lang="ru-RU" sz="2400" i="1" dirty="0">
                <a:solidFill>
                  <a:schemeClr val="tx1"/>
                </a:solidFill>
              </a:rPr>
            </a:br>
            <a:br>
              <a:rPr lang="ru-RU" dirty="0"/>
            </a:br>
            <a:endParaRPr lang="ru-RU" i="1" dirty="0">
              <a:solidFill>
                <a:schemeClr val="tx1"/>
              </a:solidFill>
            </a:endParaRPr>
          </a:p>
        </p:txBody>
      </p:sp>
      <p:sp>
        <p:nvSpPr>
          <p:cNvPr id="6" name="TextBox 5"/>
          <p:cNvSpPr txBox="1"/>
          <p:nvPr/>
        </p:nvSpPr>
        <p:spPr>
          <a:xfrm>
            <a:off x="283037" y="1988840"/>
            <a:ext cx="494343" cy="984885"/>
          </a:xfrm>
          <a:prstGeom prst="rect">
            <a:avLst/>
          </a:prstGeom>
          <a:noFill/>
        </p:spPr>
        <p:txBody>
          <a:bodyPr wrap="square" rtlCol="0">
            <a:spAutoFit/>
          </a:bodyPr>
          <a:lstStyle/>
          <a:p>
            <a:br>
              <a:rPr lang="ru-RU" dirty="0"/>
            </a:br>
            <a:endParaRPr lang="ru-RU" sz="4000" b="1" dirty="0"/>
          </a:p>
        </p:txBody>
      </p:sp>
    </p:spTree>
    <p:extLst>
      <p:ext uri="{BB962C8B-B14F-4D97-AF65-F5344CB8AC3E}">
        <p14:creationId xmlns:p14="http://schemas.microsoft.com/office/powerpoint/2010/main" val="7573754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113525" y="476672"/>
            <a:ext cx="9036496" cy="1470025"/>
          </a:xfrm>
        </p:spPr>
        <p:txBody>
          <a:bodyPr>
            <a:normAutofit fontScale="90000"/>
          </a:bodyPr>
          <a:lstStyle/>
          <a:p>
            <a:r>
              <a:rPr lang="uk" b="1" dirty="0"/>
              <a:t>4. </a:t>
            </a:r>
            <a:r>
              <a:rPr lang="uk" b="1" u="sng" dirty="0"/>
              <a:t>Чудове підтвердження біблійних свідчень</a:t>
            </a:r>
            <a:br>
              <a:rPr lang="ru-RU" dirty="0"/>
            </a:br>
            <a:endParaRPr lang="ru-RU" dirty="0"/>
          </a:p>
        </p:txBody>
      </p:sp>
      <p:sp>
        <p:nvSpPr>
          <p:cNvPr id="3" name="Подзаголовок 2"/>
          <p:cNvSpPr>
            <a:spLocks noGrp="1"/>
          </p:cNvSpPr>
          <p:nvPr>
            <p:ph type="subTitle" idx="1"/>
          </p:nvPr>
        </p:nvSpPr>
        <p:spPr>
          <a:xfrm>
            <a:off x="323528" y="2290733"/>
            <a:ext cx="8699513" cy="4824536"/>
          </a:xfrm>
        </p:spPr>
        <p:txBody>
          <a:bodyPr>
            <a:normAutofit fontScale="32500" lnSpcReduction="20000"/>
          </a:bodyPr>
          <a:lstStyle/>
          <a:p>
            <a:pPr lvl="2" algn="l"/>
            <a:r>
              <a:rPr lang="uk" sz="7400" i="1" dirty="0">
                <a:solidFill>
                  <a:schemeClr val="tx1"/>
                </a:solidFill>
                <a:effectLst>
                  <a:outerShdw blurRad="38100" dist="38100" dir="2700000" algn="tl">
                    <a:srgbClr val="000000">
                      <a:alpha val="43137"/>
                    </a:srgbClr>
                  </a:outerShdw>
                </a:effectLst>
              </a:rPr>
              <a:t>Чуда були відмінною ознакою служіння Ісуса</a:t>
            </a:r>
            <a:endParaRPr lang="en-US" sz="4300" i="1" dirty="0">
              <a:solidFill>
                <a:schemeClr val="tx1"/>
              </a:solidFill>
            </a:endParaRPr>
          </a:p>
          <a:p>
            <a:pPr lvl="2" algn="l"/>
            <a:endParaRPr lang="en-US" sz="5500" i="1" dirty="0">
              <a:solidFill>
                <a:schemeClr val="tx1"/>
              </a:solidFill>
            </a:endParaRPr>
          </a:p>
          <a:p>
            <a:pPr marL="1257300" lvl="2" indent="-342900" algn="l">
              <a:buFont typeface="Arial" panose="020B0604020202020204" pitchFamily="34" charset="0"/>
              <a:buChar char="•"/>
            </a:pPr>
            <a:r>
              <a:rPr lang="uk" sz="5500" dirty="0">
                <a:solidFill>
                  <a:schemeClr val="tx1"/>
                </a:solidFill>
              </a:rPr>
              <a:t>Ісус Христос перетворював воду на вино (див. Ів. 2)</a:t>
            </a:r>
            <a:br>
              <a:rPr lang="ru-RU" sz="5500" dirty="0">
                <a:solidFill>
                  <a:schemeClr val="tx1"/>
                </a:solidFill>
              </a:rPr>
            </a:br>
            <a:endParaRPr lang="ru-RU" sz="5500" dirty="0">
              <a:solidFill>
                <a:schemeClr val="tx1"/>
              </a:solidFill>
            </a:endParaRPr>
          </a:p>
          <a:p>
            <a:pPr marL="1257300" lvl="2" indent="-342900" algn="l">
              <a:buFont typeface="Arial" panose="020B0604020202020204" pitchFamily="34" charset="0"/>
              <a:buChar char="•"/>
            </a:pPr>
            <a:r>
              <a:rPr lang="uk" sz="5500" dirty="0">
                <a:solidFill>
                  <a:schemeClr val="tx1"/>
                </a:solidFill>
              </a:rPr>
              <a:t>Звільняв людей від вроджених хвороб (див. Ів. 5)</a:t>
            </a:r>
            <a:br>
              <a:rPr lang="ru-RU" sz="5500" dirty="0">
                <a:solidFill>
                  <a:schemeClr val="tx1"/>
                </a:solidFill>
              </a:rPr>
            </a:br>
            <a:endParaRPr lang="ru-RU" sz="5500" dirty="0">
              <a:solidFill>
                <a:schemeClr val="tx1"/>
              </a:solidFill>
            </a:endParaRPr>
          </a:p>
          <a:p>
            <a:pPr marL="1257300" lvl="2" indent="-342900" algn="l">
              <a:buFont typeface="Arial" panose="020B0604020202020204" pitchFamily="34" charset="0"/>
              <a:buChar char="•"/>
            </a:pPr>
            <a:r>
              <a:rPr lang="uk" sz="5500" dirty="0">
                <a:solidFill>
                  <a:schemeClr val="tx1"/>
                </a:solidFill>
              </a:rPr>
              <a:t>Помножив хліб, щоб нагодувати натовп (див. Ів. 6)</a:t>
            </a:r>
            <a:br>
              <a:rPr lang="ru-RU" sz="5500" dirty="0">
                <a:solidFill>
                  <a:schemeClr val="tx1"/>
                </a:solidFill>
              </a:rPr>
            </a:br>
            <a:endParaRPr lang="ru-RU" sz="5500" dirty="0">
              <a:solidFill>
                <a:schemeClr val="tx1"/>
              </a:solidFill>
            </a:endParaRPr>
          </a:p>
          <a:p>
            <a:pPr marL="1257300" lvl="2" indent="-342900" algn="l">
              <a:buFont typeface="Arial" panose="020B0604020202020204" pitchFamily="34" charset="0"/>
              <a:buChar char="•"/>
            </a:pPr>
            <a:r>
              <a:rPr lang="uk" sz="5500" dirty="0">
                <a:solidFill>
                  <a:schemeClr val="tx1"/>
                </a:solidFill>
              </a:rPr>
              <a:t>Ходив по воді (див. Ів. 6)</a:t>
            </a:r>
            <a:br>
              <a:rPr lang="ru-RU" sz="5500" dirty="0">
                <a:solidFill>
                  <a:schemeClr val="tx1"/>
                </a:solidFill>
              </a:rPr>
            </a:br>
            <a:endParaRPr lang="ru-RU" sz="5500" dirty="0">
              <a:solidFill>
                <a:schemeClr val="tx1"/>
              </a:solidFill>
            </a:endParaRPr>
          </a:p>
          <a:p>
            <a:pPr marL="1257300" lvl="2" indent="-342900" algn="l">
              <a:buFont typeface="Arial" panose="020B0604020202020204" pitchFamily="34" charset="0"/>
              <a:buChar char="•"/>
            </a:pPr>
            <a:r>
              <a:rPr lang="uk" sz="5500" dirty="0">
                <a:solidFill>
                  <a:schemeClr val="tx1"/>
                </a:solidFill>
              </a:rPr>
              <a:t>Повернув зір сліпому (див. Ів. 9)</a:t>
            </a:r>
            <a:br>
              <a:rPr lang="ru-RU" sz="5500" dirty="0">
                <a:solidFill>
                  <a:schemeClr val="tx1"/>
                </a:solidFill>
              </a:rPr>
            </a:br>
            <a:endParaRPr lang="ru-RU" sz="5500" dirty="0">
              <a:solidFill>
                <a:schemeClr val="tx1"/>
              </a:solidFill>
            </a:endParaRPr>
          </a:p>
          <a:p>
            <a:pPr marL="1257300" lvl="2" indent="-342900" algn="l">
              <a:buFont typeface="Arial" panose="020B0604020202020204" pitchFamily="34" charset="0"/>
              <a:buChar char="•"/>
            </a:pPr>
            <a:r>
              <a:rPr lang="uk" sz="5500" dirty="0">
                <a:solidFill>
                  <a:schemeClr val="tx1"/>
                </a:solidFill>
              </a:rPr>
              <a:t>Воскресив мертвого (див. Ів. 11).</a:t>
            </a:r>
            <a:br>
              <a:rPr lang="ru-RU" sz="5500" dirty="0">
                <a:solidFill>
                  <a:schemeClr val="tx1"/>
                </a:solidFill>
              </a:rPr>
            </a:br>
            <a:r>
              <a:rPr lang="uk" sz="5500" dirty="0">
                <a:solidFill>
                  <a:schemeClr val="tx1"/>
                </a:solidFill>
              </a:rPr>
              <a:t> </a:t>
            </a:r>
            <a:br>
              <a:rPr lang="ru-RU" sz="5500" dirty="0">
                <a:solidFill>
                  <a:schemeClr val="tx1"/>
                </a:solidFill>
              </a:rPr>
            </a:br>
            <a:r>
              <a:rPr lang="uk" sz="5500" dirty="0">
                <a:solidFill>
                  <a:schemeClr val="tx1"/>
                </a:solidFill>
              </a:rPr>
              <a:t>Петро називав Христа</a:t>
            </a:r>
            <a:r>
              <a:rPr lang="uk-UA" sz="5500" dirty="0">
                <a:solidFill>
                  <a:schemeClr val="tx1"/>
                </a:solidFill>
              </a:rPr>
              <a:t> Ісусом </a:t>
            </a:r>
            <a:r>
              <a:rPr lang="uk-UA" sz="5500" dirty="0" err="1">
                <a:solidFill>
                  <a:schemeClr val="tx1"/>
                </a:solidFill>
              </a:rPr>
              <a:t>Назарянином</a:t>
            </a:r>
            <a:r>
              <a:rPr lang="uk-UA" sz="5500" dirty="0">
                <a:solidFill>
                  <a:schemeClr val="tx1"/>
                </a:solidFill>
              </a:rPr>
              <a:t> -</a:t>
            </a:r>
            <a:r>
              <a:rPr lang="uk" sz="5500" dirty="0">
                <a:solidFill>
                  <a:schemeClr val="tx1"/>
                </a:solidFill>
              </a:rPr>
              <a:t> </a:t>
            </a:r>
            <a:r>
              <a:rPr lang="uk-UA" sz="5500" dirty="0">
                <a:solidFill>
                  <a:schemeClr val="tx1"/>
                </a:solidFill>
              </a:rPr>
              <a:t>«</a:t>
            </a:r>
            <a:r>
              <a:rPr lang="ru-RU" sz="5500" dirty="0">
                <a:solidFill>
                  <a:schemeClr val="tx1"/>
                </a:solidFill>
              </a:rPr>
              <a:t>Мужа, </a:t>
            </a:r>
            <a:r>
              <a:rPr lang="ru-RU" sz="5500" dirty="0" err="1">
                <a:solidFill>
                  <a:schemeClr val="tx1"/>
                </a:solidFill>
              </a:rPr>
              <a:t>що</a:t>
            </a:r>
            <a:r>
              <a:rPr lang="ru-RU" sz="5500" dirty="0">
                <a:solidFill>
                  <a:schemeClr val="tx1"/>
                </a:solidFill>
              </a:rPr>
              <a:t> </a:t>
            </a:r>
            <a:r>
              <a:rPr lang="ru-RU" sz="5500" dirty="0" err="1">
                <a:solidFill>
                  <a:schemeClr val="tx1"/>
                </a:solidFill>
              </a:rPr>
              <a:t>Його</a:t>
            </a:r>
            <a:r>
              <a:rPr lang="ru-RU" sz="5500" dirty="0">
                <a:solidFill>
                  <a:schemeClr val="tx1"/>
                </a:solidFill>
              </a:rPr>
              <a:t> Бог прославив вам силою, і чудами, і </a:t>
            </a:r>
            <a:r>
              <a:rPr lang="ru-RU" sz="5500" dirty="0" err="1">
                <a:solidFill>
                  <a:schemeClr val="tx1"/>
                </a:solidFill>
              </a:rPr>
              <a:t>тими</a:t>
            </a:r>
            <a:r>
              <a:rPr lang="ru-RU" sz="5500" dirty="0">
                <a:solidFill>
                  <a:schemeClr val="tx1"/>
                </a:solidFill>
              </a:rPr>
              <a:t> </a:t>
            </a:r>
            <a:r>
              <a:rPr lang="ru-RU" sz="5500" dirty="0" err="1">
                <a:solidFill>
                  <a:schemeClr val="tx1"/>
                </a:solidFill>
              </a:rPr>
              <a:t>знаменами</a:t>
            </a:r>
            <a:r>
              <a:rPr lang="uk-UA" sz="5500" dirty="0">
                <a:solidFill>
                  <a:schemeClr val="tx1"/>
                </a:solidFill>
              </a:rPr>
              <a:t>…» </a:t>
            </a:r>
            <a:r>
              <a:rPr lang="uk" sz="5500" dirty="0">
                <a:solidFill>
                  <a:schemeClr val="tx1"/>
                </a:solidFill>
              </a:rPr>
              <a:t>Дії 2:22</a:t>
            </a:r>
            <a:br>
              <a:rPr lang="ru-RU" sz="4300" dirty="0"/>
            </a:br>
            <a:endParaRPr lang="ru-RU" sz="4300" dirty="0"/>
          </a:p>
          <a:p>
            <a:pPr lvl="1" algn="l"/>
            <a:br>
              <a:rPr lang="ru-RU" sz="2400" i="1" dirty="0">
                <a:solidFill>
                  <a:schemeClr val="tx1"/>
                </a:solidFill>
                <a:effectLst>
                  <a:outerShdw blurRad="38100" dist="38100" dir="2700000" algn="tl">
                    <a:srgbClr val="000000">
                      <a:alpha val="43137"/>
                    </a:srgbClr>
                  </a:outerShdw>
                </a:effectLst>
              </a:rPr>
            </a:br>
            <a:br>
              <a:rPr lang="ru-RU" sz="2400" i="1" dirty="0">
                <a:solidFill>
                  <a:schemeClr val="tx1"/>
                </a:solidFill>
              </a:rPr>
            </a:br>
            <a:endParaRPr lang="ru-RU" i="1" dirty="0">
              <a:solidFill>
                <a:schemeClr val="tx1"/>
              </a:solidFill>
            </a:endParaRPr>
          </a:p>
        </p:txBody>
      </p:sp>
      <p:sp>
        <p:nvSpPr>
          <p:cNvPr id="6" name="TextBox 5"/>
          <p:cNvSpPr txBox="1"/>
          <p:nvPr/>
        </p:nvSpPr>
        <p:spPr>
          <a:xfrm>
            <a:off x="899592" y="1628800"/>
            <a:ext cx="494343" cy="984885"/>
          </a:xfrm>
          <a:prstGeom prst="rect">
            <a:avLst/>
          </a:prstGeom>
          <a:noFill/>
        </p:spPr>
        <p:txBody>
          <a:bodyPr wrap="square" rtlCol="0">
            <a:spAutoFit/>
          </a:bodyPr>
          <a:lstStyle/>
          <a:p>
            <a:r>
              <a:rPr lang="uk" dirty="0"/>
              <a:t> </a:t>
            </a:r>
            <a:br>
              <a:rPr lang="ru-RU" dirty="0"/>
            </a:br>
            <a:endParaRPr lang="ru-RU" sz="4000" b="1" dirty="0"/>
          </a:p>
        </p:txBody>
      </p:sp>
    </p:spTree>
    <p:extLst>
      <p:ext uri="{BB962C8B-B14F-4D97-AF65-F5344CB8AC3E}">
        <p14:creationId xmlns:p14="http://schemas.microsoft.com/office/powerpoint/2010/main" val="32231599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113525" y="476672"/>
            <a:ext cx="9036496" cy="1470025"/>
          </a:xfrm>
        </p:spPr>
        <p:txBody>
          <a:bodyPr>
            <a:normAutofit fontScale="90000"/>
          </a:bodyPr>
          <a:lstStyle/>
          <a:p>
            <a:r>
              <a:rPr lang="uk" b="1" dirty="0"/>
              <a:t>4. </a:t>
            </a:r>
            <a:r>
              <a:rPr lang="uk" b="1" u="sng" dirty="0"/>
              <a:t>Чудове підтвердження біблійних свідчень</a:t>
            </a:r>
            <a:br>
              <a:rPr lang="ru-RU" dirty="0"/>
            </a:br>
            <a:endParaRPr lang="ru-RU" dirty="0"/>
          </a:p>
        </p:txBody>
      </p:sp>
      <p:sp>
        <p:nvSpPr>
          <p:cNvPr id="3" name="Подзаголовок 2"/>
          <p:cNvSpPr>
            <a:spLocks noGrp="1"/>
          </p:cNvSpPr>
          <p:nvPr>
            <p:ph type="subTitle" idx="1"/>
          </p:nvPr>
        </p:nvSpPr>
        <p:spPr>
          <a:xfrm>
            <a:off x="323528" y="2368045"/>
            <a:ext cx="8712967" cy="4747224"/>
          </a:xfrm>
        </p:spPr>
        <p:txBody>
          <a:bodyPr>
            <a:normAutofit/>
          </a:bodyPr>
          <a:lstStyle/>
          <a:p>
            <a:pPr lvl="2" algn="l"/>
            <a:r>
              <a:rPr lang="uk-UA" dirty="0">
                <a:solidFill>
                  <a:schemeClr val="tx1"/>
                </a:solidFill>
              </a:rPr>
              <a:t>Цікаво, що Моххамед, засновник мусульманства, ісламу, не визнавав, що інші пророки чинили чуда, коли його просили, то він відмовлявся чинити чуда, бо він був нездатний це зробити </a:t>
            </a:r>
            <a:r>
              <a:rPr lang="uk" dirty="0">
                <a:solidFill>
                  <a:schemeClr val="tx1"/>
                </a:solidFill>
              </a:rPr>
              <a:t>(див. Сури 2:118; 3:184; 4:153; 6:8, 9, 37; 17:103; 23:45).</a:t>
            </a:r>
            <a:br>
              <a:rPr lang="ru-RU" sz="2400" i="1" dirty="0">
                <a:solidFill>
                  <a:schemeClr val="tx1"/>
                </a:solidFill>
                <a:effectLst>
                  <a:outerShdw blurRad="38100" dist="38100" dir="2700000" algn="tl">
                    <a:srgbClr val="000000">
                      <a:alpha val="43137"/>
                    </a:srgbClr>
                  </a:outerShdw>
                </a:effectLst>
              </a:rPr>
            </a:br>
            <a:br>
              <a:rPr lang="ru-RU" sz="2400" i="1" dirty="0">
                <a:solidFill>
                  <a:schemeClr val="tx1"/>
                </a:solidFill>
              </a:rPr>
            </a:br>
            <a:br>
              <a:rPr lang="ru-RU" dirty="0"/>
            </a:br>
            <a:endParaRPr lang="ru-RU" i="1" dirty="0">
              <a:solidFill>
                <a:schemeClr val="tx1"/>
              </a:solidFill>
            </a:endParaRPr>
          </a:p>
        </p:txBody>
      </p:sp>
      <p:sp>
        <p:nvSpPr>
          <p:cNvPr id="6" name="TextBox 5"/>
          <p:cNvSpPr txBox="1"/>
          <p:nvPr/>
        </p:nvSpPr>
        <p:spPr>
          <a:xfrm>
            <a:off x="839047" y="1700808"/>
            <a:ext cx="494343" cy="677108"/>
          </a:xfrm>
          <a:prstGeom prst="rect">
            <a:avLst/>
          </a:prstGeom>
          <a:noFill/>
        </p:spPr>
        <p:txBody>
          <a:bodyPr wrap="square" rtlCol="0">
            <a:spAutoFit/>
          </a:bodyPr>
          <a:lstStyle/>
          <a:p>
            <a:br>
              <a:rPr lang="ru-RU" dirty="0"/>
            </a:br>
            <a:r>
              <a:rPr lang="uk" sz="2000" b="1" dirty="0"/>
              <a:t> </a:t>
            </a:r>
            <a:endParaRPr lang="ru-RU" sz="4400" b="1" dirty="0"/>
          </a:p>
        </p:txBody>
      </p:sp>
    </p:spTree>
    <p:extLst>
      <p:ext uri="{BB962C8B-B14F-4D97-AF65-F5344CB8AC3E}">
        <p14:creationId xmlns:p14="http://schemas.microsoft.com/office/powerpoint/2010/main" val="32130831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373"/>
            <a:ext cx="9158471" cy="6879947"/>
          </a:xfrm>
          <a:prstGeom prst="rect">
            <a:avLst/>
          </a:prstGeom>
        </p:spPr>
      </p:pic>
      <p:sp>
        <p:nvSpPr>
          <p:cNvPr id="2" name="Заголовок 1"/>
          <p:cNvSpPr>
            <a:spLocks noGrp="1"/>
          </p:cNvSpPr>
          <p:nvPr>
            <p:ph type="ctrTitle"/>
          </p:nvPr>
        </p:nvSpPr>
        <p:spPr>
          <a:xfrm>
            <a:off x="113525" y="476672"/>
            <a:ext cx="9036496" cy="1470025"/>
          </a:xfrm>
        </p:spPr>
        <p:txBody>
          <a:bodyPr>
            <a:normAutofit/>
          </a:bodyPr>
          <a:lstStyle/>
          <a:p>
            <a:r>
              <a:rPr lang="uk" dirty="0">
                <a:effectLst>
                  <a:outerShdw blurRad="38100" dist="38100" dir="2700000" algn="tl">
                    <a:srgbClr val="000000">
                      <a:alpha val="43137"/>
                    </a:srgbClr>
                  </a:outerShdw>
                </a:effectLst>
              </a:rPr>
              <a:t>5. </a:t>
            </a:r>
            <a:r>
              <a:rPr lang="uk" u="sng" dirty="0">
                <a:effectLst>
                  <a:outerShdw blurRad="38100" dist="38100" dir="2700000" algn="tl">
                    <a:srgbClr val="000000">
                      <a:alpha val="43137"/>
                    </a:srgbClr>
                  </a:outerShdw>
                </a:effectLst>
              </a:rPr>
              <a:t>Доказ перетворчої сили Біблії</a:t>
            </a:r>
            <a:br>
              <a:rPr lang="ru-RU" dirty="0"/>
            </a:br>
            <a:endParaRPr lang="ru-RU" dirty="0"/>
          </a:p>
        </p:txBody>
      </p:sp>
      <p:sp>
        <p:nvSpPr>
          <p:cNvPr id="3" name="Подзаголовок 2"/>
          <p:cNvSpPr>
            <a:spLocks noGrp="1"/>
          </p:cNvSpPr>
          <p:nvPr>
            <p:ph type="subTitle" idx="1"/>
          </p:nvPr>
        </p:nvSpPr>
        <p:spPr>
          <a:xfrm>
            <a:off x="611560" y="2368045"/>
            <a:ext cx="8424935" cy="4747224"/>
          </a:xfrm>
        </p:spPr>
        <p:txBody>
          <a:bodyPr>
            <a:noAutofit/>
          </a:bodyPr>
          <a:lstStyle/>
          <a:p>
            <a:pPr lvl="0" algn="l"/>
            <a:r>
              <a:rPr lang="uk" sz="2000" dirty="0">
                <a:solidFill>
                  <a:schemeClr val="tx1"/>
                </a:solidFill>
              </a:rPr>
              <a:t>Автор Послання до Євреїв проголосив:</a:t>
            </a:r>
            <a:endParaRPr lang="ru-RU" sz="2000" dirty="0">
              <a:solidFill>
                <a:schemeClr val="tx1"/>
              </a:solidFill>
            </a:endParaRPr>
          </a:p>
          <a:p>
            <a:pPr lvl="0" algn="l"/>
            <a:br>
              <a:rPr lang="ru-RU" sz="2000" dirty="0">
                <a:solidFill>
                  <a:schemeClr val="tx1"/>
                </a:solidFill>
              </a:rPr>
            </a:br>
            <a:r>
              <a:rPr lang="uk-UA" sz="2000" dirty="0">
                <a:solidFill>
                  <a:schemeClr val="tx1"/>
                </a:solidFill>
              </a:rPr>
              <a:t>«Бо Боже Слово живе та діяльне, гостріше від усякого меча обосічного, проходить воно аж до поділу душі й духа, суглобів та мозків, і спосібне судити думки та наміри серця.» (</a:t>
            </a:r>
            <a:r>
              <a:rPr lang="uk" sz="2000" dirty="0">
                <a:solidFill>
                  <a:schemeClr val="tx1"/>
                </a:solidFill>
              </a:rPr>
              <a:t>До Євреїв 4:12)</a:t>
            </a:r>
            <a:br>
              <a:rPr lang="ru-RU" sz="2000" dirty="0">
                <a:solidFill>
                  <a:schemeClr val="tx1"/>
                </a:solidFill>
              </a:rPr>
            </a:br>
            <a:br>
              <a:rPr lang="ru-RU" sz="2000" dirty="0">
                <a:solidFill>
                  <a:schemeClr val="tx1"/>
                </a:solidFill>
              </a:rPr>
            </a:br>
            <a:r>
              <a:rPr lang="uk" sz="2000" dirty="0">
                <a:solidFill>
                  <a:schemeClr val="tx1"/>
                </a:solidFill>
              </a:rPr>
              <a:t>Біблія змінила життя багатьох людей.</a:t>
            </a:r>
            <a:br>
              <a:rPr lang="ru-RU" sz="2000" dirty="0">
                <a:solidFill>
                  <a:schemeClr val="tx1"/>
                </a:solidFill>
              </a:rPr>
            </a:br>
            <a:endParaRPr lang="ru-RU" sz="2000" dirty="0">
              <a:solidFill>
                <a:schemeClr val="tx1"/>
              </a:solidFill>
            </a:endParaRPr>
          </a:p>
        </p:txBody>
      </p:sp>
      <p:sp>
        <p:nvSpPr>
          <p:cNvPr id="6" name="TextBox 5"/>
          <p:cNvSpPr txBox="1"/>
          <p:nvPr/>
        </p:nvSpPr>
        <p:spPr>
          <a:xfrm>
            <a:off x="839047" y="1700808"/>
            <a:ext cx="494343" cy="677108"/>
          </a:xfrm>
          <a:prstGeom prst="rect">
            <a:avLst/>
          </a:prstGeom>
          <a:noFill/>
        </p:spPr>
        <p:txBody>
          <a:bodyPr wrap="square" rtlCol="0">
            <a:spAutoFit/>
          </a:bodyPr>
          <a:lstStyle/>
          <a:p>
            <a:br>
              <a:rPr lang="ru-RU" dirty="0"/>
            </a:br>
            <a:r>
              <a:rPr lang="uk" sz="2000" b="1" dirty="0"/>
              <a:t>  </a:t>
            </a:r>
            <a:endParaRPr lang="ru-RU" sz="4400" b="1" dirty="0"/>
          </a:p>
        </p:txBody>
      </p:sp>
    </p:spTree>
    <p:extLst>
      <p:ext uri="{BB962C8B-B14F-4D97-AF65-F5344CB8AC3E}">
        <p14:creationId xmlns:p14="http://schemas.microsoft.com/office/powerpoint/2010/main" val="13201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46" y="-4176"/>
            <a:ext cx="9144000" cy="6858000"/>
          </a:xfrm>
          <a:prstGeom prst="rect">
            <a:avLst/>
          </a:prstGeom>
        </p:spPr>
      </p:pic>
      <p:sp>
        <p:nvSpPr>
          <p:cNvPr id="2" name="Заголовок 1"/>
          <p:cNvSpPr>
            <a:spLocks noGrp="1"/>
          </p:cNvSpPr>
          <p:nvPr>
            <p:ph type="ctrTitle"/>
          </p:nvPr>
        </p:nvSpPr>
        <p:spPr>
          <a:xfrm>
            <a:off x="215516" y="476672"/>
            <a:ext cx="8712968" cy="1470025"/>
          </a:xfrm>
        </p:spPr>
        <p:txBody>
          <a:bodyPr>
            <a:normAutofit fontScale="90000"/>
          </a:bodyPr>
          <a:lstStyle/>
          <a:p>
            <a:pPr marL="742950" indent="-742950">
              <a:buFont typeface="+mj-lt"/>
              <a:buAutoNum type="arabicPeriod"/>
            </a:pPr>
            <a:r>
              <a:rPr lang="uk" b="1" u="sng" dirty="0"/>
              <a:t>Наукові знання, що випереджують свій час</a:t>
            </a:r>
            <a:br>
              <a:rPr lang="ru-RU" dirty="0"/>
            </a:br>
            <a:endParaRPr lang="ru-RU" dirty="0"/>
          </a:p>
        </p:txBody>
      </p:sp>
      <p:sp>
        <p:nvSpPr>
          <p:cNvPr id="3" name="Подзаголовок 2"/>
          <p:cNvSpPr>
            <a:spLocks noGrp="1"/>
          </p:cNvSpPr>
          <p:nvPr>
            <p:ph type="subTitle" idx="1"/>
          </p:nvPr>
        </p:nvSpPr>
        <p:spPr>
          <a:xfrm>
            <a:off x="407306" y="2240020"/>
            <a:ext cx="8280920" cy="4320480"/>
          </a:xfrm>
        </p:spPr>
        <p:txBody>
          <a:bodyPr>
            <a:normAutofit fontScale="77500" lnSpcReduction="20000"/>
          </a:bodyPr>
          <a:lstStyle/>
          <a:p>
            <a:pPr lvl="1" algn="l"/>
            <a:r>
              <a:rPr lang="uk" sz="2800" i="1" dirty="0">
                <a:solidFill>
                  <a:schemeClr val="tx1"/>
                </a:solidFill>
                <a:effectLst>
                  <a:outerShdw blurRad="38100" dist="38100" dir="2700000" algn="tl">
                    <a:srgbClr val="000000">
                      <a:alpha val="43137"/>
                    </a:srgbClr>
                  </a:outerShdw>
                </a:effectLst>
              </a:rPr>
              <a:t> </a:t>
            </a:r>
            <a:br>
              <a:rPr lang="ru-RU" sz="2800" i="1" dirty="0">
                <a:solidFill>
                  <a:schemeClr val="tx1"/>
                </a:solidFill>
                <a:effectLst>
                  <a:outerShdw blurRad="38100" dist="38100" dir="2700000" algn="tl">
                    <a:srgbClr val="000000">
                      <a:alpha val="43137"/>
                    </a:srgbClr>
                  </a:outerShdw>
                </a:effectLst>
              </a:rPr>
            </a:br>
            <a:r>
              <a:rPr lang="uk" sz="3400" dirty="0">
                <a:solidFill>
                  <a:schemeClr val="tx1"/>
                </a:solidFill>
                <a:effectLst>
                  <a:outerShdw blurRad="38100" dist="38100" dir="2700000" algn="tl">
                    <a:srgbClr val="000000">
                      <a:alpha val="43137"/>
                    </a:srgbClr>
                  </a:outerShdw>
                </a:effectLst>
              </a:rPr>
              <a:t>Небо</a:t>
            </a:r>
            <a:br>
              <a:rPr lang="ru-RU" dirty="0">
                <a:solidFill>
                  <a:schemeClr val="tx1"/>
                </a:solidFill>
                <a:effectLst>
                  <a:outerShdw blurRad="38100" dist="38100" dir="2700000" algn="tl">
                    <a:srgbClr val="000000">
                      <a:alpha val="43137"/>
                    </a:srgbClr>
                  </a:outerShdw>
                </a:effectLst>
              </a:rPr>
            </a:br>
            <a:r>
              <a:rPr lang="uk" dirty="0">
                <a:solidFill>
                  <a:schemeClr val="tx1"/>
                </a:solidFill>
              </a:rPr>
              <a:t> </a:t>
            </a:r>
            <a:br>
              <a:rPr lang="ru-RU" dirty="0">
                <a:solidFill>
                  <a:schemeClr val="tx1"/>
                </a:solidFill>
              </a:rPr>
            </a:br>
            <a:r>
              <a:rPr lang="uk" i="1" dirty="0">
                <a:solidFill>
                  <a:schemeClr val="tx1"/>
                </a:solidFill>
              </a:rPr>
              <a:t>Автори Біблії, </a:t>
            </a:r>
            <a:r>
              <a:rPr lang="uk-UA" i="1" dirty="0">
                <a:solidFill>
                  <a:schemeClr val="tx1"/>
                </a:solidFill>
              </a:rPr>
              <a:t>коли кажуть про небо, </a:t>
            </a:r>
            <a:r>
              <a:rPr lang="uk" i="1" dirty="0">
                <a:solidFill>
                  <a:schemeClr val="tx1"/>
                </a:solidFill>
              </a:rPr>
              <a:t>уникають помилок, які повинні мати місце внаслідок хибних уявлень, поширених у всіх оточуючих Палестину культурах :</a:t>
            </a:r>
            <a:endParaRPr lang="en-US" i="1" dirty="0">
              <a:solidFill>
                <a:schemeClr val="tx1"/>
              </a:solidFill>
            </a:endParaRPr>
          </a:p>
          <a:p>
            <a:pPr lvl="1" algn="l"/>
            <a:endParaRPr lang="en-US" i="1" dirty="0">
              <a:solidFill>
                <a:schemeClr val="tx1"/>
              </a:solidFill>
            </a:endParaRPr>
          </a:p>
          <a:p>
            <a:pPr lvl="1" algn="l"/>
            <a:endParaRPr lang="en-US" i="1" dirty="0">
              <a:solidFill>
                <a:schemeClr val="tx1"/>
              </a:solidFill>
            </a:endParaRPr>
          </a:p>
          <a:p>
            <a:pPr lvl="1" algn="l"/>
            <a:endParaRPr lang="en-US" i="1" dirty="0">
              <a:solidFill>
                <a:schemeClr val="tx1"/>
              </a:solidFill>
            </a:endParaRPr>
          </a:p>
          <a:p>
            <a:pPr lvl="1" algn="l"/>
            <a:endParaRPr lang="en-US" i="1" dirty="0">
              <a:solidFill>
                <a:schemeClr val="tx1"/>
              </a:solidFill>
            </a:endParaRPr>
          </a:p>
          <a:p>
            <a:pPr lvl="1" algn="l"/>
            <a:br>
              <a:rPr lang="ru-RU" i="1" dirty="0">
                <a:solidFill>
                  <a:schemeClr val="tx1"/>
                </a:solidFill>
              </a:rPr>
            </a:br>
            <a:endParaRPr lang="ru-RU" i="1" dirty="0">
              <a:solidFill>
                <a:schemeClr val="tx1"/>
              </a:solidFill>
            </a:endParaRPr>
          </a:p>
        </p:txBody>
      </p:sp>
      <p:sp>
        <p:nvSpPr>
          <p:cNvPr id="5" name="TextBox 4"/>
          <p:cNvSpPr txBox="1"/>
          <p:nvPr/>
        </p:nvSpPr>
        <p:spPr>
          <a:xfrm>
            <a:off x="476784" y="2408207"/>
            <a:ext cx="742171" cy="523220"/>
          </a:xfrm>
          <a:prstGeom prst="rect">
            <a:avLst/>
          </a:prstGeom>
          <a:noFill/>
        </p:spPr>
        <p:txBody>
          <a:bodyPr wrap="square" rtlCol="0">
            <a:spAutoFit/>
          </a:bodyPr>
          <a:lstStyle/>
          <a:p>
            <a:r>
              <a:rPr lang="uk" sz="2800" dirty="0">
                <a:effectLst>
                  <a:outerShdw blurRad="38100" dist="38100" dir="2700000" algn="tl">
                    <a:srgbClr val="000000">
                      <a:alpha val="43137"/>
                    </a:srgbClr>
                  </a:outerShdw>
                </a:effectLst>
              </a:rPr>
              <a:t>c.</a:t>
            </a:r>
            <a:endParaRPr lang="ru-RU" sz="2800" dirty="0">
              <a:effectLst>
                <a:outerShdw blurRad="38100" dist="38100" dir="2700000" algn="tl">
                  <a:srgbClr val="000000">
                    <a:alpha val="43137"/>
                  </a:srgbClr>
                </a:outerShdw>
              </a:effectLst>
            </a:endParaRPr>
          </a:p>
        </p:txBody>
      </p:sp>
      <p:sp>
        <p:nvSpPr>
          <p:cNvPr id="6" name="TextBox 5"/>
          <p:cNvSpPr txBox="1"/>
          <p:nvPr/>
        </p:nvSpPr>
        <p:spPr>
          <a:xfrm>
            <a:off x="1171795" y="4149080"/>
            <a:ext cx="7128792" cy="2308324"/>
          </a:xfrm>
          <a:prstGeom prst="rect">
            <a:avLst/>
          </a:prstGeom>
          <a:noFill/>
        </p:spPr>
        <p:txBody>
          <a:bodyPr wrap="square" rtlCol="0">
            <a:spAutoFit/>
          </a:bodyPr>
          <a:lstStyle/>
          <a:p>
            <a:pPr marL="285750" indent="-285750">
              <a:buFont typeface="Wingdings" panose="05000000000000000000" pitchFamily="2" charset="2"/>
              <a:buChar char="ü"/>
            </a:pPr>
            <a:r>
              <a:rPr lang="uk" dirty="0">
                <a:solidFill>
                  <a:schemeClr val="tx1"/>
                </a:solidFill>
              </a:rPr>
              <a:t>Так, біблійні автори не вважають, що зірки розташовані близько до нас і зафіксовані у своєму становищі.</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У Книзі Буття (1:8, 14–17) єврейське слово, перекладене як «твердь», буквально позначає «простір».</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Єремія (31:37) вважає, що небо не може бути виміряне .</a:t>
            </a:r>
            <a:endParaRPr lang="ru-RU" sz="6600" i="1" dirty="0">
              <a:solidFill>
                <a:schemeClr val="tx1"/>
              </a:solidFill>
            </a:endParaRPr>
          </a:p>
          <a:p>
            <a:endParaRPr lang="ru-RU" dirty="0"/>
          </a:p>
        </p:txBody>
      </p:sp>
    </p:spTree>
    <p:extLst>
      <p:ext uri="{BB962C8B-B14F-4D97-AF65-F5344CB8AC3E}">
        <p14:creationId xmlns:p14="http://schemas.microsoft.com/office/powerpoint/2010/main" val="16686022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373"/>
            <a:ext cx="9158471" cy="6879947"/>
          </a:xfrm>
          <a:prstGeom prst="rect">
            <a:avLst/>
          </a:prstGeom>
        </p:spPr>
      </p:pic>
      <p:sp>
        <p:nvSpPr>
          <p:cNvPr id="2" name="Заголовок 1"/>
          <p:cNvSpPr>
            <a:spLocks noGrp="1"/>
          </p:cNvSpPr>
          <p:nvPr>
            <p:ph type="ctrTitle"/>
          </p:nvPr>
        </p:nvSpPr>
        <p:spPr>
          <a:xfrm>
            <a:off x="60987" y="764704"/>
            <a:ext cx="9036496" cy="1470025"/>
          </a:xfrm>
        </p:spPr>
        <p:txBody>
          <a:bodyPr>
            <a:normAutofit fontScale="90000"/>
          </a:bodyPr>
          <a:lstStyle/>
          <a:p>
            <a:r>
              <a:rPr lang="uk" b="1" u="sng" dirty="0"/>
              <a:t>ВИСНОВОК</a:t>
            </a:r>
            <a:br>
              <a:rPr lang="ru-RU" dirty="0"/>
            </a:br>
            <a:br>
              <a:rPr lang="ru-RU" dirty="0"/>
            </a:br>
            <a:endParaRPr lang="ru-RU" dirty="0"/>
          </a:p>
        </p:txBody>
      </p:sp>
      <p:sp>
        <p:nvSpPr>
          <p:cNvPr id="3" name="Подзаголовок 2"/>
          <p:cNvSpPr>
            <a:spLocks noGrp="1"/>
          </p:cNvSpPr>
          <p:nvPr>
            <p:ph type="subTitle" idx="1"/>
          </p:nvPr>
        </p:nvSpPr>
        <p:spPr>
          <a:xfrm>
            <a:off x="611560" y="2564903"/>
            <a:ext cx="8424935" cy="4550365"/>
          </a:xfrm>
        </p:spPr>
        <p:txBody>
          <a:bodyPr>
            <a:noAutofit/>
          </a:bodyPr>
          <a:lstStyle/>
          <a:p>
            <a:pPr lvl="0" algn="l"/>
            <a:r>
              <a:rPr lang="uk" sz="3600" i="1" dirty="0">
                <a:solidFill>
                  <a:schemeClr val="tx1"/>
                </a:solidFill>
              </a:rPr>
              <a:t>Біблія відповідає всім критеріям перевірки істинності і є Словом Божим.</a:t>
            </a:r>
          </a:p>
        </p:txBody>
      </p:sp>
    </p:spTree>
    <p:extLst>
      <p:ext uri="{BB962C8B-B14F-4D97-AF65-F5344CB8AC3E}">
        <p14:creationId xmlns:p14="http://schemas.microsoft.com/office/powerpoint/2010/main" val="3039694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46" y="-4176"/>
            <a:ext cx="9144000" cy="6858000"/>
          </a:xfrm>
          <a:prstGeom prst="rect">
            <a:avLst/>
          </a:prstGeom>
        </p:spPr>
      </p:pic>
      <p:sp>
        <p:nvSpPr>
          <p:cNvPr id="2" name="Заголовок 1"/>
          <p:cNvSpPr>
            <a:spLocks noGrp="1"/>
          </p:cNvSpPr>
          <p:nvPr>
            <p:ph type="ctrTitle"/>
          </p:nvPr>
        </p:nvSpPr>
        <p:spPr>
          <a:xfrm>
            <a:off x="215516" y="476672"/>
            <a:ext cx="8712968" cy="1470025"/>
          </a:xfrm>
        </p:spPr>
        <p:txBody>
          <a:bodyPr>
            <a:normAutofit fontScale="90000"/>
          </a:bodyPr>
          <a:lstStyle/>
          <a:p>
            <a:pPr marL="742950" indent="-742950">
              <a:buFont typeface="+mj-lt"/>
              <a:buAutoNum type="arabicPeriod"/>
            </a:pPr>
            <a:r>
              <a:rPr lang="uk" b="1" u="sng" dirty="0"/>
              <a:t>Наукові знання, що випереджують свій час</a:t>
            </a:r>
            <a:br>
              <a:rPr lang="ru-RU" dirty="0"/>
            </a:br>
            <a:endParaRPr lang="ru-RU" dirty="0"/>
          </a:p>
        </p:txBody>
      </p:sp>
      <p:sp>
        <p:nvSpPr>
          <p:cNvPr id="3" name="Подзаголовок 2"/>
          <p:cNvSpPr>
            <a:spLocks noGrp="1"/>
          </p:cNvSpPr>
          <p:nvPr>
            <p:ph type="subTitle" idx="1"/>
          </p:nvPr>
        </p:nvSpPr>
        <p:spPr>
          <a:xfrm>
            <a:off x="407306" y="2240020"/>
            <a:ext cx="8280920" cy="4320480"/>
          </a:xfrm>
        </p:spPr>
        <p:txBody>
          <a:bodyPr>
            <a:normAutofit fontScale="77500" lnSpcReduction="20000"/>
          </a:bodyPr>
          <a:lstStyle/>
          <a:p>
            <a:pPr lvl="1" algn="l"/>
            <a:r>
              <a:rPr lang="uk" sz="2800" i="1" dirty="0">
                <a:solidFill>
                  <a:schemeClr val="tx1"/>
                </a:solidFill>
                <a:effectLst>
                  <a:outerShdw blurRad="38100" dist="38100" dir="2700000" algn="tl">
                    <a:srgbClr val="000000">
                      <a:alpha val="43137"/>
                    </a:srgbClr>
                  </a:outerShdw>
                </a:effectLst>
              </a:rPr>
              <a:t> </a:t>
            </a:r>
            <a:br>
              <a:rPr lang="ru-RU" sz="2800" i="1" dirty="0">
                <a:solidFill>
                  <a:schemeClr val="tx1"/>
                </a:solidFill>
                <a:effectLst>
                  <a:outerShdw blurRad="38100" dist="38100" dir="2700000" algn="tl">
                    <a:srgbClr val="000000">
                      <a:alpha val="43137"/>
                    </a:srgbClr>
                  </a:outerShdw>
                </a:effectLst>
              </a:rPr>
            </a:br>
            <a:r>
              <a:rPr lang="uk" sz="3400" dirty="0">
                <a:solidFill>
                  <a:schemeClr val="tx1"/>
                </a:solidFill>
                <a:effectLst>
                  <a:outerShdw blurRad="38100" dist="38100" dir="2700000" algn="tl">
                    <a:srgbClr val="000000">
                      <a:alpha val="43137"/>
                    </a:srgbClr>
                  </a:outerShdw>
                </a:effectLst>
              </a:rPr>
              <a:t>Небо</a:t>
            </a:r>
            <a:br>
              <a:rPr lang="ru-RU" dirty="0">
                <a:solidFill>
                  <a:schemeClr val="tx1"/>
                </a:solidFill>
                <a:effectLst>
                  <a:outerShdw blurRad="38100" dist="38100" dir="2700000" algn="tl">
                    <a:srgbClr val="000000">
                      <a:alpha val="43137"/>
                    </a:srgbClr>
                  </a:outerShdw>
                </a:effectLst>
              </a:rPr>
            </a:br>
            <a:r>
              <a:rPr lang="uk" dirty="0">
                <a:solidFill>
                  <a:schemeClr val="tx1"/>
                </a:solidFill>
              </a:rPr>
              <a:t> </a:t>
            </a:r>
            <a:br>
              <a:rPr lang="ru-RU" dirty="0">
                <a:solidFill>
                  <a:schemeClr val="tx1"/>
                </a:solidFill>
              </a:rPr>
            </a:br>
            <a:r>
              <a:rPr lang="uk" i="1" dirty="0">
                <a:solidFill>
                  <a:schemeClr val="tx1"/>
                </a:solidFill>
              </a:rPr>
              <a:t>Автори Біблії, </a:t>
            </a:r>
            <a:r>
              <a:rPr lang="uk-UA" i="1" dirty="0">
                <a:solidFill>
                  <a:schemeClr val="tx1"/>
                </a:solidFill>
              </a:rPr>
              <a:t>коли кажуть про небо, </a:t>
            </a:r>
            <a:r>
              <a:rPr lang="uk" i="1" dirty="0">
                <a:solidFill>
                  <a:schemeClr val="tx1"/>
                </a:solidFill>
              </a:rPr>
              <a:t>уникають помилок, які повинні мати місце внаслідок хибних уявлень, поширених у всіх оточуючих Палестину культурах :</a:t>
            </a:r>
            <a:endParaRPr lang="en-US" i="1" dirty="0">
              <a:solidFill>
                <a:schemeClr val="tx1"/>
              </a:solidFill>
            </a:endParaRPr>
          </a:p>
          <a:p>
            <a:pPr lvl="1" algn="l"/>
            <a:endParaRPr lang="en-US" i="1" dirty="0">
              <a:solidFill>
                <a:schemeClr val="tx1"/>
              </a:solidFill>
            </a:endParaRPr>
          </a:p>
          <a:p>
            <a:pPr lvl="1" algn="l"/>
            <a:endParaRPr lang="en-US" i="1" dirty="0">
              <a:solidFill>
                <a:schemeClr val="tx1"/>
              </a:solidFill>
            </a:endParaRPr>
          </a:p>
          <a:p>
            <a:pPr lvl="1" algn="l"/>
            <a:endParaRPr lang="en-US" i="1" dirty="0">
              <a:solidFill>
                <a:schemeClr val="tx1"/>
              </a:solidFill>
            </a:endParaRPr>
          </a:p>
          <a:p>
            <a:pPr lvl="1" algn="l"/>
            <a:endParaRPr lang="en-US" i="1" dirty="0">
              <a:solidFill>
                <a:schemeClr val="tx1"/>
              </a:solidFill>
            </a:endParaRPr>
          </a:p>
          <a:p>
            <a:pPr lvl="1" algn="l"/>
            <a:br>
              <a:rPr lang="ru-RU" i="1" dirty="0">
                <a:solidFill>
                  <a:schemeClr val="tx1"/>
                </a:solidFill>
              </a:rPr>
            </a:br>
            <a:endParaRPr lang="ru-RU" i="1" dirty="0">
              <a:solidFill>
                <a:schemeClr val="tx1"/>
              </a:solidFill>
            </a:endParaRPr>
          </a:p>
        </p:txBody>
      </p:sp>
      <p:sp>
        <p:nvSpPr>
          <p:cNvPr id="5" name="TextBox 4"/>
          <p:cNvSpPr txBox="1"/>
          <p:nvPr/>
        </p:nvSpPr>
        <p:spPr>
          <a:xfrm>
            <a:off x="476784" y="2408207"/>
            <a:ext cx="742171" cy="523220"/>
          </a:xfrm>
          <a:prstGeom prst="rect">
            <a:avLst/>
          </a:prstGeom>
          <a:noFill/>
        </p:spPr>
        <p:txBody>
          <a:bodyPr wrap="square" rtlCol="0">
            <a:spAutoFit/>
          </a:bodyPr>
          <a:lstStyle/>
          <a:p>
            <a:r>
              <a:rPr lang="uk" sz="2800" dirty="0">
                <a:effectLst>
                  <a:outerShdw blurRad="38100" dist="38100" dir="2700000" algn="tl">
                    <a:srgbClr val="000000">
                      <a:alpha val="43137"/>
                    </a:srgbClr>
                  </a:outerShdw>
                </a:effectLst>
              </a:rPr>
              <a:t>c.</a:t>
            </a:r>
            <a:endParaRPr lang="ru-RU" sz="2800" dirty="0">
              <a:effectLst>
                <a:outerShdw blurRad="38100" dist="38100" dir="2700000" algn="tl">
                  <a:srgbClr val="000000">
                    <a:alpha val="43137"/>
                  </a:srgbClr>
                </a:outerShdw>
              </a:effectLst>
            </a:endParaRPr>
          </a:p>
        </p:txBody>
      </p:sp>
      <p:sp>
        <p:nvSpPr>
          <p:cNvPr id="6" name="TextBox 5"/>
          <p:cNvSpPr txBox="1"/>
          <p:nvPr/>
        </p:nvSpPr>
        <p:spPr>
          <a:xfrm>
            <a:off x="1171795" y="4149080"/>
            <a:ext cx="7128792" cy="3139321"/>
          </a:xfrm>
          <a:prstGeom prst="rect">
            <a:avLst/>
          </a:prstGeom>
          <a:noFill/>
        </p:spPr>
        <p:txBody>
          <a:bodyPr wrap="square" rtlCol="0">
            <a:spAutoFit/>
          </a:bodyPr>
          <a:lstStyle/>
          <a:p>
            <a:pPr marL="285750" indent="-285750">
              <a:buFont typeface="Wingdings" panose="05000000000000000000" pitchFamily="2" charset="2"/>
              <a:buChar char="ü"/>
            </a:pPr>
            <a:r>
              <a:rPr lang="uk" i="1" dirty="0"/>
              <a:t>Вони також не вважають небеса вічними.</a:t>
            </a:r>
            <a:br>
              <a:rPr lang="ru-RU" i="1" dirty="0"/>
            </a:br>
            <a:r>
              <a:rPr lang="uk" i="1" dirty="0"/>
              <a:t> </a:t>
            </a:r>
            <a:br>
              <a:rPr lang="ru-RU" i="1" dirty="0"/>
            </a:br>
            <a:r>
              <a:rPr lang="uk" i="1" dirty="0"/>
              <a:t>Вони стверджують, що й у неба був початок (див. Бут. 1:1), а цей факт був визнаний астрономами тільки на початку ХХ століття, з великим опором наукових кіл</a:t>
            </a:r>
            <a:r>
              <a:rPr lang="uk" i="1" baseline="30000" dirty="0"/>
              <a:t> </a:t>
            </a:r>
            <a:r>
              <a:rPr lang="uk" i="1" dirty="0"/>
              <a:t>.</a:t>
            </a:r>
            <a:br>
              <a:rPr lang="ru-RU" i="1" dirty="0"/>
            </a:br>
            <a:r>
              <a:rPr lang="uk" i="1" dirty="0"/>
              <a:t> </a:t>
            </a:r>
            <a:br>
              <a:rPr lang="ru-RU" i="1" dirty="0"/>
            </a:br>
            <a:r>
              <a:rPr lang="uk" i="1" dirty="0"/>
              <a:t>Біблійні висловлювання про небеса сьогодні стали загальновідомими істинами, але вони зовсім не були такими в ті дні, коли Книги Біблії народжувалися з-під пера пророків.</a:t>
            </a:r>
            <a:br>
              <a:rPr lang="ru-RU" dirty="0"/>
            </a:br>
            <a:endParaRPr lang="ru-RU" dirty="0"/>
          </a:p>
          <a:p>
            <a:endParaRPr lang="ru-RU" dirty="0"/>
          </a:p>
        </p:txBody>
      </p:sp>
    </p:spTree>
    <p:extLst>
      <p:ext uri="{BB962C8B-B14F-4D97-AF65-F5344CB8AC3E}">
        <p14:creationId xmlns:p14="http://schemas.microsoft.com/office/powerpoint/2010/main" val="1708894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46" y="-4176"/>
            <a:ext cx="9144000" cy="6862176"/>
          </a:xfrm>
          <a:prstGeom prst="rect">
            <a:avLst/>
          </a:prstGeom>
        </p:spPr>
      </p:pic>
      <p:sp>
        <p:nvSpPr>
          <p:cNvPr id="2" name="Заголовок 1"/>
          <p:cNvSpPr>
            <a:spLocks noGrp="1"/>
          </p:cNvSpPr>
          <p:nvPr>
            <p:ph type="ctrTitle"/>
          </p:nvPr>
        </p:nvSpPr>
        <p:spPr>
          <a:xfrm>
            <a:off x="206970" y="669711"/>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1988840"/>
            <a:ext cx="8424936" cy="4320480"/>
          </a:xfrm>
        </p:spPr>
        <p:txBody>
          <a:bodyPr>
            <a:normAutofit/>
          </a:bodyPr>
          <a:lstStyle/>
          <a:p>
            <a:pPr lvl="1" algn="l"/>
            <a:endParaRPr lang="en-US" i="1" dirty="0">
              <a:solidFill>
                <a:schemeClr val="tx1"/>
              </a:solidFill>
            </a:endParaRPr>
          </a:p>
          <a:p>
            <a:pPr lvl="1" algn="l"/>
            <a:r>
              <a:rPr lang="uk-UA" i="1" dirty="0">
                <a:solidFill>
                  <a:schemeClr val="tx1"/>
                </a:solidFill>
              </a:rPr>
              <a:t>Біблію відрізняє від інших книг те, що в ній провіщено доволі багато конкретних подій, які вже виповнилися, вони були провіщені ще за сотні років до того, як вони насправді відбулися.</a:t>
            </a:r>
            <a:br>
              <a:rPr lang="ru-RU" dirty="0"/>
            </a:br>
            <a:endParaRPr lang="en-US" i="1" dirty="0">
              <a:solidFill>
                <a:schemeClr val="tx1"/>
              </a:solidFill>
            </a:endParaRPr>
          </a:p>
          <a:p>
            <a:pPr lvl="1" algn="l"/>
            <a:endParaRPr lang="en-US" i="1" dirty="0">
              <a:solidFill>
                <a:schemeClr val="tx1"/>
              </a:solidFill>
            </a:endParaRPr>
          </a:p>
          <a:p>
            <a:pPr lvl="1" algn="l"/>
            <a:br>
              <a:rPr lang="ru-RU" i="1" dirty="0">
                <a:solidFill>
                  <a:schemeClr val="tx1"/>
                </a:solidFill>
              </a:rPr>
            </a:br>
            <a:endParaRPr lang="ru-RU" i="1" dirty="0">
              <a:solidFill>
                <a:schemeClr val="tx1"/>
              </a:solidFill>
            </a:endParaRPr>
          </a:p>
        </p:txBody>
      </p:sp>
      <p:sp>
        <p:nvSpPr>
          <p:cNvPr id="6" name="TextBox 5"/>
          <p:cNvSpPr txBox="1"/>
          <p:nvPr/>
        </p:nvSpPr>
        <p:spPr>
          <a:xfrm>
            <a:off x="1162037" y="4149080"/>
            <a:ext cx="7128792" cy="646331"/>
          </a:xfrm>
          <a:prstGeom prst="rect">
            <a:avLst/>
          </a:prstGeom>
          <a:noFill/>
        </p:spPr>
        <p:txBody>
          <a:bodyPr wrap="square" rtlCol="0">
            <a:spAutoFit/>
          </a:bodyPr>
          <a:lstStyle/>
          <a:p>
            <a:br>
              <a:rPr lang="ru-RU" dirty="0"/>
            </a:br>
            <a:endParaRPr lang="ru-RU" dirty="0"/>
          </a:p>
        </p:txBody>
      </p:sp>
    </p:spTree>
    <p:extLst>
      <p:ext uri="{BB962C8B-B14F-4D97-AF65-F5344CB8AC3E}">
        <p14:creationId xmlns:p14="http://schemas.microsoft.com/office/powerpoint/2010/main" val="845807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8"/>
            <a:ext cx="9144000" cy="6879947"/>
          </a:xfrm>
          <a:prstGeom prst="rect">
            <a:avLst/>
          </a:prstGeom>
        </p:spPr>
      </p:pic>
      <p:sp>
        <p:nvSpPr>
          <p:cNvPr id="2" name="Заголовок 1"/>
          <p:cNvSpPr>
            <a:spLocks noGrp="1"/>
          </p:cNvSpPr>
          <p:nvPr>
            <p:ph type="ctrTitle"/>
          </p:nvPr>
        </p:nvSpPr>
        <p:spPr>
          <a:xfrm>
            <a:off x="206970" y="669711"/>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1988840"/>
            <a:ext cx="8596410" cy="4608512"/>
          </a:xfrm>
        </p:spPr>
        <p:txBody>
          <a:bodyPr>
            <a:normAutofit fontScale="25000" lnSpcReduction="20000"/>
          </a:bodyPr>
          <a:lstStyle/>
          <a:p>
            <a:pPr lvl="1" algn="l"/>
            <a:endParaRPr lang="en-US" i="1" dirty="0">
              <a:solidFill>
                <a:schemeClr val="tx1"/>
              </a:solidFill>
            </a:endParaRPr>
          </a:p>
          <a:p>
            <a:pPr lvl="1" algn="l"/>
            <a:endParaRPr lang="en-US" sz="3200" i="1" dirty="0">
              <a:solidFill>
                <a:schemeClr val="tx1"/>
              </a:solidFill>
            </a:endParaRPr>
          </a:p>
          <a:p>
            <a:pPr lvl="1" algn="l"/>
            <a:r>
              <a:rPr lang="uk" sz="9600" dirty="0">
                <a:solidFill>
                  <a:schemeClr val="tx1"/>
                </a:solidFill>
                <a:effectLst>
                  <a:outerShdw blurRad="38100" dist="38100" dir="2700000" algn="tl">
                    <a:srgbClr val="000000">
                      <a:alpha val="43137"/>
                    </a:srgbClr>
                  </a:outerShdw>
                </a:effectLst>
              </a:rPr>
              <a:t>Мемфіс і Фиви.</a:t>
            </a:r>
            <a:br>
              <a:rPr lang="ru-RU" sz="7200" dirty="0">
                <a:solidFill>
                  <a:schemeClr val="tx1"/>
                </a:solidFill>
              </a:rPr>
            </a:br>
            <a:r>
              <a:rPr lang="uk" sz="7200" dirty="0">
                <a:solidFill>
                  <a:schemeClr val="tx1"/>
                </a:solidFill>
              </a:rPr>
              <a:t> </a:t>
            </a:r>
            <a:br>
              <a:rPr lang="ru-RU" sz="7200" dirty="0">
                <a:solidFill>
                  <a:schemeClr val="tx1"/>
                </a:solidFill>
              </a:rPr>
            </a:br>
            <a:r>
              <a:rPr lang="uk" sz="8800" dirty="0">
                <a:solidFill>
                  <a:schemeClr val="tx1"/>
                </a:solidFill>
              </a:rPr>
              <a:t>Пророк Єзекиїль в VI столітті до Різдва Христового писав:</a:t>
            </a:r>
            <a:endParaRPr lang="ru-RU" sz="8800" dirty="0">
              <a:solidFill>
                <a:schemeClr val="tx1"/>
              </a:solidFill>
            </a:endParaRPr>
          </a:p>
          <a:p>
            <a:pPr lvl="1" algn="l"/>
            <a:r>
              <a:rPr lang="uk-UA" sz="8800" i="1" dirty="0">
                <a:solidFill>
                  <a:schemeClr val="tx1"/>
                </a:solidFill>
              </a:rPr>
              <a:t>«</a:t>
            </a:r>
            <a:r>
              <a:rPr lang="ru-RU" sz="8800" i="1" dirty="0">
                <a:solidFill>
                  <a:schemeClr val="tx1"/>
                </a:solidFill>
              </a:rPr>
              <a:t>Так говорить Господь Бог: І </a:t>
            </a:r>
            <a:r>
              <a:rPr lang="ru-RU" sz="8800" i="1" dirty="0" err="1">
                <a:solidFill>
                  <a:schemeClr val="tx1"/>
                </a:solidFill>
              </a:rPr>
              <a:t>повигублюю</a:t>
            </a:r>
            <a:r>
              <a:rPr lang="ru-RU" sz="8800" i="1" dirty="0">
                <a:solidFill>
                  <a:schemeClr val="tx1"/>
                </a:solidFill>
              </a:rPr>
              <a:t> </a:t>
            </a:r>
            <a:r>
              <a:rPr lang="ru-RU" sz="8800" i="1" dirty="0" err="1">
                <a:solidFill>
                  <a:schemeClr val="tx1"/>
                </a:solidFill>
              </a:rPr>
              <a:t>божків</a:t>
            </a:r>
            <a:r>
              <a:rPr lang="ru-RU" sz="8800" i="1" dirty="0">
                <a:solidFill>
                  <a:schemeClr val="tx1"/>
                </a:solidFill>
              </a:rPr>
              <a:t>, і </a:t>
            </a:r>
            <a:r>
              <a:rPr lang="ru-RU" sz="8800" i="1" dirty="0" err="1">
                <a:solidFill>
                  <a:schemeClr val="tx1"/>
                </a:solidFill>
              </a:rPr>
              <a:t>зроблю</a:t>
            </a:r>
            <a:r>
              <a:rPr lang="ru-RU" sz="8800" i="1" dirty="0">
                <a:solidFill>
                  <a:schemeClr val="tx1"/>
                </a:solidFill>
              </a:rPr>
              <a:t> </a:t>
            </a:r>
            <a:r>
              <a:rPr lang="ru-RU" sz="8800" i="1" dirty="0" err="1">
                <a:solidFill>
                  <a:schemeClr val="tx1"/>
                </a:solidFill>
              </a:rPr>
              <a:t>кінець</a:t>
            </a:r>
            <a:r>
              <a:rPr lang="ru-RU" sz="8800" i="1" dirty="0">
                <a:solidFill>
                  <a:schemeClr val="tx1"/>
                </a:solidFill>
              </a:rPr>
              <a:t> </a:t>
            </a:r>
            <a:r>
              <a:rPr lang="ru-RU" sz="8800" i="1" dirty="0" err="1">
                <a:solidFill>
                  <a:schemeClr val="tx1"/>
                </a:solidFill>
              </a:rPr>
              <a:t>бовванам</a:t>
            </a:r>
            <a:r>
              <a:rPr lang="ru-RU" sz="8800" i="1" dirty="0">
                <a:solidFill>
                  <a:schemeClr val="tx1"/>
                </a:solidFill>
              </a:rPr>
              <a:t> з </a:t>
            </a:r>
            <a:r>
              <a:rPr lang="ru-RU" sz="8800" i="1" dirty="0" err="1">
                <a:solidFill>
                  <a:schemeClr val="tx1"/>
                </a:solidFill>
              </a:rPr>
              <a:t>Нофу</a:t>
            </a:r>
            <a:r>
              <a:rPr lang="ru-RU" sz="8800" i="1" dirty="0">
                <a:solidFill>
                  <a:schemeClr val="tx1"/>
                </a:solidFill>
              </a:rPr>
              <a:t>, і не буде </a:t>
            </a:r>
            <a:r>
              <a:rPr lang="ru-RU" sz="8800" i="1" dirty="0" err="1">
                <a:solidFill>
                  <a:schemeClr val="tx1"/>
                </a:solidFill>
              </a:rPr>
              <a:t>вже</a:t>
            </a:r>
            <a:r>
              <a:rPr lang="ru-RU" sz="8800" i="1" dirty="0">
                <a:solidFill>
                  <a:schemeClr val="tx1"/>
                </a:solidFill>
              </a:rPr>
              <a:t> </a:t>
            </a:r>
            <a:r>
              <a:rPr lang="ru-RU" sz="8800" i="1" dirty="0" err="1">
                <a:solidFill>
                  <a:schemeClr val="tx1"/>
                </a:solidFill>
              </a:rPr>
              <a:t>князів</a:t>
            </a:r>
            <a:r>
              <a:rPr lang="ru-RU" sz="8800" i="1" dirty="0">
                <a:solidFill>
                  <a:schemeClr val="tx1"/>
                </a:solidFill>
              </a:rPr>
              <a:t> в </a:t>
            </a:r>
            <a:r>
              <a:rPr lang="ru-RU" sz="8800" i="1" dirty="0" err="1">
                <a:solidFill>
                  <a:schemeClr val="tx1"/>
                </a:solidFill>
              </a:rPr>
              <a:t>єгипетському</a:t>
            </a:r>
            <a:r>
              <a:rPr lang="ru-RU" sz="8800" i="1" dirty="0">
                <a:solidFill>
                  <a:schemeClr val="tx1"/>
                </a:solidFill>
              </a:rPr>
              <a:t> </a:t>
            </a:r>
            <a:r>
              <a:rPr lang="ru-RU" sz="8800" i="1" dirty="0" err="1">
                <a:solidFill>
                  <a:schemeClr val="tx1"/>
                </a:solidFill>
              </a:rPr>
              <a:t>краї</a:t>
            </a:r>
            <a:r>
              <a:rPr lang="ru-RU" sz="8800" i="1" dirty="0">
                <a:solidFill>
                  <a:schemeClr val="tx1"/>
                </a:solidFill>
              </a:rPr>
              <a:t>, і дам </a:t>
            </a:r>
            <a:r>
              <a:rPr lang="ru-RU" sz="8800" i="1" dirty="0" err="1">
                <a:solidFill>
                  <a:schemeClr val="tx1"/>
                </a:solidFill>
              </a:rPr>
              <a:t>пострах</a:t>
            </a:r>
            <a:r>
              <a:rPr lang="ru-RU" sz="8800" i="1" dirty="0">
                <a:solidFill>
                  <a:schemeClr val="tx1"/>
                </a:solidFill>
              </a:rPr>
              <a:t> на </a:t>
            </a:r>
            <a:r>
              <a:rPr lang="ru-RU" sz="8800" i="1" dirty="0" err="1">
                <a:solidFill>
                  <a:schemeClr val="tx1"/>
                </a:solidFill>
              </a:rPr>
              <a:t>єгипетську</a:t>
            </a:r>
            <a:r>
              <a:rPr lang="ru-RU" sz="8800" i="1" dirty="0">
                <a:solidFill>
                  <a:schemeClr val="tx1"/>
                </a:solidFill>
              </a:rPr>
              <a:t> землю. І </a:t>
            </a:r>
            <a:r>
              <a:rPr lang="ru-RU" sz="8800" i="1" dirty="0" err="1">
                <a:solidFill>
                  <a:schemeClr val="tx1"/>
                </a:solidFill>
              </a:rPr>
              <a:t>Патрос</a:t>
            </a:r>
            <a:r>
              <a:rPr lang="ru-RU" sz="8800" i="1" dirty="0">
                <a:solidFill>
                  <a:schemeClr val="tx1"/>
                </a:solidFill>
              </a:rPr>
              <a:t> </a:t>
            </a:r>
            <a:r>
              <a:rPr lang="ru-RU" sz="8800" i="1" dirty="0" err="1">
                <a:solidFill>
                  <a:schemeClr val="tx1"/>
                </a:solidFill>
              </a:rPr>
              <a:t>спустошу</a:t>
            </a:r>
            <a:r>
              <a:rPr lang="ru-RU" sz="8800" i="1" dirty="0">
                <a:solidFill>
                  <a:schemeClr val="tx1"/>
                </a:solidFill>
              </a:rPr>
              <a:t>, і дам огонь у </a:t>
            </a:r>
            <a:r>
              <a:rPr lang="ru-RU" sz="8800" i="1" dirty="0" err="1">
                <a:solidFill>
                  <a:schemeClr val="tx1"/>
                </a:solidFill>
              </a:rPr>
              <a:t>Цоан</a:t>
            </a:r>
            <a:r>
              <a:rPr lang="ru-RU" sz="8800" i="1" dirty="0">
                <a:solidFill>
                  <a:schemeClr val="tx1"/>
                </a:solidFill>
              </a:rPr>
              <a:t>, і буду </a:t>
            </a:r>
            <a:r>
              <a:rPr lang="ru-RU" sz="8800" i="1" dirty="0" err="1">
                <a:solidFill>
                  <a:schemeClr val="tx1"/>
                </a:solidFill>
              </a:rPr>
              <a:t>виконувати</a:t>
            </a:r>
            <a:r>
              <a:rPr lang="ru-RU" sz="8800" i="1" dirty="0">
                <a:solidFill>
                  <a:schemeClr val="tx1"/>
                </a:solidFill>
              </a:rPr>
              <a:t> присуди в Но. І </a:t>
            </a:r>
            <a:r>
              <a:rPr lang="ru-RU" sz="8800" i="1" dirty="0" err="1">
                <a:solidFill>
                  <a:schemeClr val="tx1"/>
                </a:solidFill>
              </a:rPr>
              <a:t>виллю</a:t>
            </a:r>
            <a:r>
              <a:rPr lang="ru-RU" sz="8800" i="1" dirty="0">
                <a:solidFill>
                  <a:schemeClr val="tx1"/>
                </a:solidFill>
              </a:rPr>
              <a:t> Я </a:t>
            </a:r>
            <a:r>
              <a:rPr lang="ru-RU" sz="8800" i="1" dirty="0" err="1">
                <a:solidFill>
                  <a:schemeClr val="tx1"/>
                </a:solidFill>
              </a:rPr>
              <a:t>гнів</a:t>
            </a:r>
            <a:r>
              <a:rPr lang="ru-RU" sz="8800" i="1" dirty="0">
                <a:solidFill>
                  <a:schemeClr val="tx1"/>
                </a:solidFill>
              </a:rPr>
              <a:t> </a:t>
            </a:r>
            <a:r>
              <a:rPr lang="ru-RU" sz="8800" i="1" dirty="0" err="1">
                <a:solidFill>
                  <a:schemeClr val="tx1"/>
                </a:solidFill>
              </a:rPr>
              <a:t>Свій</a:t>
            </a:r>
            <a:r>
              <a:rPr lang="ru-RU" sz="8800" i="1" dirty="0">
                <a:solidFill>
                  <a:schemeClr val="tx1"/>
                </a:solidFill>
              </a:rPr>
              <a:t> на </a:t>
            </a:r>
            <a:r>
              <a:rPr lang="ru-RU" sz="8800" i="1" dirty="0" err="1">
                <a:solidFill>
                  <a:schemeClr val="tx1"/>
                </a:solidFill>
              </a:rPr>
              <a:t>Сіна</a:t>
            </a:r>
            <a:r>
              <a:rPr lang="ru-RU" sz="8800" i="1" dirty="0">
                <a:solidFill>
                  <a:schemeClr val="tx1"/>
                </a:solidFill>
              </a:rPr>
              <a:t>, </a:t>
            </a:r>
            <a:r>
              <a:rPr lang="ru-RU" sz="8800" i="1" dirty="0" err="1">
                <a:solidFill>
                  <a:schemeClr val="tx1"/>
                </a:solidFill>
              </a:rPr>
              <a:t>твердиню</a:t>
            </a:r>
            <a:r>
              <a:rPr lang="ru-RU" sz="8800" i="1" dirty="0">
                <a:solidFill>
                  <a:schemeClr val="tx1"/>
                </a:solidFill>
              </a:rPr>
              <a:t> </a:t>
            </a:r>
            <a:r>
              <a:rPr lang="ru-RU" sz="8800" i="1" dirty="0" err="1">
                <a:solidFill>
                  <a:schemeClr val="tx1"/>
                </a:solidFill>
              </a:rPr>
              <a:t>єгипетську</a:t>
            </a:r>
            <a:r>
              <a:rPr lang="ru-RU" sz="8800" i="1" dirty="0">
                <a:solidFill>
                  <a:schemeClr val="tx1"/>
                </a:solidFill>
              </a:rPr>
              <a:t>, і </a:t>
            </a:r>
            <a:r>
              <a:rPr lang="ru-RU" sz="8800" i="1" dirty="0" err="1">
                <a:solidFill>
                  <a:schemeClr val="tx1"/>
                </a:solidFill>
              </a:rPr>
              <a:t>витну</a:t>
            </a:r>
            <a:r>
              <a:rPr lang="ru-RU" sz="8800" i="1" dirty="0">
                <a:solidFill>
                  <a:schemeClr val="tx1"/>
                </a:solidFill>
              </a:rPr>
              <a:t> многолюдство Но</a:t>
            </a:r>
            <a:r>
              <a:rPr lang="ru-RU" sz="1800" i="1" dirty="0">
                <a:effectLst/>
                <a:latin typeface="Times New Roman" panose="02020603050405020304" pitchFamily="18" charset="0"/>
                <a:ea typeface="Calibri" panose="020F0502020204030204" pitchFamily="34" charset="0"/>
              </a:rPr>
              <a:t>.                                                            </a:t>
            </a:r>
            <a:r>
              <a:rPr lang="uk-UA" sz="1800" i="1" dirty="0">
                <a:effectLst/>
                <a:latin typeface="Times New Roman" panose="02020603050405020304" pitchFamily="18" charset="0"/>
                <a:ea typeface="Calibri" panose="020F0502020204030204" pitchFamily="34" charset="0"/>
              </a:rPr>
              <a:t>»        </a:t>
            </a:r>
          </a:p>
          <a:p>
            <a:pPr lvl="1" algn="l"/>
            <a:r>
              <a:rPr lang="uk-UA" sz="1800" i="1" dirty="0">
                <a:solidFill>
                  <a:schemeClr val="tx1"/>
                </a:solidFill>
                <a:latin typeface="Times New Roman" panose="02020603050405020304" pitchFamily="18" charset="0"/>
              </a:rPr>
              <a:t>                                                                                                                                                                                                                                                                                                                                                           </a:t>
            </a:r>
            <a:r>
              <a:rPr lang="uk" sz="8800" i="1" dirty="0">
                <a:solidFill>
                  <a:schemeClr val="tx1"/>
                </a:solidFill>
              </a:rPr>
              <a:t>(Єзекиїля 30:13–15).</a:t>
            </a:r>
            <a:br>
              <a:rPr lang="ru-RU" sz="8800" i="1" dirty="0">
                <a:solidFill>
                  <a:schemeClr val="tx1"/>
                </a:solidFill>
              </a:rPr>
            </a:br>
            <a:r>
              <a:rPr lang="uk" sz="8800" dirty="0">
                <a:solidFill>
                  <a:schemeClr val="tx1"/>
                </a:solidFill>
              </a:rPr>
              <a:t> </a:t>
            </a:r>
            <a:br>
              <a:rPr lang="ru-RU" sz="8800" dirty="0">
                <a:solidFill>
                  <a:schemeClr val="tx1"/>
                </a:solidFill>
              </a:rPr>
            </a:br>
            <a:r>
              <a:rPr lang="uk" sz="8800" dirty="0">
                <a:solidFill>
                  <a:schemeClr val="tx1"/>
                </a:solidFill>
              </a:rPr>
              <a:t>І Мемфіс, і Фиви було зруйновано через сотні років після пророцтва Єзекіїля.</a:t>
            </a:r>
            <a:br>
              <a:rPr lang="ru-RU" sz="8800" dirty="0">
                <a:solidFill>
                  <a:schemeClr val="tx1"/>
                </a:solidFill>
              </a:rPr>
            </a:br>
            <a:r>
              <a:rPr lang="uk" sz="8800" dirty="0">
                <a:solidFill>
                  <a:schemeClr val="tx1"/>
                </a:solidFill>
              </a:rPr>
              <a:t> </a:t>
            </a:r>
            <a:br>
              <a:rPr lang="ru-RU" sz="8800" dirty="0">
                <a:solidFill>
                  <a:schemeClr val="tx1"/>
                </a:solidFill>
              </a:rPr>
            </a:br>
            <a:r>
              <a:rPr lang="uk" sz="8800" dirty="0">
                <a:solidFill>
                  <a:schemeClr val="tx1"/>
                </a:solidFill>
              </a:rPr>
              <a:t>Але найцікавіше: ідолів було цілком знищено в Мемфісі, але залишилися недоторканими у Фівах, як це було провіщенно Єзекиїлем .</a:t>
            </a:r>
            <a:br>
              <a:rPr lang="ru-RU" dirty="0"/>
            </a:br>
            <a:endParaRPr lang="en-US" dirty="0">
              <a:solidFill>
                <a:schemeClr val="tx1"/>
              </a:solidFill>
            </a:endParaRPr>
          </a:p>
          <a:p>
            <a:pPr lvl="1" algn="l"/>
            <a:endParaRPr lang="en-US" i="1" dirty="0">
              <a:solidFill>
                <a:schemeClr val="tx1"/>
              </a:solidFill>
            </a:endParaRPr>
          </a:p>
          <a:p>
            <a:pPr lvl="1" algn="l"/>
            <a:br>
              <a:rPr lang="ru-RU" i="1" dirty="0">
                <a:solidFill>
                  <a:schemeClr val="tx1"/>
                </a:solidFill>
              </a:rPr>
            </a:br>
            <a:endParaRPr lang="ru-RU" i="1" dirty="0">
              <a:solidFill>
                <a:schemeClr val="tx1"/>
              </a:solidFill>
            </a:endParaRPr>
          </a:p>
        </p:txBody>
      </p:sp>
      <p:sp>
        <p:nvSpPr>
          <p:cNvPr id="6" name="TextBox 5"/>
          <p:cNvSpPr txBox="1"/>
          <p:nvPr/>
        </p:nvSpPr>
        <p:spPr>
          <a:xfrm>
            <a:off x="395536" y="1889458"/>
            <a:ext cx="776489" cy="800219"/>
          </a:xfrm>
          <a:prstGeom prst="rect">
            <a:avLst/>
          </a:prstGeom>
          <a:noFill/>
        </p:spPr>
        <p:txBody>
          <a:bodyPr wrap="square" rtlCol="0">
            <a:spAutoFit/>
          </a:bodyPr>
          <a:lstStyle/>
          <a:p>
            <a:br>
              <a:rPr lang="ru-RU" dirty="0"/>
            </a:br>
            <a:r>
              <a:rPr lang="uk" sz="2800" dirty="0"/>
              <a:t>a.</a:t>
            </a:r>
            <a:endParaRPr lang="ru-RU" sz="2600" dirty="0"/>
          </a:p>
        </p:txBody>
      </p:sp>
    </p:spTree>
    <p:extLst>
      <p:ext uri="{BB962C8B-B14F-4D97-AF65-F5344CB8AC3E}">
        <p14:creationId xmlns:p14="http://schemas.microsoft.com/office/powerpoint/2010/main" val="811321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95536" y="1815491"/>
            <a:ext cx="647000" cy="800219"/>
          </a:xfrm>
          <a:prstGeom prst="rect">
            <a:avLst/>
          </a:prstGeom>
          <a:noFill/>
        </p:spPr>
        <p:txBody>
          <a:bodyPr wrap="square" rtlCol="0">
            <a:spAutoFit/>
          </a:bodyPr>
          <a:lstStyle/>
          <a:p>
            <a:r>
              <a:rPr lang="uk" dirty="0"/>
              <a:t> </a:t>
            </a:r>
            <a:br>
              <a:rPr lang="ru-RU" dirty="0"/>
            </a:br>
            <a:r>
              <a:rPr lang="uk" sz="2800" dirty="0"/>
              <a:t>b.</a:t>
            </a:r>
            <a:endParaRPr lang="ru-RU" sz="2800" dirty="0"/>
          </a:p>
        </p:txBody>
      </p:sp>
      <p:sp>
        <p:nvSpPr>
          <p:cNvPr id="5" name="TextBox 4"/>
          <p:cNvSpPr txBox="1"/>
          <p:nvPr/>
        </p:nvSpPr>
        <p:spPr>
          <a:xfrm>
            <a:off x="32048" y="3912708"/>
            <a:ext cx="9144000" cy="1099275"/>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походитиме від насіння Авраама (Бут. 12:1–3; 22:18; Мт. 1:1; Гал. 3:16); </a:t>
            </a:r>
            <a:endParaRPr lang="ru-RU" sz="2300" dirty="0"/>
          </a:p>
        </p:txBody>
      </p:sp>
    </p:spTree>
    <p:extLst>
      <p:ext uri="{BB962C8B-B14F-4D97-AF65-F5344CB8AC3E}">
        <p14:creationId xmlns:p14="http://schemas.microsoft.com/office/powerpoint/2010/main" val="1901971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947"/>
            <a:ext cx="9144000" cy="6879947"/>
          </a:xfrm>
          <a:prstGeom prst="rect">
            <a:avLst/>
          </a:prstGeom>
        </p:spPr>
      </p:pic>
      <p:sp>
        <p:nvSpPr>
          <p:cNvPr id="2" name="Заголовок 1"/>
          <p:cNvSpPr>
            <a:spLocks noGrp="1"/>
          </p:cNvSpPr>
          <p:nvPr>
            <p:ph type="ctrTitle"/>
          </p:nvPr>
        </p:nvSpPr>
        <p:spPr>
          <a:xfrm>
            <a:off x="215516" y="471235"/>
            <a:ext cx="8712968" cy="1470025"/>
          </a:xfrm>
        </p:spPr>
        <p:txBody>
          <a:bodyPr>
            <a:normAutofit fontScale="90000"/>
          </a:bodyPr>
          <a:lstStyle/>
          <a:p>
            <a:r>
              <a:rPr lang="uk" b="1" dirty="0"/>
              <a:t>2. </a:t>
            </a:r>
            <a:r>
              <a:rPr lang="uk" b="1" u="sng" dirty="0"/>
              <a:t>Надприродні пророцтва біблійних пророків</a:t>
            </a:r>
            <a:br>
              <a:rPr lang="ru-RU" dirty="0"/>
            </a:br>
            <a:endParaRPr lang="ru-RU" dirty="0"/>
          </a:p>
        </p:txBody>
      </p:sp>
      <p:sp>
        <p:nvSpPr>
          <p:cNvPr id="3" name="Подзаголовок 2"/>
          <p:cNvSpPr>
            <a:spLocks noGrp="1"/>
          </p:cNvSpPr>
          <p:nvPr>
            <p:ph type="subTitle" idx="1"/>
          </p:nvPr>
        </p:nvSpPr>
        <p:spPr>
          <a:xfrm>
            <a:off x="323528" y="2132856"/>
            <a:ext cx="8424936" cy="4176464"/>
          </a:xfrm>
        </p:spPr>
        <p:txBody>
          <a:bodyPr>
            <a:normAutofit/>
          </a:bodyPr>
          <a:lstStyle/>
          <a:p>
            <a:pPr lvl="1" algn="l"/>
            <a:r>
              <a:rPr lang="uk" sz="2400" dirty="0">
                <a:solidFill>
                  <a:schemeClr val="tx1"/>
                </a:solidFill>
                <a:effectLst>
                  <a:outerShdw blurRad="38100" dist="38100" dir="2700000" algn="tl">
                    <a:srgbClr val="000000">
                      <a:alpha val="43137"/>
                    </a:srgbClr>
                  </a:outerShdw>
                </a:effectLst>
              </a:rPr>
              <a:t>Перший прихід Христа.</a:t>
            </a:r>
            <a:br>
              <a:rPr lang="ru-RU" sz="2400" dirty="0">
                <a:solidFill>
                  <a:schemeClr val="tx1"/>
                </a:solidFill>
              </a:rPr>
            </a:br>
            <a:r>
              <a:rPr lang="uk" sz="1800" dirty="0">
                <a:solidFill>
                  <a:schemeClr val="tx1"/>
                </a:solidFill>
              </a:rPr>
              <a:t> </a:t>
            </a:r>
            <a:br>
              <a:rPr lang="ru-RU" sz="1800" dirty="0">
                <a:solidFill>
                  <a:schemeClr val="tx1"/>
                </a:solidFill>
              </a:rPr>
            </a:br>
            <a:r>
              <a:rPr lang="uk" sz="2000" dirty="0">
                <a:solidFill>
                  <a:schemeClr val="tx1"/>
                </a:solidFill>
              </a:rPr>
              <a:t>Дуже багато біблійних пророцтв стосуються першого приходу Христа.</a:t>
            </a:r>
            <a:br>
              <a:rPr lang="ru-RU" sz="2000" dirty="0">
                <a:solidFill>
                  <a:schemeClr val="tx1"/>
                </a:solidFill>
              </a:rPr>
            </a:br>
            <a:r>
              <a:rPr lang="uk" sz="2000" dirty="0">
                <a:solidFill>
                  <a:schemeClr val="tx1"/>
                </a:solidFill>
              </a:rPr>
              <a:t>Наведені нижче пророцтва за багато століть до Різдва стверджували, що Месія:</a:t>
            </a:r>
          </a:p>
          <a:p>
            <a:pPr lvl="1" algn="l"/>
            <a:endParaRPr lang="ru-RU" i="1" dirty="0">
              <a:solidFill>
                <a:schemeClr val="tx1"/>
              </a:solidFill>
            </a:endParaRPr>
          </a:p>
        </p:txBody>
      </p:sp>
      <p:sp>
        <p:nvSpPr>
          <p:cNvPr id="6" name="TextBox 5"/>
          <p:cNvSpPr txBox="1"/>
          <p:nvPr/>
        </p:nvSpPr>
        <p:spPr>
          <a:xfrm>
            <a:off x="395536" y="1815491"/>
            <a:ext cx="647000" cy="800219"/>
          </a:xfrm>
          <a:prstGeom prst="rect">
            <a:avLst/>
          </a:prstGeom>
          <a:noFill/>
        </p:spPr>
        <p:txBody>
          <a:bodyPr wrap="square" rtlCol="0">
            <a:spAutoFit/>
          </a:bodyPr>
          <a:lstStyle/>
          <a:p>
            <a:r>
              <a:rPr lang="uk" dirty="0"/>
              <a:t> </a:t>
            </a:r>
            <a:br>
              <a:rPr lang="ru-RU" dirty="0"/>
            </a:br>
            <a:r>
              <a:rPr lang="uk" sz="2800" dirty="0"/>
              <a:t>b.</a:t>
            </a:r>
            <a:endParaRPr lang="ru-RU" sz="2800" dirty="0"/>
          </a:p>
        </p:txBody>
      </p:sp>
      <p:sp>
        <p:nvSpPr>
          <p:cNvPr id="5" name="TextBox 4"/>
          <p:cNvSpPr txBox="1"/>
          <p:nvPr/>
        </p:nvSpPr>
        <p:spPr>
          <a:xfrm>
            <a:off x="32048" y="3912708"/>
            <a:ext cx="9144000" cy="1630190"/>
          </a:xfrm>
          <a:prstGeom prst="rect">
            <a:avLst/>
          </a:prstGeom>
          <a:noFill/>
        </p:spPr>
        <p:txBody>
          <a:bodyPr wrap="square" rtlCol="0">
            <a:spAutoFit/>
          </a:bodyPr>
          <a:lstStyle/>
          <a:p>
            <a:pPr marL="1200150" lvl="2" indent="-285750">
              <a:lnSpc>
                <a:spcPct val="150000"/>
              </a:lnSpc>
              <a:buFont typeface="Wingdings" panose="05000000000000000000" pitchFamily="2" charset="2"/>
              <a:buChar char="ü"/>
            </a:pPr>
            <a:r>
              <a:rPr lang="uk" sz="2300" dirty="0"/>
              <a:t>походитиме від насіння Авраама (Бут. 12:1–3; 22:18; Мт. 1:1; Гал. 3:16); </a:t>
            </a:r>
            <a:endParaRPr lang="ru-RU" sz="2300" dirty="0"/>
          </a:p>
          <a:p>
            <a:pPr marL="1200150" lvl="2" indent="-285750">
              <a:lnSpc>
                <a:spcPct val="150000"/>
              </a:lnSpc>
              <a:buFont typeface="Wingdings" panose="05000000000000000000" pitchFamily="2" charset="2"/>
              <a:buChar char="ü"/>
            </a:pPr>
            <a:r>
              <a:rPr lang="uk" sz="2300" dirty="0"/>
              <a:t>з Юдиного коліна (Бут. 49:10; Лк. 3:33; Євр . 7:14); </a:t>
            </a:r>
            <a:endParaRPr lang="ru-RU" sz="2300" dirty="0"/>
          </a:p>
        </p:txBody>
      </p:sp>
    </p:spTree>
    <p:extLst>
      <p:ext uri="{BB962C8B-B14F-4D97-AF65-F5344CB8AC3E}">
        <p14:creationId xmlns:p14="http://schemas.microsoft.com/office/powerpoint/2010/main" val="400020311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929</TotalTime>
  <Words>3599</Words>
  <Application>Microsoft Office PowerPoint</Application>
  <PresentationFormat>Экран (4:3)</PresentationFormat>
  <Paragraphs>253</Paragraphs>
  <Slides>40</Slides>
  <Notes>15</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40</vt:i4>
      </vt:variant>
    </vt:vector>
  </HeadingPairs>
  <TitlesOfParts>
    <vt:vector size="45" baseType="lpstr">
      <vt:lpstr>Arial</vt:lpstr>
      <vt:lpstr>Calibri</vt:lpstr>
      <vt:lpstr>Times New Roman</vt:lpstr>
      <vt:lpstr>Wingdings</vt:lpstr>
      <vt:lpstr>Тема Office</vt:lpstr>
      <vt:lpstr>Наукові знання, що випереджують свій час </vt:lpstr>
      <vt:lpstr>Наукові знання, що випереджують свій час </vt:lpstr>
      <vt:lpstr>Наукові знання, що випереджують свій час </vt:lpstr>
      <vt:lpstr>Наукові знання, що випереджують свій час </vt:lpstr>
      <vt:lpstr>Наукові знання, що випереджують свій час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2. Надприродні пророцтва біблійних пророків </vt:lpstr>
      <vt:lpstr>3. Унікальність та неповторність повідомлення, закладеного в Біблії </vt:lpstr>
      <vt:lpstr>3. Унікальність та неповторність повідомлення, закладеного в Біблії </vt:lpstr>
      <vt:lpstr>3. Унікальність та неповторність повідомлення, закладеного в Біблії </vt:lpstr>
      <vt:lpstr>4. Чудове підтвердження біблійних свідчень </vt:lpstr>
      <vt:lpstr>4. Чудове підтвердження біблійних свідчень </vt:lpstr>
      <vt:lpstr>4. Чудове підтвердження біблійних свідчень </vt:lpstr>
      <vt:lpstr>4. Чудове підтвердження біблійних свідчень </vt:lpstr>
      <vt:lpstr>5. Доказ перетворчої сили Біблії </vt:lpstr>
      <vt:lpstr>ВИСНОВОК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Ruslan Lvov</cp:lastModifiedBy>
  <cp:revision>20</cp:revision>
  <dcterms:created xsi:type="dcterms:W3CDTF">2020-07-27T17:03:34Z</dcterms:created>
  <dcterms:modified xsi:type="dcterms:W3CDTF">2022-12-27T21:29:28Z</dcterms:modified>
</cp:coreProperties>
</file>