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3" r:id="rId5"/>
    <p:sldId id="264" r:id="rId6"/>
    <p:sldId id="259" r:id="rId7"/>
    <p:sldId id="260" r:id="rId8"/>
    <p:sldId id="261" r:id="rId9"/>
    <p:sldId id="265" r:id="rId10"/>
    <p:sldId id="262"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40" d="100"/>
          <a:sy n="40" d="100"/>
        </p:scale>
        <p:origin x="84" y="7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0FF9475-FC4B-48AC-97F2-90F3F018891B}" type="datetimeFigureOut">
              <a:rPr lang="en-US" smtClean="0"/>
              <a:t>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3936F0-6435-4E11-99B3-1F501BF2A64F}" type="slidenum">
              <a:rPr lang="en-US" smtClean="0"/>
              <a:t>‹#›</a:t>
            </a:fld>
            <a:endParaRPr lang="en-US"/>
          </a:p>
        </p:txBody>
      </p:sp>
    </p:spTree>
    <p:extLst>
      <p:ext uri="{BB962C8B-B14F-4D97-AF65-F5344CB8AC3E}">
        <p14:creationId xmlns:p14="http://schemas.microsoft.com/office/powerpoint/2010/main" val="41817362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0FF9475-FC4B-48AC-97F2-90F3F018891B}" type="datetimeFigureOut">
              <a:rPr lang="en-US" smtClean="0"/>
              <a:t>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3936F0-6435-4E11-99B3-1F501BF2A64F}" type="slidenum">
              <a:rPr lang="en-US" smtClean="0"/>
              <a:t>‹#›</a:t>
            </a:fld>
            <a:endParaRPr lang="en-US"/>
          </a:p>
        </p:txBody>
      </p:sp>
    </p:spTree>
    <p:extLst>
      <p:ext uri="{BB962C8B-B14F-4D97-AF65-F5344CB8AC3E}">
        <p14:creationId xmlns:p14="http://schemas.microsoft.com/office/powerpoint/2010/main" val="2024526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0FF9475-FC4B-48AC-97F2-90F3F018891B}" type="datetimeFigureOut">
              <a:rPr lang="en-US" smtClean="0"/>
              <a:t>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3936F0-6435-4E11-99B3-1F501BF2A64F}" type="slidenum">
              <a:rPr lang="en-US" smtClean="0"/>
              <a:t>‹#›</a:t>
            </a:fld>
            <a:endParaRPr lang="en-US"/>
          </a:p>
        </p:txBody>
      </p:sp>
    </p:spTree>
    <p:extLst>
      <p:ext uri="{BB962C8B-B14F-4D97-AF65-F5344CB8AC3E}">
        <p14:creationId xmlns:p14="http://schemas.microsoft.com/office/powerpoint/2010/main" val="32315946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0FF9475-FC4B-48AC-97F2-90F3F018891B}" type="datetimeFigureOut">
              <a:rPr lang="en-US" smtClean="0"/>
              <a:t>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3936F0-6435-4E11-99B3-1F501BF2A64F}" type="slidenum">
              <a:rPr lang="en-US" smtClean="0"/>
              <a:t>‹#›</a:t>
            </a:fld>
            <a:endParaRPr lang="en-US"/>
          </a:p>
        </p:txBody>
      </p:sp>
    </p:spTree>
    <p:extLst>
      <p:ext uri="{BB962C8B-B14F-4D97-AF65-F5344CB8AC3E}">
        <p14:creationId xmlns:p14="http://schemas.microsoft.com/office/powerpoint/2010/main" val="35444848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0FF9475-FC4B-48AC-97F2-90F3F018891B}" type="datetimeFigureOut">
              <a:rPr lang="en-US" smtClean="0"/>
              <a:t>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3936F0-6435-4E11-99B3-1F501BF2A64F}" type="slidenum">
              <a:rPr lang="en-US" smtClean="0"/>
              <a:t>‹#›</a:t>
            </a:fld>
            <a:endParaRPr lang="en-US"/>
          </a:p>
        </p:txBody>
      </p:sp>
    </p:spTree>
    <p:extLst>
      <p:ext uri="{BB962C8B-B14F-4D97-AF65-F5344CB8AC3E}">
        <p14:creationId xmlns:p14="http://schemas.microsoft.com/office/powerpoint/2010/main" val="40036706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0FF9475-FC4B-48AC-97F2-90F3F018891B}" type="datetimeFigureOut">
              <a:rPr lang="en-US" smtClean="0"/>
              <a:t>11/2/2017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3936F0-6435-4E11-99B3-1F501BF2A64F}" type="slidenum">
              <a:rPr lang="en-US" smtClean="0"/>
              <a:t>‹#›</a:t>
            </a:fld>
            <a:endParaRPr lang="en-US"/>
          </a:p>
        </p:txBody>
      </p:sp>
    </p:spTree>
    <p:extLst>
      <p:ext uri="{BB962C8B-B14F-4D97-AF65-F5344CB8AC3E}">
        <p14:creationId xmlns:p14="http://schemas.microsoft.com/office/powerpoint/2010/main" val="7186049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0FF9475-FC4B-48AC-97F2-90F3F018891B}" type="datetimeFigureOut">
              <a:rPr lang="en-US" smtClean="0"/>
              <a:t>11/2/2017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A3936F0-6435-4E11-99B3-1F501BF2A64F}" type="slidenum">
              <a:rPr lang="en-US" smtClean="0"/>
              <a:t>‹#›</a:t>
            </a:fld>
            <a:endParaRPr lang="en-US"/>
          </a:p>
        </p:txBody>
      </p:sp>
    </p:spTree>
    <p:extLst>
      <p:ext uri="{BB962C8B-B14F-4D97-AF65-F5344CB8AC3E}">
        <p14:creationId xmlns:p14="http://schemas.microsoft.com/office/powerpoint/2010/main" val="20344082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0FF9475-FC4B-48AC-97F2-90F3F018891B}" type="datetimeFigureOut">
              <a:rPr lang="en-US" smtClean="0"/>
              <a:t>11/2/2017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A3936F0-6435-4E11-99B3-1F501BF2A64F}" type="slidenum">
              <a:rPr lang="en-US" smtClean="0"/>
              <a:t>‹#›</a:t>
            </a:fld>
            <a:endParaRPr lang="en-US"/>
          </a:p>
        </p:txBody>
      </p:sp>
    </p:spTree>
    <p:extLst>
      <p:ext uri="{BB962C8B-B14F-4D97-AF65-F5344CB8AC3E}">
        <p14:creationId xmlns:p14="http://schemas.microsoft.com/office/powerpoint/2010/main" val="3500440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FF9475-FC4B-48AC-97F2-90F3F018891B}" type="datetimeFigureOut">
              <a:rPr lang="en-US" smtClean="0"/>
              <a:t>11/2/2017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A3936F0-6435-4E11-99B3-1F501BF2A64F}" type="slidenum">
              <a:rPr lang="en-US" smtClean="0"/>
              <a:t>‹#›</a:t>
            </a:fld>
            <a:endParaRPr lang="en-US"/>
          </a:p>
        </p:txBody>
      </p:sp>
    </p:spTree>
    <p:extLst>
      <p:ext uri="{BB962C8B-B14F-4D97-AF65-F5344CB8AC3E}">
        <p14:creationId xmlns:p14="http://schemas.microsoft.com/office/powerpoint/2010/main" val="12154740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0FF9475-FC4B-48AC-97F2-90F3F018891B}" type="datetimeFigureOut">
              <a:rPr lang="en-US" smtClean="0"/>
              <a:t>11/2/2017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3936F0-6435-4E11-99B3-1F501BF2A64F}" type="slidenum">
              <a:rPr lang="en-US" smtClean="0"/>
              <a:t>‹#›</a:t>
            </a:fld>
            <a:endParaRPr lang="en-US"/>
          </a:p>
        </p:txBody>
      </p:sp>
    </p:spTree>
    <p:extLst>
      <p:ext uri="{BB962C8B-B14F-4D97-AF65-F5344CB8AC3E}">
        <p14:creationId xmlns:p14="http://schemas.microsoft.com/office/powerpoint/2010/main" val="385519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0FF9475-FC4B-48AC-97F2-90F3F018891B}" type="datetimeFigureOut">
              <a:rPr lang="en-US" smtClean="0"/>
              <a:t>11/2/2017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3936F0-6435-4E11-99B3-1F501BF2A64F}" type="slidenum">
              <a:rPr lang="en-US" smtClean="0"/>
              <a:t>‹#›</a:t>
            </a:fld>
            <a:endParaRPr lang="en-US"/>
          </a:p>
        </p:txBody>
      </p:sp>
    </p:spTree>
    <p:extLst>
      <p:ext uri="{BB962C8B-B14F-4D97-AF65-F5344CB8AC3E}">
        <p14:creationId xmlns:p14="http://schemas.microsoft.com/office/powerpoint/2010/main" val="2379173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FF9475-FC4B-48AC-97F2-90F3F018891B}" type="datetimeFigureOut">
              <a:rPr lang="en-US" smtClean="0"/>
              <a:t>11/2/2017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3936F0-6435-4E11-99B3-1F501BF2A64F}" type="slidenum">
              <a:rPr lang="en-US" smtClean="0"/>
              <a:t>‹#›</a:t>
            </a:fld>
            <a:endParaRPr lang="en-US"/>
          </a:p>
        </p:txBody>
      </p:sp>
    </p:spTree>
    <p:extLst>
      <p:ext uri="{BB962C8B-B14F-4D97-AF65-F5344CB8AC3E}">
        <p14:creationId xmlns:p14="http://schemas.microsoft.com/office/powerpoint/2010/main" val="35642204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552361"/>
            <a:ext cx="12192000" cy="745362"/>
          </a:xfrm>
        </p:spPr>
        <p:txBody>
          <a:bodyPr>
            <a:normAutofit fontScale="90000"/>
          </a:bodyPr>
          <a:lstStyle/>
          <a:p>
            <a:r>
              <a:rPr lang="es-AR" b="1" u="sng" dirty="0">
                <a:latin typeface="Times New Roman" panose="02020603050405020304" pitchFamily="18" charset="0"/>
                <a:cs typeface="Times New Roman" panose="02020603050405020304" pitchFamily="18" charset="0"/>
              </a:rPr>
              <a:t>¿Porqué la Gente viene con el Pastor?</a:t>
            </a:r>
          </a:p>
        </p:txBody>
      </p:sp>
      <p:sp>
        <p:nvSpPr>
          <p:cNvPr id="3" name="Subtitle 2"/>
          <p:cNvSpPr>
            <a:spLocks noGrp="1"/>
          </p:cNvSpPr>
          <p:nvPr>
            <p:ph type="subTitle" idx="1"/>
          </p:nvPr>
        </p:nvSpPr>
        <p:spPr>
          <a:xfrm>
            <a:off x="1524000" y="2377587"/>
            <a:ext cx="9144000" cy="586733"/>
          </a:xfrm>
        </p:spPr>
        <p:txBody>
          <a:bodyPr/>
          <a:lstStyle/>
          <a:p>
            <a:r>
              <a:rPr lang="en-US" dirty="0"/>
              <a:t>Pastor Daniel Moreno</a:t>
            </a:r>
          </a:p>
        </p:txBody>
      </p:sp>
      <p:pic>
        <p:nvPicPr>
          <p:cNvPr id="1026" name="Picture 2" descr="Related image"/>
          <p:cNvPicPr>
            <a:picLocks noChangeAspect="1" noChangeArrowheads="1"/>
          </p:cNvPicPr>
          <p:nvPr/>
        </p:nvPicPr>
        <p:blipFill rotWithShape="1">
          <a:blip r:embed="rId2">
            <a:extLst>
              <a:ext uri="{28A0092B-C50C-407E-A947-70E740481C1C}">
                <a14:useLocalDpi xmlns:a14="http://schemas.microsoft.com/office/drawing/2010/main" val="0"/>
              </a:ext>
            </a:extLst>
          </a:blip>
          <a:srcRect r="26872"/>
          <a:stretch/>
        </p:blipFill>
        <p:spPr bwMode="auto">
          <a:xfrm>
            <a:off x="1366496" y="0"/>
            <a:ext cx="6839634" cy="112395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Related ima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0539"/>
            <a:ext cx="1524000" cy="1143276"/>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Related imag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2964321"/>
            <a:ext cx="5767754" cy="3893680"/>
          </a:xfrm>
          <a:prstGeom prst="rect">
            <a:avLst/>
          </a:prstGeom>
          <a:noFill/>
          <a:extLst>
            <a:ext uri="{909E8E84-426E-40DD-AFC4-6F175D3DCCD1}">
              <a14:hiddenFill xmlns:a14="http://schemas.microsoft.com/office/drawing/2010/main">
                <a:solidFill>
                  <a:srgbClr val="FFFFFF"/>
                </a:solidFill>
              </a14:hiddenFill>
            </a:ext>
          </a:extLst>
        </p:spPr>
      </p:pic>
      <p:sp>
        <p:nvSpPr>
          <p:cNvPr id="7" name="Title 1"/>
          <p:cNvSpPr txBox="1">
            <a:spLocks/>
          </p:cNvSpPr>
          <p:nvPr/>
        </p:nvSpPr>
        <p:spPr>
          <a:xfrm>
            <a:off x="8042007" y="275004"/>
            <a:ext cx="3985870" cy="745362"/>
          </a:xfrm>
          <a:prstGeom prst="rect">
            <a:avLst/>
          </a:prstGeom>
        </p:spPr>
        <p:txBody>
          <a:bodyPr vert="horz" lIns="91440" tIns="45720" rIns="91440" bIns="45720" rtlCol="0" anchor="b">
            <a:normAutofit fontScale="6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s-AR" b="1" u="sng" dirty="0">
                <a:latin typeface="Times New Roman" panose="02020603050405020304" pitchFamily="18" charset="0"/>
                <a:cs typeface="Times New Roman" panose="02020603050405020304" pitchFamily="18" charset="0"/>
              </a:rPr>
              <a:t>Y el Matrimonio</a:t>
            </a:r>
          </a:p>
        </p:txBody>
      </p:sp>
      <p:pic>
        <p:nvPicPr>
          <p:cNvPr id="1032" name="Picture 8" descr="Related imag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67754" y="2964321"/>
            <a:ext cx="6424246" cy="38936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043661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448801" cy="934671"/>
          </a:xfrm>
        </p:spPr>
        <p:txBody>
          <a:bodyPr>
            <a:normAutofit/>
          </a:bodyPr>
          <a:lstStyle/>
          <a:p>
            <a:pPr algn="ctr"/>
            <a:r>
              <a:rPr lang="es-AR" b="1" u="sng" dirty="0">
                <a:latin typeface="Times New Roman" panose="02020603050405020304" pitchFamily="18" charset="0"/>
                <a:cs typeface="Times New Roman" panose="02020603050405020304" pitchFamily="18" charset="0"/>
              </a:rPr>
              <a:t>Nota final</a:t>
            </a:r>
          </a:p>
        </p:txBody>
      </p:sp>
      <p:sp>
        <p:nvSpPr>
          <p:cNvPr id="3" name="Content Placeholder 2"/>
          <p:cNvSpPr>
            <a:spLocks noGrp="1"/>
          </p:cNvSpPr>
          <p:nvPr>
            <p:ph idx="1"/>
          </p:nvPr>
        </p:nvSpPr>
        <p:spPr>
          <a:xfrm>
            <a:off x="0" y="700211"/>
            <a:ext cx="12192000" cy="6263298"/>
          </a:xfrm>
        </p:spPr>
        <p:txBody>
          <a:bodyPr>
            <a:normAutofit/>
          </a:bodyPr>
          <a:lstStyle/>
          <a:p>
            <a:r>
              <a:rPr lang="es-AR" sz="4000" b="1" dirty="0">
                <a:latin typeface="Times New Roman" panose="02020603050405020304" pitchFamily="18" charset="0"/>
                <a:cs typeface="Times New Roman" panose="02020603050405020304" pitchFamily="18" charset="0"/>
              </a:rPr>
              <a:t>Aprendimos que si Vienen a buscarte como pastor es porque representas a Dios</a:t>
            </a:r>
          </a:p>
          <a:p>
            <a:r>
              <a:rPr lang="es-AR" sz="4000" b="1" dirty="0">
                <a:latin typeface="Times New Roman" panose="02020603050405020304" pitchFamily="18" charset="0"/>
                <a:cs typeface="Times New Roman" panose="02020603050405020304" pitchFamily="18" charset="0"/>
              </a:rPr>
              <a:t>Debes Hablas con ellos gentilmente y </a:t>
            </a:r>
          </a:p>
          <a:p>
            <a:r>
              <a:rPr lang="es-AR" sz="4000" b="1" dirty="0">
                <a:latin typeface="Times New Roman" panose="02020603050405020304" pitchFamily="18" charset="0"/>
                <a:cs typeface="Times New Roman" panose="02020603050405020304" pitchFamily="18" charset="0"/>
              </a:rPr>
              <a:t>Siempre los debes animarles ya que eres su recurso de esperanza</a:t>
            </a:r>
            <a:endParaRPr lang="es-AR" sz="4000" dirty="0">
              <a:latin typeface="Times New Roman" panose="02020603050405020304" pitchFamily="18" charset="0"/>
              <a:cs typeface="Times New Roman" panose="02020603050405020304" pitchFamily="18" charset="0"/>
            </a:endParaRPr>
          </a:p>
        </p:txBody>
      </p:sp>
      <p:pic>
        <p:nvPicPr>
          <p:cNvPr id="5122" name="Picture 2" descr="Related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938953"/>
            <a:ext cx="12192000" cy="30245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0033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1708" y="0"/>
            <a:ext cx="12010292" cy="1325563"/>
          </a:xfrm>
        </p:spPr>
        <p:txBody>
          <a:bodyPr/>
          <a:lstStyle/>
          <a:p>
            <a:pPr algn="ctr"/>
            <a:r>
              <a:rPr lang="es-AR" b="1" u="sng" dirty="0">
                <a:latin typeface="Times New Roman" panose="02020603050405020304" pitchFamily="18" charset="0"/>
                <a:cs typeface="Times New Roman" panose="02020603050405020304" pitchFamily="18" charset="0"/>
              </a:rPr>
              <a:t>Cuidado pastoral en el matrimonio</a:t>
            </a:r>
          </a:p>
        </p:txBody>
      </p:sp>
      <p:sp>
        <p:nvSpPr>
          <p:cNvPr id="3" name="Content Placeholder 2"/>
          <p:cNvSpPr>
            <a:spLocks noGrp="1"/>
          </p:cNvSpPr>
          <p:nvPr>
            <p:ph idx="1"/>
          </p:nvPr>
        </p:nvSpPr>
        <p:spPr>
          <a:xfrm>
            <a:off x="0" y="1325563"/>
            <a:ext cx="8299938" cy="4351338"/>
          </a:xfrm>
        </p:spPr>
        <p:txBody>
          <a:bodyPr>
            <a:normAutofit lnSpcReduction="10000"/>
          </a:bodyPr>
          <a:lstStyle/>
          <a:p>
            <a:r>
              <a:rPr lang="es-AR" sz="3600" b="1" dirty="0">
                <a:latin typeface="Times New Roman" panose="02020603050405020304" pitchFamily="18" charset="0"/>
                <a:cs typeface="Times New Roman" panose="02020603050405020304" pitchFamily="18" charset="0"/>
              </a:rPr>
              <a:t>El cuidado pastoral- en los últimos años realice que la gente viene a la Iglesia porque vienen a Dios buscaron sus recursos y terminan siendo miserable, me doy cuenta que la gente aprende mas de Dios porque se aplica a sus situaciones, </a:t>
            </a:r>
          </a:p>
          <a:p>
            <a:r>
              <a:rPr lang="es-AR" sz="3600" b="1" dirty="0">
                <a:latin typeface="Times New Roman" panose="02020603050405020304" pitchFamily="18" charset="0"/>
                <a:cs typeface="Times New Roman" panose="02020603050405020304" pitchFamily="18" charset="0"/>
              </a:rPr>
              <a:t>Veamos porque la gente viene a ti como pastor….</a:t>
            </a:r>
          </a:p>
        </p:txBody>
      </p:sp>
      <p:pic>
        <p:nvPicPr>
          <p:cNvPr id="4" name="Picture 8" descr="Related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99938" y="1325563"/>
            <a:ext cx="3892062" cy="55324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9747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1708" y="0"/>
            <a:ext cx="10333892" cy="934671"/>
          </a:xfrm>
        </p:spPr>
        <p:txBody>
          <a:bodyPr/>
          <a:lstStyle/>
          <a:p>
            <a:pPr algn="ctr"/>
            <a:r>
              <a:rPr lang="es-AR" b="1" u="sng" dirty="0">
                <a:latin typeface="Times New Roman" panose="02020603050405020304" pitchFamily="18" charset="0"/>
                <a:cs typeface="Times New Roman" panose="02020603050405020304" pitchFamily="18" charset="0"/>
              </a:rPr>
              <a:t>¿Porque la gente viene al Pastor?</a:t>
            </a:r>
          </a:p>
        </p:txBody>
      </p:sp>
      <p:sp>
        <p:nvSpPr>
          <p:cNvPr id="3" name="Content Placeholder 2"/>
          <p:cNvSpPr>
            <a:spLocks noGrp="1"/>
          </p:cNvSpPr>
          <p:nvPr>
            <p:ph idx="1"/>
          </p:nvPr>
        </p:nvSpPr>
        <p:spPr>
          <a:xfrm>
            <a:off x="0" y="934669"/>
            <a:ext cx="12192000" cy="5923331"/>
          </a:xfrm>
        </p:spPr>
        <p:txBody>
          <a:bodyPr>
            <a:normAutofit/>
          </a:bodyPr>
          <a:lstStyle/>
          <a:p>
            <a:r>
              <a:rPr lang="es-AR" sz="3600" b="1" dirty="0">
                <a:latin typeface="Times New Roman" panose="02020603050405020304" pitchFamily="18" charset="0"/>
                <a:cs typeface="Times New Roman" panose="02020603050405020304" pitchFamily="18" charset="0"/>
              </a:rPr>
              <a:t>Muchos buscan otras opciones- </a:t>
            </a:r>
            <a:r>
              <a:rPr lang="es-AR" sz="3600" i="1" dirty="0">
                <a:latin typeface="Times New Roman" panose="02020603050405020304" pitchFamily="18" charset="0"/>
                <a:cs typeface="Times New Roman" panose="02020603050405020304" pitchFamily="18" charset="0"/>
              </a:rPr>
              <a:t>Hablar con el del bar, el vecino van con muchos antes que tu, pero no nuestra naturaleza es no ir a Dios primero, y ya fueron al internet y hasta con el del bar, con quien irán y son tan miserables buscando otras opciones piensan que la oración o confesarte algo</a:t>
            </a:r>
          </a:p>
          <a:p>
            <a:r>
              <a:rPr lang="es-AR" sz="3600" b="1" dirty="0">
                <a:latin typeface="Times New Roman" panose="02020603050405020304" pitchFamily="18" charset="0"/>
                <a:cs typeface="Times New Roman" panose="02020603050405020304" pitchFamily="18" charset="0"/>
              </a:rPr>
              <a:t>Oración- </a:t>
            </a:r>
            <a:r>
              <a:rPr lang="es-AR" sz="3600" i="1" dirty="0">
                <a:latin typeface="Times New Roman" panose="02020603050405020304" pitchFamily="18" charset="0"/>
                <a:cs typeface="Times New Roman" panose="02020603050405020304" pitchFamily="18" charset="0"/>
              </a:rPr>
              <a:t>Lo ponen al ultimo que Dios tiene a buscar a alguien es un privilegio algunos vienen porque quieren saber que dirá Dios la abrieron y vieron que era mucho o una visión incompleta están confundidos vienen porque tu eres el pastor estas entrenado quieren oír que tiene que decir Dios</a:t>
            </a:r>
          </a:p>
        </p:txBody>
      </p:sp>
      <p:pic>
        <p:nvPicPr>
          <p:cNvPr id="4" name="Picture 8" descr="Related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15600" y="0"/>
            <a:ext cx="1676400" cy="9346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650477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1708" y="0"/>
            <a:ext cx="10333892" cy="934671"/>
          </a:xfrm>
        </p:spPr>
        <p:txBody>
          <a:bodyPr/>
          <a:lstStyle/>
          <a:p>
            <a:pPr algn="ctr"/>
            <a:r>
              <a:rPr lang="es-AR" b="1" u="sng" dirty="0">
                <a:latin typeface="Times New Roman" panose="02020603050405020304" pitchFamily="18" charset="0"/>
                <a:cs typeface="Times New Roman" panose="02020603050405020304" pitchFamily="18" charset="0"/>
              </a:rPr>
              <a:t>¿Porque la gente viene al Pastor?</a:t>
            </a:r>
          </a:p>
        </p:txBody>
      </p:sp>
      <p:sp>
        <p:nvSpPr>
          <p:cNvPr id="3" name="Content Placeholder 2"/>
          <p:cNvSpPr>
            <a:spLocks noGrp="1"/>
          </p:cNvSpPr>
          <p:nvPr>
            <p:ph idx="1"/>
          </p:nvPr>
        </p:nvSpPr>
        <p:spPr>
          <a:xfrm>
            <a:off x="0" y="934670"/>
            <a:ext cx="12192000" cy="6146067"/>
          </a:xfrm>
        </p:spPr>
        <p:txBody>
          <a:bodyPr>
            <a:normAutofit/>
          </a:bodyPr>
          <a:lstStyle/>
          <a:p>
            <a:r>
              <a:rPr lang="es-AR" sz="3600" b="1" dirty="0">
                <a:latin typeface="Times New Roman" panose="02020603050405020304" pitchFamily="18" charset="0"/>
                <a:cs typeface="Times New Roman" panose="02020603050405020304" pitchFamily="18" charset="0"/>
              </a:rPr>
              <a:t>Confían en ti como Pastor-  </a:t>
            </a:r>
            <a:r>
              <a:rPr lang="es-AR" sz="3600" i="1" dirty="0">
                <a:latin typeface="Times New Roman" panose="02020603050405020304" pitchFamily="18" charset="0"/>
                <a:cs typeface="Times New Roman" panose="02020603050405020304" pitchFamily="18" charset="0"/>
              </a:rPr>
              <a:t>En sus vidas no hay nadie quien confíen, ven modelos y dicen hablemos con el pastor</a:t>
            </a:r>
          </a:p>
          <a:p>
            <a:r>
              <a:rPr lang="es-AR" sz="3600" b="1" dirty="0">
                <a:latin typeface="Times New Roman" panose="02020603050405020304" pitchFamily="18" charset="0"/>
                <a:cs typeface="Times New Roman" panose="02020603050405020304" pitchFamily="18" charset="0"/>
              </a:rPr>
              <a:t>Como Resultado de tu trabajo ministerial- </a:t>
            </a:r>
            <a:r>
              <a:rPr lang="es-AR" sz="3600" i="1" dirty="0">
                <a:latin typeface="Times New Roman" panose="02020603050405020304" pitchFamily="18" charset="0"/>
                <a:cs typeface="Times New Roman" panose="02020603050405020304" pitchFamily="18" charset="0"/>
              </a:rPr>
              <a:t>Predica de la palabra y lo que dices hace raíz y quieren aplican mas lo que dijiste o hiciste un seminario y resulta que quieren saber mas. El cuidado pastoral se ve aplicado en el siguiente pasaje:</a:t>
            </a:r>
          </a:p>
          <a:p>
            <a:r>
              <a:rPr lang="es-AR" sz="3600" b="1" dirty="0">
                <a:latin typeface="Times New Roman" panose="02020603050405020304" pitchFamily="18" charset="0"/>
                <a:cs typeface="Times New Roman" panose="02020603050405020304" pitchFamily="18" charset="0"/>
              </a:rPr>
              <a:t>“Predica la Palabra; persiste en hacerlo, sea o no sea oportuno; corrige, reprende y anima con mucha paciencia, sin dejar de enseñar” 2 Timoteo 4:2 vienen porque quieren cambiar algo</a:t>
            </a:r>
          </a:p>
        </p:txBody>
      </p:sp>
      <p:pic>
        <p:nvPicPr>
          <p:cNvPr id="4" name="Picture 8" descr="Related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15600" y="0"/>
            <a:ext cx="1676400" cy="9346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874206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934671"/>
          </a:xfrm>
        </p:spPr>
        <p:txBody>
          <a:bodyPr>
            <a:normAutofit/>
          </a:bodyPr>
          <a:lstStyle/>
          <a:p>
            <a:pPr algn="ctr"/>
            <a:r>
              <a:rPr lang="es-AR" sz="3600" b="1" u="sng" dirty="0">
                <a:latin typeface="Times New Roman" panose="02020603050405020304" pitchFamily="18" charset="0"/>
                <a:cs typeface="Times New Roman" panose="02020603050405020304" pitchFamily="18" charset="0"/>
              </a:rPr>
              <a:t>No debes escuchar como un consejero a quien se le paga</a:t>
            </a:r>
          </a:p>
        </p:txBody>
      </p:sp>
      <p:sp>
        <p:nvSpPr>
          <p:cNvPr id="3" name="Content Placeholder 2"/>
          <p:cNvSpPr>
            <a:spLocks noGrp="1"/>
          </p:cNvSpPr>
          <p:nvPr>
            <p:ph idx="1"/>
          </p:nvPr>
        </p:nvSpPr>
        <p:spPr>
          <a:xfrm>
            <a:off x="0" y="770549"/>
            <a:ext cx="8542421" cy="6263298"/>
          </a:xfrm>
        </p:spPr>
        <p:txBody>
          <a:bodyPr>
            <a:normAutofit/>
          </a:bodyPr>
          <a:lstStyle/>
          <a:p>
            <a:r>
              <a:rPr lang="es-AR" sz="3600" b="1" dirty="0">
                <a:latin typeface="Times New Roman" panose="02020603050405020304" pitchFamily="18" charset="0"/>
                <a:cs typeface="Times New Roman" panose="02020603050405020304" pitchFamily="18" charset="0"/>
              </a:rPr>
              <a:t>No somos consejeros profesionales- </a:t>
            </a:r>
          </a:p>
          <a:p>
            <a:r>
              <a:rPr lang="es-AR" sz="3600" b="1" dirty="0">
                <a:latin typeface="Times New Roman" panose="02020603050405020304" pitchFamily="18" charset="0"/>
                <a:cs typeface="Times New Roman" panose="02020603050405020304" pitchFamily="18" charset="0"/>
              </a:rPr>
              <a:t>Somos representantes de Dios- </a:t>
            </a:r>
            <a:r>
              <a:rPr lang="es-AR" sz="3600" i="1" dirty="0">
                <a:latin typeface="Times New Roman" panose="02020603050405020304" pitchFamily="18" charset="0"/>
                <a:cs typeface="Times New Roman" panose="02020603050405020304" pitchFamily="18" charset="0"/>
              </a:rPr>
              <a:t>Eres un líder de esperanza, vienen porque quieren escuchar de Dios en sus vidas. </a:t>
            </a:r>
          </a:p>
          <a:p>
            <a:r>
              <a:rPr lang="es-AR" sz="3600" b="1" dirty="0">
                <a:latin typeface="Times New Roman" panose="02020603050405020304" pitchFamily="18" charset="0"/>
                <a:cs typeface="Times New Roman" panose="02020603050405020304" pitchFamily="18" charset="0"/>
              </a:rPr>
              <a:t>No eres Dios – </a:t>
            </a:r>
            <a:r>
              <a:rPr lang="es-AR" sz="3600" b="1" i="1" dirty="0">
                <a:latin typeface="Times New Roman" panose="02020603050405020304" pitchFamily="18" charset="0"/>
                <a:cs typeface="Times New Roman" panose="02020603050405020304" pitchFamily="18" charset="0"/>
              </a:rPr>
              <a:t>C</a:t>
            </a:r>
            <a:r>
              <a:rPr lang="es-AR" sz="3600" i="1" dirty="0">
                <a:latin typeface="Times New Roman" panose="02020603050405020304" pitchFamily="18" charset="0"/>
                <a:cs typeface="Times New Roman" panose="02020603050405020304" pitchFamily="18" charset="0"/>
              </a:rPr>
              <a:t>omo pastor eres solo su representante</a:t>
            </a:r>
          </a:p>
          <a:p>
            <a:r>
              <a:rPr lang="es-AR" sz="3600" b="1" dirty="0">
                <a:latin typeface="Times New Roman" panose="02020603050405020304" pitchFamily="18" charset="0"/>
                <a:cs typeface="Times New Roman" panose="02020603050405020304" pitchFamily="18" charset="0"/>
              </a:rPr>
              <a:t>Debes tener conciencia de ti como persona- </a:t>
            </a:r>
            <a:r>
              <a:rPr lang="es-AR" sz="3600" i="1" dirty="0">
                <a:latin typeface="Times New Roman" panose="02020603050405020304" pitchFamily="18" charset="0"/>
                <a:cs typeface="Times New Roman" panose="02020603050405020304" pitchFamily="18" charset="0"/>
              </a:rPr>
              <a:t>Ser positive si haz tenido un mal día, no darles negativismo. No somos personas perfectas pero cuando eres débil tu gracia te levanta</a:t>
            </a:r>
          </a:p>
          <a:p>
            <a:endParaRPr lang="es-AR" dirty="0"/>
          </a:p>
        </p:txBody>
      </p:sp>
      <p:pic>
        <p:nvPicPr>
          <p:cNvPr id="2050" name="Picture 2" descr="Related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49916" y="1299411"/>
            <a:ext cx="3842084" cy="55585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844612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934671"/>
          </a:xfrm>
        </p:spPr>
        <p:txBody>
          <a:bodyPr>
            <a:normAutofit/>
          </a:bodyPr>
          <a:lstStyle/>
          <a:p>
            <a:pPr algn="ctr"/>
            <a:r>
              <a:rPr lang="es-AR" sz="3600" b="1" u="sng" dirty="0">
                <a:latin typeface="Times New Roman" panose="02020603050405020304" pitchFamily="18" charset="0"/>
                <a:cs typeface="Times New Roman" panose="02020603050405020304" pitchFamily="18" charset="0"/>
              </a:rPr>
              <a:t>No debes escuchar como un consejero a quien se le paga</a:t>
            </a:r>
          </a:p>
        </p:txBody>
      </p:sp>
      <p:sp>
        <p:nvSpPr>
          <p:cNvPr id="3" name="Content Placeholder 2"/>
          <p:cNvSpPr>
            <a:spLocks noGrp="1"/>
          </p:cNvSpPr>
          <p:nvPr>
            <p:ph idx="1"/>
          </p:nvPr>
        </p:nvSpPr>
        <p:spPr>
          <a:xfrm>
            <a:off x="0" y="770549"/>
            <a:ext cx="10154654" cy="6087452"/>
          </a:xfrm>
        </p:spPr>
        <p:txBody>
          <a:bodyPr>
            <a:normAutofit fontScale="92500" lnSpcReduction="10000"/>
          </a:bodyPr>
          <a:lstStyle/>
          <a:p>
            <a:r>
              <a:rPr lang="es-AR" sz="3600" b="1" dirty="0">
                <a:latin typeface="Times New Roman" panose="02020603050405020304" pitchFamily="18" charset="0"/>
                <a:cs typeface="Times New Roman" panose="02020603050405020304" pitchFamily="18" charset="0"/>
              </a:rPr>
              <a:t>Eres ayuda de corto plazo- </a:t>
            </a:r>
            <a:r>
              <a:rPr lang="es-AR" sz="3600" i="1" dirty="0">
                <a:latin typeface="Times New Roman" panose="02020603050405020304" pitchFamily="18" charset="0"/>
                <a:cs typeface="Times New Roman" panose="02020603050405020304" pitchFamily="18" charset="0"/>
              </a:rPr>
              <a:t>Si alguien necesita terapia o han sido abusados hay consejeros terapistas, cuidado que no se alargue, escuchas y solo por cuatro sesiones, hay una infidelidad, una vez cada mes no cada semana. </a:t>
            </a:r>
          </a:p>
          <a:p>
            <a:r>
              <a:rPr lang="es-AR" sz="3600" b="1" dirty="0">
                <a:latin typeface="Times New Roman" panose="02020603050405020304" pitchFamily="18" charset="0"/>
                <a:cs typeface="Times New Roman" panose="02020603050405020304" pitchFamily="18" charset="0"/>
              </a:rPr>
              <a:t>Debes tener limites excelentes- </a:t>
            </a:r>
            <a:r>
              <a:rPr lang="es-AR" sz="3600" i="1" dirty="0">
                <a:latin typeface="Times New Roman" panose="02020603050405020304" pitchFamily="18" charset="0"/>
                <a:cs typeface="Times New Roman" panose="02020603050405020304" pitchFamily="18" charset="0"/>
              </a:rPr>
              <a:t>Si me junto con una mujer que este un asistente pero si no mi esposa, no solo uno a uno con una mujer. Pero aparentar algo malo, debes cuidarlo. Si te revelan mucho hay intimidad, como líder de esperanza pon limites</a:t>
            </a:r>
          </a:p>
          <a:p>
            <a:r>
              <a:rPr lang="es-AR" sz="3600" b="1" dirty="0">
                <a:latin typeface="Times New Roman" panose="02020603050405020304" pitchFamily="18" charset="0"/>
                <a:cs typeface="Times New Roman" panose="02020603050405020304" pitchFamily="18" charset="0"/>
              </a:rPr>
              <a:t>Tener un plan de acción- </a:t>
            </a:r>
            <a:r>
              <a:rPr lang="es-AR" sz="3600" b="1" i="1" dirty="0">
                <a:latin typeface="Times New Roman" panose="02020603050405020304" pitchFamily="18" charset="0"/>
                <a:cs typeface="Times New Roman" panose="02020603050405020304" pitchFamily="18" charset="0"/>
              </a:rPr>
              <a:t>O</a:t>
            </a:r>
            <a:r>
              <a:rPr lang="es-AR" sz="3600" i="1" dirty="0">
                <a:latin typeface="Times New Roman" panose="02020603050405020304" pitchFamily="18" charset="0"/>
                <a:cs typeface="Times New Roman" panose="02020603050405020304" pitchFamily="18" charset="0"/>
              </a:rPr>
              <a:t>rar, revisar sus necesidades o buscar mas ayuda. Debes animar</a:t>
            </a:r>
          </a:p>
          <a:p>
            <a:r>
              <a:rPr lang="es-AR" sz="3600" b="1" dirty="0">
                <a:latin typeface="Times New Roman" panose="02020603050405020304" pitchFamily="18" charset="0"/>
                <a:cs typeface="Times New Roman" panose="02020603050405020304" pitchFamily="18" charset="0"/>
              </a:rPr>
              <a:t>“anímense y edifíquense unos a otros, tal como lo vienen haciendo.”1 </a:t>
            </a:r>
            <a:r>
              <a:rPr lang="es-AR" sz="3600" b="1" dirty="0" err="1">
                <a:latin typeface="Times New Roman" panose="02020603050405020304" pitchFamily="18" charset="0"/>
                <a:cs typeface="Times New Roman" panose="02020603050405020304" pitchFamily="18" charset="0"/>
              </a:rPr>
              <a:t>Tes</a:t>
            </a:r>
            <a:r>
              <a:rPr lang="es-AR" sz="3600" b="1" dirty="0">
                <a:latin typeface="Times New Roman" panose="02020603050405020304" pitchFamily="18" charset="0"/>
                <a:cs typeface="Times New Roman" panose="02020603050405020304" pitchFamily="18" charset="0"/>
              </a:rPr>
              <a:t>. 5:11</a:t>
            </a:r>
          </a:p>
          <a:p>
            <a:endParaRPr lang="es-AR" dirty="0"/>
          </a:p>
        </p:txBody>
      </p:sp>
      <p:pic>
        <p:nvPicPr>
          <p:cNvPr id="2050" name="Picture 2" descr="Related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54654" y="1705220"/>
            <a:ext cx="2037346" cy="51527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331519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448801" cy="934671"/>
          </a:xfrm>
        </p:spPr>
        <p:txBody>
          <a:bodyPr>
            <a:normAutofit/>
          </a:bodyPr>
          <a:lstStyle/>
          <a:p>
            <a:pPr algn="ctr"/>
            <a:r>
              <a:rPr lang="es-AR" sz="4000" b="1" u="sng" dirty="0">
                <a:latin typeface="Times New Roman" panose="02020603050405020304" pitchFamily="18" charset="0"/>
                <a:cs typeface="Times New Roman" panose="02020603050405020304" pitchFamily="18" charset="0"/>
              </a:rPr>
              <a:t>Pasos Extras</a:t>
            </a:r>
          </a:p>
        </p:txBody>
      </p:sp>
      <p:sp>
        <p:nvSpPr>
          <p:cNvPr id="3" name="Content Placeholder 2"/>
          <p:cNvSpPr>
            <a:spLocks noGrp="1"/>
          </p:cNvSpPr>
          <p:nvPr>
            <p:ph idx="1"/>
          </p:nvPr>
        </p:nvSpPr>
        <p:spPr>
          <a:xfrm>
            <a:off x="0" y="770549"/>
            <a:ext cx="9800492" cy="6263298"/>
          </a:xfrm>
        </p:spPr>
        <p:txBody>
          <a:bodyPr>
            <a:normAutofit fontScale="92500" lnSpcReduction="10000"/>
          </a:bodyPr>
          <a:lstStyle/>
          <a:p>
            <a:r>
              <a:rPr lang="es-AR" sz="3200" b="1" dirty="0">
                <a:latin typeface="Times New Roman" panose="02020603050405020304" pitchFamily="18" charset="0"/>
                <a:cs typeface="Times New Roman" panose="02020603050405020304" pitchFamily="18" charset="0"/>
              </a:rPr>
              <a:t>Utopías son difíciles de mantener-Vienen y te dicen: “¿Cómo puedo desarrollar el habito de leer la biblia? Si les pides levantarse una hora mas temprano es obvio que dos semanas tarde el plan de acción falla, porque lo hacen, pero solo al principio, y si aconsejas esto, desde el inicio decrece su creencia en ti como consejero. Debes tener cuidado y pedirle solo 5 minutos, y lo simple mejoran. Si llega otro y dice: “Mi esposo y yo peleamos” la acción debe ser: platiquen 5 minutos y deben platicar, se practico y simple y concreto, pídeles cosas que pueden hacer.  Y evaluarlos: “Lo hicieron, si no, me dejan saber con quien trato”. Noto que si deben hacer algo difícil no lo harán, las acciones pequeñas es lo que debo pedirles. Que se conecten con Cristo</a:t>
            </a:r>
          </a:p>
          <a:p>
            <a:r>
              <a:rPr lang="es-AR" sz="3200" b="1" dirty="0">
                <a:latin typeface="Times New Roman" panose="02020603050405020304" pitchFamily="18" charset="0"/>
                <a:cs typeface="Times New Roman" panose="02020603050405020304" pitchFamily="18" charset="0"/>
              </a:rPr>
              <a:t>No olvidar animarlos simplemente a caminar con Dios. </a:t>
            </a:r>
          </a:p>
        </p:txBody>
      </p:sp>
      <p:pic>
        <p:nvPicPr>
          <p:cNvPr id="7170" name="Picture 2" descr="Related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00492" y="0"/>
            <a:ext cx="2442308"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02459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934671"/>
          </a:xfrm>
        </p:spPr>
        <p:txBody>
          <a:bodyPr>
            <a:normAutofit/>
          </a:bodyPr>
          <a:lstStyle/>
          <a:p>
            <a:pPr algn="ctr"/>
            <a:r>
              <a:rPr lang="es-AR" sz="3600" b="1" u="sng" dirty="0">
                <a:latin typeface="Times New Roman" panose="02020603050405020304" pitchFamily="18" charset="0"/>
                <a:cs typeface="Times New Roman" panose="02020603050405020304" pitchFamily="18" charset="0"/>
              </a:rPr>
              <a:t>Chismes en la Iglesia</a:t>
            </a:r>
          </a:p>
        </p:txBody>
      </p:sp>
      <p:sp>
        <p:nvSpPr>
          <p:cNvPr id="3" name="Content Placeholder 2"/>
          <p:cNvSpPr>
            <a:spLocks noGrp="1"/>
          </p:cNvSpPr>
          <p:nvPr>
            <p:ph idx="1"/>
          </p:nvPr>
        </p:nvSpPr>
        <p:spPr>
          <a:xfrm>
            <a:off x="0" y="700211"/>
            <a:ext cx="9448801" cy="6263298"/>
          </a:xfrm>
        </p:spPr>
        <p:txBody>
          <a:bodyPr>
            <a:normAutofit lnSpcReduction="10000"/>
          </a:bodyPr>
          <a:lstStyle/>
          <a:p>
            <a:r>
              <a:rPr lang="es-AR" sz="3600" b="1" dirty="0">
                <a:latin typeface="Times New Roman" panose="02020603050405020304" pitchFamily="18" charset="0"/>
                <a:cs typeface="Times New Roman" panose="02020603050405020304" pitchFamily="18" charset="0"/>
              </a:rPr>
              <a:t>Veamos un caso practico, uno viene y te da un chisme- </a:t>
            </a:r>
          </a:p>
          <a:p>
            <a:r>
              <a:rPr lang="es-ES" sz="3600" i="1" dirty="0">
                <a:latin typeface="Times New Roman" panose="02020603050405020304" pitchFamily="18" charset="0"/>
                <a:cs typeface="Times New Roman" panose="02020603050405020304" pitchFamily="18" charset="0"/>
              </a:rPr>
              <a:t>Si tu hermano peca contra ti, ve a solas con él y hazle ver su falta. Si te hace caso, has ganado a tu hermano. </a:t>
            </a:r>
            <a:r>
              <a:rPr lang="es-AR" sz="3600" b="1" i="1" dirty="0">
                <a:latin typeface="Times New Roman" panose="02020603050405020304" pitchFamily="18" charset="0"/>
                <a:cs typeface="Times New Roman" panose="02020603050405020304" pitchFamily="18" charset="0"/>
              </a:rPr>
              <a:t>Mateo 18:15</a:t>
            </a:r>
          </a:p>
          <a:p>
            <a:r>
              <a:rPr lang="es-AR" sz="3600" b="1" dirty="0">
                <a:latin typeface="Times New Roman" panose="02020603050405020304" pitchFamily="18" charset="0"/>
                <a:cs typeface="Times New Roman" panose="02020603050405020304" pitchFamily="18" charset="0"/>
              </a:rPr>
              <a:t>1) Se gentil con el chismoso</a:t>
            </a:r>
          </a:p>
          <a:p>
            <a:r>
              <a:rPr lang="es-AR" sz="3600" b="1" dirty="0">
                <a:latin typeface="Times New Roman" panose="02020603050405020304" pitchFamily="18" charset="0"/>
                <a:cs typeface="Times New Roman" panose="02020603050405020304" pitchFamily="18" charset="0"/>
              </a:rPr>
              <a:t>2) Desarrolla una cultura de apoyo</a:t>
            </a:r>
            <a:r>
              <a:rPr lang="es-AR" sz="3600" dirty="0">
                <a:latin typeface="Times New Roman" panose="02020603050405020304" pitchFamily="18" charset="0"/>
                <a:cs typeface="Times New Roman" panose="02020603050405020304" pitchFamily="18" charset="0"/>
              </a:rPr>
              <a:t>- </a:t>
            </a:r>
            <a:r>
              <a:rPr lang="es-AR" sz="3600" i="1" dirty="0">
                <a:latin typeface="Times New Roman" panose="02020603050405020304" pitchFamily="18" charset="0"/>
                <a:cs typeface="Times New Roman" panose="02020603050405020304" pitchFamily="18" charset="0"/>
              </a:rPr>
              <a:t>Si batallas con Fulanito y hablas conmigo se desarrolla el que ven mal a el y mal a ti por chismoso, debes mejor hablar con el, como dice mateo 18, si te sientes que es muy controlador y si dice, ya trate, el pasaje dice que debes llevar un testigo</a:t>
            </a:r>
          </a:p>
        </p:txBody>
      </p:sp>
      <p:pic>
        <p:nvPicPr>
          <p:cNvPr id="6146" name="Picture 2" descr="Related image"/>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b="13374"/>
          <a:stretch/>
        </p:blipFill>
        <p:spPr bwMode="auto">
          <a:xfrm>
            <a:off x="9938083" y="1323474"/>
            <a:ext cx="2253917" cy="53179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699776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934671"/>
          </a:xfrm>
        </p:spPr>
        <p:txBody>
          <a:bodyPr>
            <a:normAutofit/>
          </a:bodyPr>
          <a:lstStyle/>
          <a:p>
            <a:pPr algn="ctr"/>
            <a:r>
              <a:rPr lang="es-AR" sz="4000" b="1" u="sng" dirty="0">
                <a:latin typeface="Times New Roman" panose="02020603050405020304" pitchFamily="18" charset="0"/>
                <a:cs typeface="Times New Roman" panose="02020603050405020304" pitchFamily="18" charset="0"/>
              </a:rPr>
              <a:t>Chismes en la Iglesia</a:t>
            </a:r>
          </a:p>
        </p:txBody>
      </p:sp>
      <p:sp>
        <p:nvSpPr>
          <p:cNvPr id="3" name="Content Placeholder 2"/>
          <p:cNvSpPr>
            <a:spLocks noGrp="1"/>
          </p:cNvSpPr>
          <p:nvPr>
            <p:ph idx="1"/>
          </p:nvPr>
        </p:nvSpPr>
        <p:spPr>
          <a:xfrm>
            <a:off x="0" y="934671"/>
            <a:ext cx="9071811" cy="6263298"/>
          </a:xfrm>
        </p:spPr>
        <p:txBody>
          <a:bodyPr>
            <a:normAutofit lnSpcReduction="10000"/>
          </a:bodyPr>
          <a:lstStyle/>
          <a:p>
            <a:r>
              <a:rPr lang="es-AR" sz="4000" b="1" dirty="0">
                <a:latin typeface="Times New Roman" panose="02020603050405020304" pitchFamily="18" charset="0"/>
                <a:cs typeface="Times New Roman" panose="02020603050405020304" pitchFamily="18" charset="0"/>
              </a:rPr>
              <a:t>3) Mantén a la gente responsable- </a:t>
            </a:r>
            <a:r>
              <a:rPr lang="es-AR" sz="4000" i="1" dirty="0"/>
              <a:t>una semana después, hablaste con el.</a:t>
            </a:r>
          </a:p>
          <a:p>
            <a:r>
              <a:rPr lang="es-AR" sz="4000" b="1" dirty="0">
                <a:latin typeface="Times New Roman" panose="02020603050405020304" pitchFamily="18" charset="0"/>
                <a:cs typeface="Times New Roman" panose="02020603050405020304" pitchFamily="18" charset="0"/>
              </a:rPr>
              <a:t>4) Predicando- </a:t>
            </a:r>
            <a:r>
              <a:rPr lang="es-AR" sz="4000" i="1" dirty="0">
                <a:latin typeface="Times New Roman" panose="02020603050405020304" pitchFamily="18" charset="0"/>
                <a:cs typeface="Times New Roman" panose="02020603050405020304" pitchFamily="18" charset="0"/>
              </a:rPr>
              <a:t>menciona que el chisme no es bueno, cuando lo prediques no des nombres, ni situaciones especificas.</a:t>
            </a:r>
          </a:p>
          <a:p>
            <a:r>
              <a:rPr lang="es-AR" sz="4000" b="1" dirty="0">
                <a:latin typeface="Times New Roman" panose="02020603050405020304" pitchFamily="18" charset="0"/>
                <a:cs typeface="Times New Roman" panose="02020603050405020304" pitchFamily="18" charset="0"/>
              </a:rPr>
              <a:t>5) No muerdas el anzuelo- </a:t>
            </a:r>
            <a:r>
              <a:rPr lang="es-AR" sz="4000" i="1" dirty="0">
                <a:latin typeface="Times New Roman" panose="02020603050405020304" pitchFamily="18" charset="0"/>
                <a:cs typeface="Times New Roman" panose="02020603050405020304" pitchFamily="18" charset="0"/>
              </a:rPr>
              <a:t>Cuando alguien chismea, si tienen razón, arruinara la iglesia, tomas lados. Si es acerca de ti como pastor, ve con el que tienes que aclarar, en un punto debes llevarlo a los ancianos. </a:t>
            </a:r>
          </a:p>
        </p:txBody>
      </p:sp>
      <p:pic>
        <p:nvPicPr>
          <p:cNvPr id="6146" name="Picture 2" descr="Related image"/>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b="13374"/>
          <a:stretch/>
        </p:blipFill>
        <p:spPr bwMode="auto">
          <a:xfrm>
            <a:off x="9448800" y="1756611"/>
            <a:ext cx="2743199" cy="51013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586559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1730</TotalTime>
  <Words>831</Words>
  <Application>Microsoft Office PowerPoint</Application>
  <PresentationFormat>Widescreen</PresentationFormat>
  <Paragraphs>39</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Times New Roman</vt:lpstr>
      <vt:lpstr>Office Theme</vt:lpstr>
      <vt:lpstr>¿Porqué la Gente viene con el Pastor?</vt:lpstr>
      <vt:lpstr>Cuidado pastoral en el matrimonio</vt:lpstr>
      <vt:lpstr>¿Porque la gente viene al Pastor?</vt:lpstr>
      <vt:lpstr>¿Porque la gente viene al Pastor?</vt:lpstr>
      <vt:lpstr>No debes escuchar como un consejero a quien se le paga</vt:lpstr>
      <vt:lpstr>No debes escuchar como un consejero a quien se le paga</vt:lpstr>
      <vt:lpstr>Pasos Extras</vt:lpstr>
      <vt:lpstr>Chismes en la Iglesia</vt:lpstr>
      <vt:lpstr>Chismes en la Iglesia</vt:lpstr>
      <vt:lpstr>Nota final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¿Porque la Gente viene con el Pastor?</dc:title>
  <dc:creator>Margie Moreno</dc:creator>
  <cp:lastModifiedBy>Aaron Moreno</cp:lastModifiedBy>
  <cp:revision>16</cp:revision>
  <dcterms:created xsi:type="dcterms:W3CDTF">2017-07-18T17:14:34Z</dcterms:created>
  <dcterms:modified xsi:type="dcterms:W3CDTF">2017-11-03T15:45:01Z</dcterms:modified>
</cp:coreProperties>
</file>