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9A7B0-2C6C-4349-B65A-6EA0C6AA632F}" type="datetimeFigureOut">
              <a:rPr lang="ru-RU" smtClean="0"/>
              <a:t>18.06.2020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34D02-14C0-42C6-9E31-32E2B839CE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2771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9A7B0-2C6C-4349-B65A-6EA0C6AA632F}" type="datetimeFigureOut">
              <a:rPr lang="ru-RU" smtClean="0"/>
              <a:t>18.06.2020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34D02-14C0-42C6-9E31-32E2B839CE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69363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9A7B0-2C6C-4349-B65A-6EA0C6AA632F}" type="datetimeFigureOut">
              <a:rPr lang="ru-RU" smtClean="0"/>
              <a:t>18.06.2020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34D02-14C0-42C6-9E31-32E2B839CE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560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9A7B0-2C6C-4349-B65A-6EA0C6AA632F}" type="datetimeFigureOut">
              <a:rPr lang="ru-RU" smtClean="0"/>
              <a:t>18.06.2020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34D02-14C0-42C6-9E31-32E2B839CE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69963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9A7B0-2C6C-4349-B65A-6EA0C6AA632F}" type="datetimeFigureOut">
              <a:rPr lang="ru-RU" smtClean="0"/>
              <a:t>18.06.2020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34D02-14C0-42C6-9E31-32E2B839CE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0962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9A7B0-2C6C-4349-B65A-6EA0C6AA632F}" type="datetimeFigureOut">
              <a:rPr lang="ru-RU" smtClean="0"/>
              <a:t>18.06.2020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34D02-14C0-42C6-9E31-32E2B839CE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67534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9A7B0-2C6C-4349-B65A-6EA0C6AA632F}" type="datetimeFigureOut">
              <a:rPr lang="ru-RU" smtClean="0"/>
              <a:t>18.06.2020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34D02-14C0-42C6-9E31-32E2B839CE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17428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9A7B0-2C6C-4349-B65A-6EA0C6AA632F}" type="datetimeFigureOut">
              <a:rPr lang="ru-RU" smtClean="0"/>
              <a:t>18.06.2020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34D02-14C0-42C6-9E31-32E2B839CE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3459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9A7B0-2C6C-4349-B65A-6EA0C6AA632F}" type="datetimeFigureOut">
              <a:rPr lang="ru-RU" smtClean="0"/>
              <a:t>18.06.2020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34D02-14C0-42C6-9E31-32E2B839CE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85971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9A7B0-2C6C-4349-B65A-6EA0C6AA632F}" type="datetimeFigureOut">
              <a:rPr lang="ru-RU" smtClean="0"/>
              <a:t>18.06.2020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34D02-14C0-42C6-9E31-32E2B839CE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98127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99A7B0-2C6C-4349-B65A-6EA0C6AA632F}" type="datetimeFigureOut">
              <a:rPr lang="ru-RU" smtClean="0"/>
              <a:t>18.06.2020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634D02-14C0-42C6-9E31-32E2B839CE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7326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99A7B0-2C6C-4349-B65A-6EA0C6AA632F}" type="datetimeFigureOut">
              <a:rPr lang="ru-RU" smtClean="0"/>
              <a:t>18.06.2020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634D02-14C0-42C6-9E31-32E2B839CE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1943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63521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798"/>
          <a:stretch/>
        </p:blipFill>
        <p:spPr>
          <a:xfrm>
            <a:off x="0" y="-636758"/>
            <a:ext cx="9144000" cy="298563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16632"/>
            <a:ext cx="7772400" cy="1470025"/>
          </a:xfrm>
        </p:spPr>
        <p:txBody>
          <a:bodyPr/>
          <a:lstStyle/>
          <a:p>
            <a:r>
              <a:rPr lang="ru-RU" b="1" dirty="0"/>
              <a:t>Аргумент Н. Гайслера.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1628800"/>
            <a:ext cx="8280920" cy="5112568"/>
          </a:xfrm>
        </p:spPr>
        <p:txBody>
          <a:bodyPr>
            <a:normAutofit fontScale="32500" lnSpcReduction="20000"/>
          </a:bodyPr>
          <a:lstStyle/>
          <a:p>
            <a:pPr marL="514350" lvl="0" indent="-514350" algn="l">
              <a:buFont typeface="+mj-lt"/>
              <a:buAutoNum type="arabicPeriod"/>
            </a:pPr>
            <a:r>
              <a:rPr lang="ru-RU" sz="4900" dirty="0">
                <a:solidFill>
                  <a:schemeClr val="tx1"/>
                </a:solidFill>
              </a:rPr>
              <a:t>Невозможно отрицать существование некоторых вещей (напр., я не могу отрицать свое собственное существование</a:t>
            </a:r>
            <a:r>
              <a:rPr lang="ru-RU" sz="4900" dirty="0" smtClean="0">
                <a:solidFill>
                  <a:schemeClr val="tx1"/>
                </a:solidFill>
              </a:rPr>
              <a:t>).</a:t>
            </a:r>
            <a:endParaRPr lang="en-US" sz="4900" dirty="0" smtClean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endParaRPr lang="en-US" sz="49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endParaRPr lang="en-US" sz="4900" dirty="0" smtClean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endParaRPr lang="en-US" sz="49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endParaRPr lang="en-US" sz="4900" dirty="0" smtClean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endParaRPr lang="en-US" sz="49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endParaRPr lang="en-US" sz="4900" dirty="0" smtClean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endParaRPr lang="en-US" sz="49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endParaRPr lang="en-US" sz="4900" dirty="0" smtClean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endParaRPr lang="en-US" sz="49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endParaRPr lang="en-US" sz="4900" dirty="0" smtClean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endParaRPr lang="en-US" sz="49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endParaRPr lang="en-US" sz="4900" dirty="0" smtClean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endParaRPr lang="en-US" sz="49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endParaRPr lang="en-US" sz="4900" dirty="0" smtClean="0">
              <a:solidFill>
                <a:schemeClr val="tx1"/>
              </a:solidFill>
            </a:endParaRPr>
          </a:p>
          <a:p>
            <a:pPr lvl="0" algn="l"/>
            <a:r>
              <a:rPr lang="ru-RU" sz="4900" dirty="0">
                <a:solidFill>
                  <a:schemeClr val="tx1"/>
                </a:solidFill>
              </a:rPr>
              <a:t/>
            </a:r>
            <a:br>
              <a:rPr lang="ru-RU" sz="4900" dirty="0">
                <a:solidFill>
                  <a:schemeClr val="tx1"/>
                </a:solidFill>
              </a:rPr>
            </a:br>
            <a:endParaRPr lang="ru-RU" sz="4900" dirty="0">
              <a:solidFill>
                <a:schemeClr val="tx1"/>
              </a:solidFill>
            </a:endParaRPr>
          </a:p>
          <a:p>
            <a:endParaRPr lang="en-US" dirty="0" smtClean="0"/>
          </a:p>
          <a:p>
            <a:endParaRPr lang="en-US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2514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63521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798"/>
          <a:stretch/>
        </p:blipFill>
        <p:spPr>
          <a:xfrm>
            <a:off x="0" y="-636758"/>
            <a:ext cx="9144000" cy="298563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16632"/>
            <a:ext cx="7772400" cy="1470025"/>
          </a:xfrm>
        </p:spPr>
        <p:txBody>
          <a:bodyPr/>
          <a:lstStyle/>
          <a:p>
            <a:r>
              <a:rPr lang="ru-RU" b="1" dirty="0"/>
              <a:t>Аргумент Н. Гайслера.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1628800"/>
            <a:ext cx="8280920" cy="5112568"/>
          </a:xfrm>
        </p:spPr>
        <p:txBody>
          <a:bodyPr>
            <a:normAutofit fontScale="32500" lnSpcReduction="20000"/>
          </a:bodyPr>
          <a:lstStyle/>
          <a:p>
            <a:pPr marL="514350" lvl="0" indent="-514350" algn="l">
              <a:buFont typeface="+mj-lt"/>
              <a:buAutoNum type="arabicPeriod"/>
            </a:pPr>
            <a:r>
              <a:rPr lang="ru-RU" sz="4900" dirty="0">
                <a:solidFill>
                  <a:schemeClr val="tx1"/>
                </a:solidFill>
              </a:rPr>
              <a:t>Невозможно отрицать существование некоторых вещей (напр., я не могу отрицать свое собственное существование).</a:t>
            </a:r>
            <a:br>
              <a:rPr lang="ru-RU" sz="4900" dirty="0">
                <a:solidFill>
                  <a:schemeClr val="tx1"/>
                </a:solidFill>
              </a:rPr>
            </a:br>
            <a:endParaRPr lang="ru-RU" sz="49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r>
              <a:rPr lang="ru-RU" sz="4900" dirty="0">
                <a:solidFill>
                  <a:schemeClr val="tx1"/>
                </a:solidFill>
              </a:rPr>
              <a:t>Мое несуществование является возможностью</a:t>
            </a:r>
            <a:r>
              <a:rPr lang="en-US" sz="4900" dirty="0">
                <a:solidFill>
                  <a:schemeClr val="tx1"/>
                </a:solidFill>
              </a:rPr>
              <a:t>.</a:t>
            </a:r>
            <a:br>
              <a:rPr lang="en-US" sz="4900" dirty="0">
                <a:solidFill>
                  <a:schemeClr val="tx1"/>
                </a:solidFill>
              </a:rPr>
            </a:br>
            <a:endParaRPr lang="ru-RU" sz="49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r>
              <a:rPr lang="ru-RU" sz="4900" dirty="0">
                <a:solidFill>
                  <a:schemeClr val="tx1"/>
                </a:solidFill>
              </a:rPr>
              <a:t>Все что имело возможность не существовать, в настоящее время вызвано к существованию какой-то причиной.</a:t>
            </a:r>
            <a:br>
              <a:rPr lang="ru-RU" sz="4900" dirty="0">
                <a:solidFill>
                  <a:schemeClr val="tx1"/>
                </a:solidFill>
              </a:rPr>
            </a:br>
            <a:endParaRPr lang="ru-RU" sz="49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r>
              <a:rPr lang="ru-RU" sz="4900" dirty="0">
                <a:solidFill>
                  <a:schemeClr val="tx1"/>
                </a:solidFill>
              </a:rPr>
              <a:t>Бесконечная причинно-следственная цепь существовать не может.</a:t>
            </a:r>
            <a:br>
              <a:rPr lang="ru-RU" sz="4900" dirty="0">
                <a:solidFill>
                  <a:schemeClr val="tx1"/>
                </a:solidFill>
              </a:rPr>
            </a:br>
            <a:endParaRPr lang="ru-RU" sz="49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r>
              <a:rPr lang="ru-RU" sz="4900" dirty="0">
                <a:solidFill>
                  <a:schemeClr val="tx1"/>
                </a:solidFill>
              </a:rPr>
              <a:t>Следовательно, первая беспричинная причина моего существования существует.</a:t>
            </a:r>
            <a:br>
              <a:rPr lang="ru-RU" sz="4900" dirty="0">
                <a:solidFill>
                  <a:schemeClr val="tx1"/>
                </a:solidFill>
              </a:rPr>
            </a:br>
            <a:endParaRPr lang="ru-RU" sz="49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r>
              <a:rPr lang="ru-RU" sz="4900" dirty="0">
                <a:solidFill>
                  <a:schemeClr val="tx1"/>
                </a:solidFill>
              </a:rPr>
              <a:t>Эта беспричинная причина должна быть вечной (бесконечной), неизменной, всемогущей, всезнающей, и полностью совершенной.</a:t>
            </a:r>
            <a:br>
              <a:rPr lang="ru-RU" sz="4900" dirty="0">
                <a:solidFill>
                  <a:schemeClr val="tx1"/>
                </a:solidFill>
              </a:rPr>
            </a:br>
            <a:endParaRPr lang="ru-RU" sz="49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r>
              <a:rPr lang="ru-RU" sz="4900" dirty="0">
                <a:solidFill>
                  <a:schemeClr val="tx1"/>
                </a:solidFill>
              </a:rPr>
              <a:t>Это бесконечно совершенное Существо можно назвать «Богом».</a:t>
            </a:r>
            <a:br>
              <a:rPr lang="ru-RU" sz="4900" dirty="0">
                <a:solidFill>
                  <a:schemeClr val="tx1"/>
                </a:solidFill>
              </a:rPr>
            </a:br>
            <a:endParaRPr lang="ru-RU" sz="49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r>
              <a:rPr lang="ru-RU" sz="4900" dirty="0">
                <a:solidFill>
                  <a:schemeClr val="tx1"/>
                </a:solidFill>
              </a:rPr>
              <a:t>Поэтому Бог существует</a:t>
            </a:r>
            <a:r>
              <a:rPr lang="en-US" sz="4900" dirty="0">
                <a:solidFill>
                  <a:schemeClr val="tx1"/>
                </a:solidFill>
              </a:rPr>
              <a:t>.</a:t>
            </a:r>
            <a:br>
              <a:rPr lang="en-US" sz="4900" dirty="0">
                <a:solidFill>
                  <a:schemeClr val="tx1"/>
                </a:solidFill>
              </a:rPr>
            </a:br>
            <a:endParaRPr lang="ru-RU" sz="49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r>
              <a:rPr lang="ru-RU" sz="4900" dirty="0">
                <a:solidFill>
                  <a:schemeClr val="tx1"/>
                </a:solidFill>
              </a:rPr>
              <a:t>Этот Бог, который существует, идентичен Богу, описанному в Христианских Писаниях.</a:t>
            </a:r>
            <a:br>
              <a:rPr lang="ru-RU" sz="4900" dirty="0">
                <a:solidFill>
                  <a:schemeClr val="tx1"/>
                </a:solidFill>
              </a:rPr>
            </a:br>
            <a:endParaRPr lang="ru-RU" sz="49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r>
              <a:rPr lang="ru-RU" sz="4900" dirty="0">
                <a:solidFill>
                  <a:schemeClr val="tx1"/>
                </a:solidFill>
              </a:rPr>
              <a:t>Следовательно, Бог, описанный в Библии, существует.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55101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63521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798"/>
          <a:stretch/>
        </p:blipFill>
        <p:spPr>
          <a:xfrm>
            <a:off x="0" y="-636758"/>
            <a:ext cx="9144000" cy="298563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16632"/>
            <a:ext cx="7772400" cy="1470025"/>
          </a:xfrm>
        </p:spPr>
        <p:txBody>
          <a:bodyPr/>
          <a:lstStyle/>
          <a:p>
            <a:r>
              <a:rPr lang="ru-RU" b="1" dirty="0"/>
              <a:t>Аргумент Н. Гайслера.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1628800"/>
            <a:ext cx="8280920" cy="5112568"/>
          </a:xfrm>
        </p:spPr>
        <p:txBody>
          <a:bodyPr>
            <a:normAutofit fontScale="32500" lnSpcReduction="20000"/>
          </a:bodyPr>
          <a:lstStyle/>
          <a:p>
            <a:pPr marL="514350" lvl="0" indent="-514350" algn="l">
              <a:buFont typeface="+mj-lt"/>
              <a:buAutoNum type="arabicPeriod"/>
            </a:pPr>
            <a:r>
              <a:rPr lang="ru-RU" sz="4900" dirty="0">
                <a:solidFill>
                  <a:schemeClr val="tx1"/>
                </a:solidFill>
              </a:rPr>
              <a:t>Невозможно отрицать существование некоторых вещей (напр., я не могу отрицать свое собственное существование).</a:t>
            </a:r>
            <a:br>
              <a:rPr lang="ru-RU" sz="4900" dirty="0">
                <a:solidFill>
                  <a:schemeClr val="tx1"/>
                </a:solidFill>
              </a:rPr>
            </a:br>
            <a:endParaRPr lang="ru-RU" sz="49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r>
              <a:rPr lang="ru-RU" sz="4900" dirty="0">
                <a:solidFill>
                  <a:schemeClr val="tx1"/>
                </a:solidFill>
              </a:rPr>
              <a:t>Мое несуществование является возможностью</a:t>
            </a:r>
            <a:r>
              <a:rPr lang="en-US" sz="4900" dirty="0" smtClean="0">
                <a:solidFill>
                  <a:schemeClr val="tx1"/>
                </a:solidFill>
              </a:rPr>
              <a:t>.</a:t>
            </a:r>
          </a:p>
          <a:p>
            <a:pPr marL="514350" lvl="0" indent="-514350" algn="l">
              <a:buFont typeface="+mj-lt"/>
              <a:buAutoNum type="arabicPeriod"/>
            </a:pPr>
            <a:endParaRPr lang="en-US" sz="49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endParaRPr lang="en-US" sz="4900" dirty="0" smtClean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endParaRPr lang="en-US" sz="49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endParaRPr lang="en-US" sz="4900" dirty="0" smtClean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endParaRPr lang="en-US" sz="49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endParaRPr lang="en-US" sz="4900" dirty="0" smtClean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endParaRPr lang="en-US" sz="49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endParaRPr lang="en-US" sz="4900" dirty="0" smtClean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endParaRPr lang="en-US" sz="49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endParaRPr lang="en-US" sz="4900" dirty="0" smtClean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endParaRPr lang="en-US" sz="49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endParaRPr lang="en-US" sz="4900" dirty="0" smtClean="0">
              <a:solidFill>
                <a:schemeClr val="tx1"/>
              </a:solidFill>
            </a:endParaRPr>
          </a:p>
          <a:p>
            <a:pPr lvl="0" algn="l"/>
            <a:r>
              <a:rPr lang="en-US" sz="4900" dirty="0" smtClean="0">
                <a:solidFill>
                  <a:schemeClr val="tx1"/>
                </a:solidFill>
              </a:rPr>
              <a:t/>
            </a:r>
            <a:br>
              <a:rPr lang="en-US" sz="4900" dirty="0" smtClean="0">
                <a:solidFill>
                  <a:schemeClr val="tx1"/>
                </a:solidFill>
              </a:rPr>
            </a:br>
            <a:endParaRPr lang="ru-RU" sz="4900" dirty="0" smtClean="0">
              <a:solidFill>
                <a:schemeClr val="tx1"/>
              </a:solidFill>
            </a:endParaRP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87240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63521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798"/>
          <a:stretch/>
        </p:blipFill>
        <p:spPr>
          <a:xfrm>
            <a:off x="0" y="-636758"/>
            <a:ext cx="9144000" cy="298563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16632"/>
            <a:ext cx="7772400" cy="1470025"/>
          </a:xfrm>
        </p:spPr>
        <p:txBody>
          <a:bodyPr/>
          <a:lstStyle/>
          <a:p>
            <a:r>
              <a:rPr lang="ru-RU" b="1" dirty="0"/>
              <a:t>Аргумент Н. Гайслера.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1628800"/>
            <a:ext cx="8280920" cy="5112568"/>
          </a:xfrm>
        </p:spPr>
        <p:txBody>
          <a:bodyPr>
            <a:normAutofit fontScale="32500" lnSpcReduction="20000"/>
          </a:bodyPr>
          <a:lstStyle/>
          <a:p>
            <a:pPr marL="514350" lvl="0" indent="-514350" algn="l">
              <a:buFont typeface="+mj-lt"/>
              <a:buAutoNum type="arabicPeriod"/>
            </a:pPr>
            <a:r>
              <a:rPr lang="ru-RU" sz="4900" dirty="0">
                <a:solidFill>
                  <a:schemeClr val="tx1"/>
                </a:solidFill>
              </a:rPr>
              <a:t>Невозможно отрицать существование некоторых вещей (напр., я не могу отрицать свое собственное существование).</a:t>
            </a:r>
            <a:br>
              <a:rPr lang="ru-RU" sz="4900" dirty="0">
                <a:solidFill>
                  <a:schemeClr val="tx1"/>
                </a:solidFill>
              </a:rPr>
            </a:br>
            <a:endParaRPr lang="ru-RU" sz="49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r>
              <a:rPr lang="ru-RU" sz="4900" dirty="0">
                <a:solidFill>
                  <a:schemeClr val="tx1"/>
                </a:solidFill>
              </a:rPr>
              <a:t>Мое несуществование является возможностью</a:t>
            </a:r>
            <a:r>
              <a:rPr lang="en-US" sz="4900" dirty="0">
                <a:solidFill>
                  <a:schemeClr val="tx1"/>
                </a:solidFill>
              </a:rPr>
              <a:t>.</a:t>
            </a:r>
            <a:br>
              <a:rPr lang="en-US" sz="4900" dirty="0">
                <a:solidFill>
                  <a:schemeClr val="tx1"/>
                </a:solidFill>
              </a:rPr>
            </a:br>
            <a:endParaRPr lang="ru-RU" sz="49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r>
              <a:rPr lang="ru-RU" sz="4900" dirty="0">
                <a:solidFill>
                  <a:schemeClr val="tx1"/>
                </a:solidFill>
              </a:rPr>
              <a:t>Все что имело возможность не существовать, в настоящее время вызвано к существованию какой-то причиной</a:t>
            </a:r>
            <a:r>
              <a:rPr lang="ru-RU" sz="4900" dirty="0" smtClean="0">
                <a:solidFill>
                  <a:schemeClr val="tx1"/>
                </a:solidFill>
              </a:rPr>
              <a:t>.</a:t>
            </a:r>
            <a:endParaRPr lang="en-US" sz="4900" dirty="0" smtClean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endParaRPr lang="en-US" sz="49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endParaRPr lang="en-US" sz="4900" dirty="0" smtClean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endParaRPr lang="en-US" sz="49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endParaRPr lang="en-US" sz="4900" dirty="0" smtClean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endParaRPr lang="en-US" sz="49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endParaRPr lang="en-US" sz="4900" dirty="0" smtClean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endParaRPr lang="en-US" sz="49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endParaRPr lang="en-US" sz="4900" dirty="0" smtClean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endParaRPr lang="en-US" sz="49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endParaRPr lang="en-US" sz="4900" dirty="0" smtClean="0">
              <a:solidFill>
                <a:schemeClr val="tx1"/>
              </a:solidFill>
            </a:endParaRPr>
          </a:p>
          <a:p>
            <a:pPr lvl="0" algn="l"/>
            <a:r>
              <a:rPr lang="ru-RU" sz="4900" dirty="0">
                <a:solidFill>
                  <a:schemeClr val="tx1"/>
                </a:solidFill>
              </a:rPr>
              <a:t/>
            </a:r>
            <a:br>
              <a:rPr lang="ru-RU" sz="4900" dirty="0">
                <a:solidFill>
                  <a:schemeClr val="tx1"/>
                </a:solidFill>
              </a:rPr>
            </a:br>
            <a:endParaRPr lang="ru-RU" sz="4900" dirty="0">
              <a:solidFill>
                <a:schemeClr val="tx1"/>
              </a:solidFill>
            </a:endParaRPr>
          </a:p>
          <a:p>
            <a:endParaRPr lang="en-US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56626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63521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798"/>
          <a:stretch/>
        </p:blipFill>
        <p:spPr>
          <a:xfrm>
            <a:off x="0" y="-636758"/>
            <a:ext cx="9144000" cy="298563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16632"/>
            <a:ext cx="7772400" cy="1470025"/>
          </a:xfrm>
        </p:spPr>
        <p:txBody>
          <a:bodyPr/>
          <a:lstStyle/>
          <a:p>
            <a:r>
              <a:rPr lang="ru-RU" b="1" dirty="0"/>
              <a:t>Аргумент Н. Гайслера.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1628800"/>
            <a:ext cx="8280920" cy="5112568"/>
          </a:xfrm>
        </p:spPr>
        <p:txBody>
          <a:bodyPr>
            <a:normAutofit fontScale="32500" lnSpcReduction="20000"/>
          </a:bodyPr>
          <a:lstStyle/>
          <a:p>
            <a:pPr marL="514350" lvl="0" indent="-514350" algn="l">
              <a:buFont typeface="+mj-lt"/>
              <a:buAutoNum type="arabicPeriod"/>
            </a:pPr>
            <a:r>
              <a:rPr lang="ru-RU" sz="4900" dirty="0">
                <a:solidFill>
                  <a:schemeClr val="tx1"/>
                </a:solidFill>
              </a:rPr>
              <a:t>Невозможно отрицать существование некоторых вещей (напр., я не могу отрицать свое собственное существование).</a:t>
            </a:r>
            <a:br>
              <a:rPr lang="ru-RU" sz="4900" dirty="0">
                <a:solidFill>
                  <a:schemeClr val="tx1"/>
                </a:solidFill>
              </a:rPr>
            </a:br>
            <a:endParaRPr lang="ru-RU" sz="49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r>
              <a:rPr lang="ru-RU" sz="4900" dirty="0">
                <a:solidFill>
                  <a:schemeClr val="tx1"/>
                </a:solidFill>
              </a:rPr>
              <a:t>Мое несуществование является возможностью</a:t>
            </a:r>
            <a:r>
              <a:rPr lang="en-US" sz="4900" dirty="0">
                <a:solidFill>
                  <a:schemeClr val="tx1"/>
                </a:solidFill>
              </a:rPr>
              <a:t>.</a:t>
            </a:r>
            <a:br>
              <a:rPr lang="en-US" sz="4900" dirty="0">
                <a:solidFill>
                  <a:schemeClr val="tx1"/>
                </a:solidFill>
              </a:rPr>
            </a:br>
            <a:endParaRPr lang="ru-RU" sz="49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r>
              <a:rPr lang="ru-RU" sz="4900" dirty="0">
                <a:solidFill>
                  <a:schemeClr val="tx1"/>
                </a:solidFill>
              </a:rPr>
              <a:t>Все что имело возможность не существовать, в настоящее время вызвано к существованию какой-то причиной.</a:t>
            </a:r>
            <a:br>
              <a:rPr lang="ru-RU" sz="4900" dirty="0">
                <a:solidFill>
                  <a:schemeClr val="tx1"/>
                </a:solidFill>
              </a:rPr>
            </a:br>
            <a:endParaRPr lang="ru-RU" sz="49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r>
              <a:rPr lang="ru-RU" sz="4900" dirty="0">
                <a:solidFill>
                  <a:schemeClr val="tx1"/>
                </a:solidFill>
              </a:rPr>
              <a:t>Бесконечная причинно-следственная цепь существовать не может.</a:t>
            </a:r>
            <a:br>
              <a:rPr lang="ru-RU" sz="4900" dirty="0">
                <a:solidFill>
                  <a:schemeClr val="tx1"/>
                </a:solidFill>
              </a:rPr>
            </a:br>
            <a:endParaRPr lang="ru-RU" sz="49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endParaRPr lang="en-US" sz="4900" dirty="0" smtClean="0">
              <a:solidFill>
                <a:schemeClr val="tx1"/>
              </a:solidFill>
            </a:endParaRPr>
          </a:p>
          <a:p>
            <a:pPr lvl="0" algn="l"/>
            <a:endParaRPr lang="en-US" sz="49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endParaRPr lang="en-US" sz="4900" dirty="0" smtClean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endParaRPr lang="en-US" sz="49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endParaRPr lang="en-US" sz="4900" dirty="0" smtClean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endParaRPr lang="en-US" sz="49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endParaRPr lang="en-US" sz="4900" dirty="0" smtClean="0">
              <a:solidFill>
                <a:schemeClr val="tx1"/>
              </a:solidFill>
            </a:endParaRPr>
          </a:p>
          <a:p>
            <a:pPr lvl="0" algn="l"/>
            <a:r>
              <a:rPr lang="ru-RU" sz="4900" dirty="0">
                <a:solidFill>
                  <a:schemeClr val="tx1"/>
                </a:solidFill>
              </a:rPr>
              <a:t/>
            </a:r>
            <a:br>
              <a:rPr lang="ru-RU" sz="4900" dirty="0">
                <a:solidFill>
                  <a:schemeClr val="tx1"/>
                </a:solidFill>
              </a:rPr>
            </a:br>
            <a:endParaRPr lang="en-US" sz="4900" dirty="0" smtClean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endParaRPr lang="en-US" sz="49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endParaRPr lang="en-US" sz="4900" dirty="0" smtClean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endParaRPr lang="en-US" sz="49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endParaRPr lang="en-US" sz="4900" dirty="0" smtClean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endParaRPr lang="en-US" sz="49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98638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63521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798"/>
          <a:stretch/>
        </p:blipFill>
        <p:spPr>
          <a:xfrm>
            <a:off x="0" y="-636758"/>
            <a:ext cx="9144000" cy="298563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16632"/>
            <a:ext cx="7772400" cy="1470025"/>
          </a:xfrm>
        </p:spPr>
        <p:txBody>
          <a:bodyPr/>
          <a:lstStyle/>
          <a:p>
            <a:r>
              <a:rPr lang="ru-RU" b="1" dirty="0"/>
              <a:t>Аргумент Н. Гайслера.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1628800"/>
            <a:ext cx="8280920" cy="5112568"/>
          </a:xfrm>
        </p:spPr>
        <p:txBody>
          <a:bodyPr>
            <a:normAutofit fontScale="32500" lnSpcReduction="20000"/>
          </a:bodyPr>
          <a:lstStyle/>
          <a:p>
            <a:pPr marL="514350" lvl="0" indent="-514350" algn="l">
              <a:buFont typeface="+mj-lt"/>
              <a:buAutoNum type="arabicPeriod"/>
            </a:pPr>
            <a:r>
              <a:rPr lang="ru-RU" sz="4900" dirty="0">
                <a:solidFill>
                  <a:schemeClr val="tx1"/>
                </a:solidFill>
              </a:rPr>
              <a:t>Невозможно отрицать существование некоторых вещей (напр., я не могу отрицать свое собственное существование).</a:t>
            </a:r>
            <a:br>
              <a:rPr lang="ru-RU" sz="4900" dirty="0">
                <a:solidFill>
                  <a:schemeClr val="tx1"/>
                </a:solidFill>
              </a:rPr>
            </a:br>
            <a:endParaRPr lang="ru-RU" sz="49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r>
              <a:rPr lang="ru-RU" sz="4900" dirty="0">
                <a:solidFill>
                  <a:schemeClr val="tx1"/>
                </a:solidFill>
              </a:rPr>
              <a:t>Мое несуществование является возможностью</a:t>
            </a:r>
            <a:r>
              <a:rPr lang="en-US" sz="4900" dirty="0">
                <a:solidFill>
                  <a:schemeClr val="tx1"/>
                </a:solidFill>
              </a:rPr>
              <a:t>.</a:t>
            </a:r>
            <a:br>
              <a:rPr lang="en-US" sz="4900" dirty="0">
                <a:solidFill>
                  <a:schemeClr val="tx1"/>
                </a:solidFill>
              </a:rPr>
            </a:br>
            <a:endParaRPr lang="ru-RU" sz="49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r>
              <a:rPr lang="ru-RU" sz="4900" dirty="0">
                <a:solidFill>
                  <a:schemeClr val="tx1"/>
                </a:solidFill>
              </a:rPr>
              <a:t>Все что имело возможность не существовать, в настоящее время вызвано к существованию какой-то причиной.</a:t>
            </a:r>
            <a:br>
              <a:rPr lang="ru-RU" sz="4900" dirty="0">
                <a:solidFill>
                  <a:schemeClr val="tx1"/>
                </a:solidFill>
              </a:rPr>
            </a:br>
            <a:endParaRPr lang="ru-RU" sz="49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r>
              <a:rPr lang="ru-RU" sz="4900" dirty="0">
                <a:solidFill>
                  <a:schemeClr val="tx1"/>
                </a:solidFill>
              </a:rPr>
              <a:t>Бесконечная причинно-следственная цепь существовать не может.</a:t>
            </a:r>
            <a:br>
              <a:rPr lang="ru-RU" sz="4900" dirty="0">
                <a:solidFill>
                  <a:schemeClr val="tx1"/>
                </a:solidFill>
              </a:rPr>
            </a:br>
            <a:endParaRPr lang="ru-RU" sz="49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r>
              <a:rPr lang="ru-RU" sz="4900" dirty="0">
                <a:solidFill>
                  <a:schemeClr val="tx1"/>
                </a:solidFill>
              </a:rPr>
              <a:t>Следовательно, первая беспричинная причина моего существования существует</a:t>
            </a:r>
            <a:r>
              <a:rPr lang="ru-RU" sz="4900" dirty="0" smtClean="0">
                <a:solidFill>
                  <a:schemeClr val="tx1"/>
                </a:solidFill>
              </a:rPr>
              <a:t>.</a:t>
            </a:r>
            <a:endParaRPr lang="en-US" sz="4900" dirty="0" smtClean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endParaRPr lang="en-US" sz="49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endParaRPr lang="en-US" sz="4900" dirty="0" smtClean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endParaRPr lang="en-US" sz="49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endParaRPr lang="en-US" sz="4900" dirty="0" smtClean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endParaRPr lang="en-US" sz="49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endParaRPr lang="en-US" sz="4900" dirty="0" smtClean="0">
              <a:solidFill>
                <a:schemeClr val="tx1"/>
              </a:solidFill>
            </a:endParaRPr>
          </a:p>
          <a:p>
            <a:pPr lvl="0" algn="l"/>
            <a:r>
              <a:rPr lang="ru-RU" sz="4900" dirty="0">
                <a:solidFill>
                  <a:schemeClr val="tx1"/>
                </a:solidFill>
              </a:rPr>
              <a:t/>
            </a:r>
            <a:br>
              <a:rPr lang="ru-RU" sz="4900" dirty="0">
                <a:solidFill>
                  <a:schemeClr val="tx1"/>
                </a:solidFill>
              </a:rPr>
            </a:br>
            <a:endParaRPr lang="en-US" sz="4900" dirty="0" smtClean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endParaRPr lang="en-US" sz="49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endParaRPr lang="en-US" sz="4900" dirty="0" smtClean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endParaRPr lang="en-US" sz="49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endParaRPr lang="en-US" sz="4900" dirty="0" smtClean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endParaRPr lang="en-US" sz="49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3107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63521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798"/>
          <a:stretch/>
        </p:blipFill>
        <p:spPr>
          <a:xfrm>
            <a:off x="0" y="-636758"/>
            <a:ext cx="9144000" cy="298563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16632"/>
            <a:ext cx="7772400" cy="1470025"/>
          </a:xfrm>
        </p:spPr>
        <p:txBody>
          <a:bodyPr/>
          <a:lstStyle/>
          <a:p>
            <a:r>
              <a:rPr lang="ru-RU" b="1" dirty="0"/>
              <a:t>Аргумент Н. Гайслера.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1628800"/>
            <a:ext cx="8280920" cy="5112568"/>
          </a:xfrm>
        </p:spPr>
        <p:txBody>
          <a:bodyPr>
            <a:normAutofit fontScale="32500" lnSpcReduction="20000"/>
          </a:bodyPr>
          <a:lstStyle/>
          <a:p>
            <a:pPr marL="514350" lvl="0" indent="-514350" algn="l">
              <a:buFont typeface="+mj-lt"/>
              <a:buAutoNum type="arabicPeriod"/>
            </a:pPr>
            <a:r>
              <a:rPr lang="ru-RU" sz="4900" dirty="0">
                <a:solidFill>
                  <a:schemeClr val="tx1"/>
                </a:solidFill>
              </a:rPr>
              <a:t>Невозможно отрицать существование некоторых вещей (напр., я не могу отрицать свое собственное существование).</a:t>
            </a:r>
            <a:br>
              <a:rPr lang="ru-RU" sz="4900" dirty="0">
                <a:solidFill>
                  <a:schemeClr val="tx1"/>
                </a:solidFill>
              </a:rPr>
            </a:br>
            <a:endParaRPr lang="ru-RU" sz="49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r>
              <a:rPr lang="ru-RU" sz="4900" dirty="0">
                <a:solidFill>
                  <a:schemeClr val="tx1"/>
                </a:solidFill>
              </a:rPr>
              <a:t>Мое несуществование является возможностью</a:t>
            </a:r>
            <a:r>
              <a:rPr lang="en-US" sz="4900" dirty="0">
                <a:solidFill>
                  <a:schemeClr val="tx1"/>
                </a:solidFill>
              </a:rPr>
              <a:t>.</a:t>
            </a:r>
            <a:br>
              <a:rPr lang="en-US" sz="4900" dirty="0">
                <a:solidFill>
                  <a:schemeClr val="tx1"/>
                </a:solidFill>
              </a:rPr>
            </a:br>
            <a:endParaRPr lang="ru-RU" sz="49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r>
              <a:rPr lang="ru-RU" sz="4900" dirty="0">
                <a:solidFill>
                  <a:schemeClr val="tx1"/>
                </a:solidFill>
              </a:rPr>
              <a:t>Все что имело возможность не существовать, в настоящее время вызвано к существованию какой-то причиной.</a:t>
            </a:r>
            <a:br>
              <a:rPr lang="ru-RU" sz="4900" dirty="0">
                <a:solidFill>
                  <a:schemeClr val="tx1"/>
                </a:solidFill>
              </a:rPr>
            </a:br>
            <a:endParaRPr lang="ru-RU" sz="49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r>
              <a:rPr lang="ru-RU" sz="4900" dirty="0">
                <a:solidFill>
                  <a:schemeClr val="tx1"/>
                </a:solidFill>
              </a:rPr>
              <a:t>Бесконечная причинно-следственная цепь существовать не может.</a:t>
            </a:r>
            <a:br>
              <a:rPr lang="ru-RU" sz="4900" dirty="0">
                <a:solidFill>
                  <a:schemeClr val="tx1"/>
                </a:solidFill>
              </a:rPr>
            </a:br>
            <a:endParaRPr lang="ru-RU" sz="49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r>
              <a:rPr lang="ru-RU" sz="4900" dirty="0">
                <a:solidFill>
                  <a:schemeClr val="tx1"/>
                </a:solidFill>
              </a:rPr>
              <a:t>Следовательно, первая беспричинная причина моего существования существует.</a:t>
            </a:r>
            <a:br>
              <a:rPr lang="ru-RU" sz="4900" dirty="0">
                <a:solidFill>
                  <a:schemeClr val="tx1"/>
                </a:solidFill>
              </a:rPr>
            </a:br>
            <a:endParaRPr lang="ru-RU" sz="49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r>
              <a:rPr lang="ru-RU" sz="4900" dirty="0">
                <a:solidFill>
                  <a:schemeClr val="tx1"/>
                </a:solidFill>
              </a:rPr>
              <a:t>Эта беспричинная причина должна быть вечной (бесконечной), неизменной, всемогущей, всезнающей, и полностью совершенной</a:t>
            </a:r>
            <a:r>
              <a:rPr lang="ru-RU" sz="4900" dirty="0" smtClean="0">
                <a:solidFill>
                  <a:schemeClr val="tx1"/>
                </a:solidFill>
              </a:rPr>
              <a:t>.</a:t>
            </a:r>
            <a:endParaRPr lang="en-US" sz="4900" dirty="0" smtClean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endParaRPr lang="en-US" sz="49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endParaRPr lang="en-US" sz="4900" dirty="0" smtClean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endParaRPr lang="en-US" sz="4900" dirty="0">
              <a:solidFill>
                <a:schemeClr val="tx1"/>
              </a:solidFill>
            </a:endParaRPr>
          </a:p>
          <a:p>
            <a:pPr lvl="0" algn="l"/>
            <a:r>
              <a:rPr lang="ru-RU" sz="4900" dirty="0">
                <a:solidFill>
                  <a:schemeClr val="tx1"/>
                </a:solidFill>
              </a:rPr>
              <a:t/>
            </a:r>
            <a:br>
              <a:rPr lang="ru-RU" sz="4900" dirty="0">
                <a:solidFill>
                  <a:schemeClr val="tx1"/>
                </a:solidFill>
              </a:rPr>
            </a:br>
            <a:endParaRPr lang="ru-RU" sz="4900" dirty="0">
              <a:solidFill>
                <a:schemeClr val="tx1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23730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63521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798"/>
          <a:stretch/>
        </p:blipFill>
        <p:spPr>
          <a:xfrm>
            <a:off x="0" y="-636758"/>
            <a:ext cx="9144000" cy="298563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16632"/>
            <a:ext cx="7772400" cy="1470025"/>
          </a:xfrm>
        </p:spPr>
        <p:txBody>
          <a:bodyPr/>
          <a:lstStyle/>
          <a:p>
            <a:r>
              <a:rPr lang="ru-RU" b="1" dirty="0"/>
              <a:t>Аргумент Н. Гайслера.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1628800"/>
            <a:ext cx="8280920" cy="5112568"/>
          </a:xfrm>
        </p:spPr>
        <p:txBody>
          <a:bodyPr>
            <a:normAutofit fontScale="32500" lnSpcReduction="20000"/>
          </a:bodyPr>
          <a:lstStyle/>
          <a:p>
            <a:pPr marL="514350" lvl="0" indent="-514350" algn="l">
              <a:buFont typeface="+mj-lt"/>
              <a:buAutoNum type="arabicPeriod"/>
            </a:pPr>
            <a:r>
              <a:rPr lang="ru-RU" sz="4900" dirty="0">
                <a:solidFill>
                  <a:schemeClr val="tx1"/>
                </a:solidFill>
              </a:rPr>
              <a:t>Невозможно отрицать существование некоторых вещей (напр., я не могу отрицать свое собственное существование).</a:t>
            </a:r>
            <a:br>
              <a:rPr lang="ru-RU" sz="4900" dirty="0">
                <a:solidFill>
                  <a:schemeClr val="tx1"/>
                </a:solidFill>
              </a:rPr>
            </a:br>
            <a:endParaRPr lang="ru-RU" sz="49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r>
              <a:rPr lang="ru-RU" sz="4900" dirty="0">
                <a:solidFill>
                  <a:schemeClr val="tx1"/>
                </a:solidFill>
              </a:rPr>
              <a:t>Мое несуществование является возможностью</a:t>
            </a:r>
            <a:r>
              <a:rPr lang="en-US" sz="4900" dirty="0">
                <a:solidFill>
                  <a:schemeClr val="tx1"/>
                </a:solidFill>
              </a:rPr>
              <a:t>.</a:t>
            </a:r>
            <a:br>
              <a:rPr lang="en-US" sz="4900" dirty="0">
                <a:solidFill>
                  <a:schemeClr val="tx1"/>
                </a:solidFill>
              </a:rPr>
            </a:br>
            <a:endParaRPr lang="ru-RU" sz="49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r>
              <a:rPr lang="ru-RU" sz="4900" dirty="0">
                <a:solidFill>
                  <a:schemeClr val="tx1"/>
                </a:solidFill>
              </a:rPr>
              <a:t>Все что имело возможность не существовать, в настоящее время вызвано к существованию какой-то причиной.</a:t>
            </a:r>
            <a:br>
              <a:rPr lang="ru-RU" sz="4900" dirty="0">
                <a:solidFill>
                  <a:schemeClr val="tx1"/>
                </a:solidFill>
              </a:rPr>
            </a:br>
            <a:endParaRPr lang="ru-RU" sz="49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r>
              <a:rPr lang="ru-RU" sz="4900" dirty="0">
                <a:solidFill>
                  <a:schemeClr val="tx1"/>
                </a:solidFill>
              </a:rPr>
              <a:t>Бесконечная причинно-следственная цепь существовать не может.</a:t>
            </a:r>
            <a:br>
              <a:rPr lang="ru-RU" sz="4900" dirty="0">
                <a:solidFill>
                  <a:schemeClr val="tx1"/>
                </a:solidFill>
              </a:rPr>
            </a:br>
            <a:endParaRPr lang="ru-RU" sz="49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r>
              <a:rPr lang="ru-RU" sz="4900" dirty="0">
                <a:solidFill>
                  <a:schemeClr val="tx1"/>
                </a:solidFill>
              </a:rPr>
              <a:t>Следовательно, первая беспричинная причина моего существования существует.</a:t>
            </a:r>
            <a:br>
              <a:rPr lang="ru-RU" sz="4900" dirty="0">
                <a:solidFill>
                  <a:schemeClr val="tx1"/>
                </a:solidFill>
              </a:rPr>
            </a:br>
            <a:endParaRPr lang="ru-RU" sz="49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r>
              <a:rPr lang="ru-RU" sz="4900" dirty="0">
                <a:solidFill>
                  <a:schemeClr val="tx1"/>
                </a:solidFill>
              </a:rPr>
              <a:t>Эта беспричинная причина должна быть вечной (бесконечной), неизменной, всемогущей, всезнающей, и полностью совершенной.</a:t>
            </a:r>
            <a:br>
              <a:rPr lang="ru-RU" sz="4900" dirty="0">
                <a:solidFill>
                  <a:schemeClr val="tx1"/>
                </a:solidFill>
              </a:rPr>
            </a:br>
            <a:endParaRPr lang="ru-RU" sz="49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r>
              <a:rPr lang="ru-RU" sz="4900" dirty="0">
                <a:solidFill>
                  <a:schemeClr val="tx1"/>
                </a:solidFill>
              </a:rPr>
              <a:t>Это бесконечно совершенное Существо можно назвать «Богом</a:t>
            </a:r>
            <a:r>
              <a:rPr lang="ru-RU" sz="4900" dirty="0" smtClean="0">
                <a:solidFill>
                  <a:schemeClr val="tx1"/>
                </a:solidFill>
              </a:rPr>
              <a:t>».</a:t>
            </a:r>
            <a:endParaRPr lang="en-US" sz="4900" dirty="0" smtClean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endParaRPr lang="en-US" sz="49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endParaRPr lang="en-US" sz="4900" dirty="0" smtClean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endParaRPr lang="en-US" sz="49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endParaRPr lang="en-US" sz="4900" dirty="0" smtClean="0">
              <a:solidFill>
                <a:schemeClr val="tx1"/>
              </a:solidFill>
            </a:endParaRPr>
          </a:p>
          <a:p>
            <a:pPr lvl="0" algn="l"/>
            <a:r>
              <a:rPr lang="ru-RU" sz="4900" dirty="0">
                <a:solidFill>
                  <a:schemeClr val="tx1"/>
                </a:solidFill>
              </a:rPr>
              <a:t/>
            </a:r>
            <a:br>
              <a:rPr lang="ru-RU" sz="4900" dirty="0">
                <a:solidFill>
                  <a:schemeClr val="tx1"/>
                </a:solidFill>
              </a:rPr>
            </a:br>
            <a:endParaRPr lang="en-US" sz="4900" dirty="0" smtClean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endParaRPr lang="en-US" sz="49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94969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63521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798"/>
          <a:stretch/>
        </p:blipFill>
        <p:spPr>
          <a:xfrm>
            <a:off x="0" y="-636758"/>
            <a:ext cx="9144000" cy="298563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16632"/>
            <a:ext cx="7772400" cy="1470025"/>
          </a:xfrm>
        </p:spPr>
        <p:txBody>
          <a:bodyPr/>
          <a:lstStyle/>
          <a:p>
            <a:r>
              <a:rPr lang="ru-RU" b="1" dirty="0"/>
              <a:t>Аргумент Н. Гайслера.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1628800"/>
            <a:ext cx="8280920" cy="5112568"/>
          </a:xfrm>
        </p:spPr>
        <p:txBody>
          <a:bodyPr>
            <a:normAutofit fontScale="32500" lnSpcReduction="20000"/>
          </a:bodyPr>
          <a:lstStyle/>
          <a:p>
            <a:pPr marL="514350" lvl="0" indent="-514350" algn="l">
              <a:buFont typeface="+mj-lt"/>
              <a:buAutoNum type="arabicPeriod"/>
            </a:pPr>
            <a:r>
              <a:rPr lang="ru-RU" sz="4900" dirty="0">
                <a:solidFill>
                  <a:schemeClr val="tx1"/>
                </a:solidFill>
              </a:rPr>
              <a:t>Невозможно отрицать существование некоторых вещей (напр., я не могу отрицать свое собственное существование).</a:t>
            </a:r>
            <a:br>
              <a:rPr lang="ru-RU" sz="4900" dirty="0">
                <a:solidFill>
                  <a:schemeClr val="tx1"/>
                </a:solidFill>
              </a:rPr>
            </a:br>
            <a:endParaRPr lang="ru-RU" sz="49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r>
              <a:rPr lang="ru-RU" sz="4900" dirty="0">
                <a:solidFill>
                  <a:schemeClr val="tx1"/>
                </a:solidFill>
              </a:rPr>
              <a:t>Мое несуществование является возможностью</a:t>
            </a:r>
            <a:r>
              <a:rPr lang="en-US" sz="4900" dirty="0">
                <a:solidFill>
                  <a:schemeClr val="tx1"/>
                </a:solidFill>
              </a:rPr>
              <a:t>.</a:t>
            </a:r>
            <a:br>
              <a:rPr lang="en-US" sz="4900" dirty="0">
                <a:solidFill>
                  <a:schemeClr val="tx1"/>
                </a:solidFill>
              </a:rPr>
            </a:br>
            <a:endParaRPr lang="ru-RU" sz="49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r>
              <a:rPr lang="ru-RU" sz="4900" dirty="0">
                <a:solidFill>
                  <a:schemeClr val="tx1"/>
                </a:solidFill>
              </a:rPr>
              <a:t>Все что имело возможность не существовать, в настоящее время вызвано к существованию какой-то причиной.</a:t>
            </a:r>
            <a:br>
              <a:rPr lang="ru-RU" sz="4900" dirty="0">
                <a:solidFill>
                  <a:schemeClr val="tx1"/>
                </a:solidFill>
              </a:rPr>
            </a:br>
            <a:endParaRPr lang="ru-RU" sz="49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r>
              <a:rPr lang="ru-RU" sz="4900" dirty="0">
                <a:solidFill>
                  <a:schemeClr val="tx1"/>
                </a:solidFill>
              </a:rPr>
              <a:t>Бесконечная причинно-следственная цепь существовать не может.</a:t>
            </a:r>
            <a:br>
              <a:rPr lang="ru-RU" sz="4900" dirty="0">
                <a:solidFill>
                  <a:schemeClr val="tx1"/>
                </a:solidFill>
              </a:rPr>
            </a:br>
            <a:endParaRPr lang="ru-RU" sz="49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r>
              <a:rPr lang="ru-RU" sz="4900" dirty="0">
                <a:solidFill>
                  <a:schemeClr val="tx1"/>
                </a:solidFill>
              </a:rPr>
              <a:t>Следовательно, первая беспричинная причина моего существования существует.</a:t>
            </a:r>
            <a:br>
              <a:rPr lang="ru-RU" sz="4900" dirty="0">
                <a:solidFill>
                  <a:schemeClr val="tx1"/>
                </a:solidFill>
              </a:rPr>
            </a:br>
            <a:endParaRPr lang="ru-RU" sz="49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r>
              <a:rPr lang="ru-RU" sz="4900" dirty="0">
                <a:solidFill>
                  <a:schemeClr val="tx1"/>
                </a:solidFill>
              </a:rPr>
              <a:t>Эта беспричинная причина должна быть вечной (бесконечной), неизменной, всемогущей, всезнающей, и полностью совершенной.</a:t>
            </a:r>
            <a:br>
              <a:rPr lang="ru-RU" sz="4900" dirty="0">
                <a:solidFill>
                  <a:schemeClr val="tx1"/>
                </a:solidFill>
              </a:rPr>
            </a:br>
            <a:endParaRPr lang="ru-RU" sz="49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r>
              <a:rPr lang="ru-RU" sz="4900" dirty="0">
                <a:solidFill>
                  <a:schemeClr val="tx1"/>
                </a:solidFill>
              </a:rPr>
              <a:t>Это бесконечно совершенное Существо можно назвать «Богом».</a:t>
            </a:r>
            <a:br>
              <a:rPr lang="ru-RU" sz="4900" dirty="0">
                <a:solidFill>
                  <a:schemeClr val="tx1"/>
                </a:solidFill>
              </a:rPr>
            </a:br>
            <a:endParaRPr lang="ru-RU" sz="49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r>
              <a:rPr lang="ru-RU" sz="4900" dirty="0">
                <a:solidFill>
                  <a:schemeClr val="tx1"/>
                </a:solidFill>
              </a:rPr>
              <a:t>Поэтому Бог существует</a:t>
            </a:r>
            <a:r>
              <a:rPr lang="en-US" sz="4900" dirty="0">
                <a:solidFill>
                  <a:schemeClr val="tx1"/>
                </a:solidFill>
              </a:rPr>
              <a:t>.</a:t>
            </a:r>
            <a:br>
              <a:rPr lang="en-US" sz="4900" dirty="0">
                <a:solidFill>
                  <a:schemeClr val="tx1"/>
                </a:solidFill>
              </a:rPr>
            </a:br>
            <a:endParaRPr lang="en-US" sz="4900" dirty="0" smtClean="0">
              <a:solidFill>
                <a:schemeClr val="tx1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13290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63521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9798"/>
          <a:stretch/>
        </p:blipFill>
        <p:spPr>
          <a:xfrm>
            <a:off x="0" y="-636758"/>
            <a:ext cx="9144000" cy="2985638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116632"/>
            <a:ext cx="7772400" cy="1470025"/>
          </a:xfrm>
        </p:spPr>
        <p:txBody>
          <a:bodyPr/>
          <a:lstStyle/>
          <a:p>
            <a:r>
              <a:rPr lang="ru-RU" b="1" dirty="0"/>
              <a:t>Аргумент Н. Гайслера.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552" y="1628800"/>
            <a:ext cx="8280920" cy="5112568"/>
          </a:xfrm>
        </p:spPr>
        <p:txBody>
          <a:bodyPr>
            <a:normAutofit fontScale="32500" lnSpcReduction="20000"/>
          </a:bodyPr>
          <a:lstStyle/>
          <a:p>
            <a:pPr marL="514350" lvl="0" indent="-514350" algn="l">
              <a:buFont typeface="+mj-lt"/>
              <a:buAutoNum type="arabicPeriod"/>
            </a:pPr>
            <a:r>
              <a:rPr lang="ru-RU" sz="4900" dirty="0">
                <a:solidFill>
                  <a:schemeClr val="tx1"/>
                </a:solidFill>
              </a:rPr>
              <a:t>Невозможно отрицать существование некоторых вещей (напр., я не могу отрицать свое собственное существование).</a:t>
            </a:r>
            <a:br>
              <a:rPr lang="ru-RU" sz="4900" dirty="0">
                <a:solidFill>
                  <a:schemeClr val="tx1"/>
                </a:solidFill>
              </a:rPr>
            </a:br>
            <a:endParaRPr lang="ru-RU" sz="49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r>
              <a:rPr lang="ru-RU" sz="4900" dirty="0">
                <a:solidFill>
                  <a:schemeClr val="tx1"/>
                </a:solidFill>
              </a:rPr>
              <a:t>Мое несуществование является возможностью</a:t>
            </a:r>
            <a:r>
              <a:rPr lang="en-US" sz="4900" dirty="0">
                <a:solidFill>
                  <a:schemeClr val="tx1"/>
                </a:solidFill>
              </a:rPr>
              <a:t>.</a:t>
            </a:r>
            <a:br>
              <a:rPr lang="en-US" sz="4900" dirty="0">
                <a:solidFill>
                  <a:schemeClr val="tx1"/>
                </a:solidFill>
              </a:rPr>
            </a:br>
            <a:endParaRPr lang="ru-RU" sz="49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r>
              <a:rPr lang="ru-RU" sz="4900" dirty="0">
                <a:solidFill>
                  <a:schemeClr val="tx1"/>
                </a:solidFill>
              </a:rPr>
              <a:t>Все что имело возможность не существовать, в настоящее время вызвано к существованию какой-то причиной.</a:t>
            </a:r>
            <a:br>
              <a:rPr lang="ru-RU" sz="4900" dirty="0">
                <a:solidFill>
                  <a:schemeClr val="tx1"/>
                </a:solidFill>
              </a:rPr>
            </a:br>
            <a:endParaRPr lang="ru-RU" sz="49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r>
              <a:rPr lang="ru-RU" sz="4900" dirty="0">
                <a:solidFill>
                  <a:schemeClr val="tx1"/>
                </a:solidFill>
              </a:rPr>
              <a:t>Бесконечная причинно-следственная цепь существовать не может.</a:t>
            </a:r>
            <a:br>
              <a:rPr lang="ru-RU" sz="4900" dirty="0">
                <a:solidFill>
                  <a:schemeClr val="tx1"/>
                </a:solidFill>
              </a:rPr>
            </a:br>
            <a:endParaRPr lang="ru-RU" sz="49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r>
              <a:rPr lang="ru-RU" sz="4900" dirty="0">
                <a:solidFill>
                  <a:schemeClr val="tx1"/>
                </a:solidFill>
              </a:rPr>
              <a:t>Следовательно, первая беспричинная причина моего существования существует.</a:t>
            </a:r>
            <a:br>
              <a:rPr lang="ru-RU" sz="4900" dirty="0">
                <a:solidFill>
                  <a:schemeClr val="tx1"/>
                </a:solidFill>
              </a:rPr>
            </a:br>
            <a:endParaRPr lang="ru-RU" sz="49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r>
              <a:rPr lang="ru-RU" sz="4900" dirty="0">
                <a:solidFill>
                  <a:schemeClr val="tx1"/>
                </a:solidFill>
              </a:rPr>
              <a:t>Эта беспричинная причина должна быть вечной (бесконечной), неизменной, всемогущей, всезнающей, и полностью совершенной.</a:t>
            </a:r>
            <a:br>
              <a:rPr lang="ru-RU" sz="4900" dirty="0">
                <a:solidFill>
                  <a:schemeClr val="tx1"/>
                </a:solidFill>
              </a:rPr>
            </a:br>
            <a:endParaRPr lang="ru-RU" sz="49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r>
              <a:rPr lang="ru-RU" sz="4900" dirty="0">
                <a:solidFill>
                  <a:schemeClr val="tx1"/>
                </a:solidFill>
              </a:rPr>
              <a:t>Это бесконечно совершенное Существо можно назвать «Богом».</a:t>
            </a:r>
            <a:br>
              <a:rPr lang="ru-RU" sz="4900" dirty="0">
                <a:solidFill>
                  <a:schemeClr val="tx1"/>
                </a:solidFill>
              </a:rPr>
            </a:br>
            <a:endParaRPr lang="ru-RU" sz="49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r>
              <a:rPr lang="ru-RU" sz="4900" dirty="0">
                <a:solidFill>
                  <a:schemeClr val="tx1"/>
                </a:solidFill>
              </a:rPr>
              <a:t>Поэтому Бог существует</a:t>
            </a:r>
            <a:r>
              <a:rPr lang="en-US" sz="4900" dirty="0">
                <a:solidFill>
                  <a:schemeClr val="tx1"/>
                </a:solidFill>
              </a:rPr>
              <a:t>.</a:t>
            </a:r>
            <a:br>
              <a:rPr lang="en-US" sz="4900" dirty="0">
                <a:solidFill>
                  <a:schemeClr val="tx1"/>
                </a:solidFill>
              </a:rPr>
            </a:br>
            <a:endParaRPr lang="ru-RU" sz="4900" dirty="0">
              <a:solidFill>
                <a:schemeClr val="tx1"/>
              </a:solidFill>
            </a:endParaRPr>
          </a:p>
          <a:p>
            <a:pPr marL="514350" lvl="0" indent="-514350" algn="l">
              <a:buFont typeface="+mj-lt"/>
              <a:buAutoNum type="arabicPeriod"/>
            </a:pPr>
            <a:r>
              <a:rPr lang="ru-RU" sz="4900" dirty="0">
                <a:solidFill>
                  <a:schemeClr val="tx1"/>
                </a:solidFill>
              </a:rPr>
              <a:t>Этот Бог, который существует, идентичен Богу, описанному в Христианских Писаниях.</a:t>
            </a:r>
            <a:br>
              <a:rPr lang="ru-RU" sz="4900" dirty="0">
                <a:solidFill>
                  <a:schemeClr val="tx1"/>
                </a:solidFill>
              </a:rPr>
            </a:br>
            <a:endParaRPr lang="ru-RU" sz="4900" dirty="0">
              <a:solidFill>
                <a:schemeClr val="tx1"/>
              </a:solidFill>
            </a:endParaRPr>
          </a:p>
          <a:p>
            <a:endParaRPr lang="en-US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1318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210</Words>
  <Application>Microsoft Office PowerPoint</Application>
  <PresentationFormat>Экран (4:3)</PresentationFormat>
  <Paragraphs>140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Аргумент Н. Гайслера. </vt:lpstr>
      <vt:lpstr>Аргумент Н. Гайслера. </vt:lpstr>
      <vt:lpstr>Аргумент Н. Гайслера. </vt:lpstr>
      <vt:lpstr>Аргумент Н. Гайслера. </vt:lpstr>
      <vt:lpstr>Аргумент Н. Гайслера. </vt:lpstr>
      <vt:lpstr>Аргумент Н. Гайслера. </vt:lpstr>
      <vt:lpstr>Аргумент Н. Гайслера. </vt:lpstr>
      <vt:lpstr>Аргумент Н. Гайслера. </vt:lpstr>
      <vt:lpstr>Аргумент Н. Гайслера. </vt:lpstr>
      <vt:lpstr>Аргумент Н. Гайслера. 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Аргумент Н. Гайслера.</dc:title>
  <dc:creator>Admin</dc:creator>
  <cp:lastModifiedBy>Admin</cp:lastModifiedBy>
  <cp:revision>2</cp:revision>
  <dcterms:created xsi:type="dcterms:W3CDTF">2020-06-18T18:14:02Z</dcterms:created>
  <dcterms:modified xsi:type="dcterms:W3CDTF">2020-06-18T18:25:58Z</dcterms:modified>
</cp:coreProperties>
</file>