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4" r:id="rId5"/>
    <p:sldId id="258" r:id="rId6"/>
    <p:sldId id="266" r:id="rId7"/>
    <p:sldId id="265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57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884BC2-614E-4574-982E-605A257C195A}" type="datetimeFigureOut">
              <a:rPr lang="uk-UA" smtClean="0"/>
              <a:t>13.10.2022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4BEAF-2CFF-4C7F-8152-AC9D5BDE41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4125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4BEAF-2CFF-4C7F-8152-AC9D5BDE41D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67175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4BEAF-2CFF-4C7F-8152-AC9D5BDE41D1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51237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4BEAF-2CFF-4C7F-8152-AC9D5BDE41D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2112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A4BEAF-2CFF-4C7F-8152-AC9D5BDE41D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46114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6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14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848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1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093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65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7379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5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08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98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D10F7-2CC6-49CB-8E58-2DD6E0D0EA2D}" type="datetimeFigureOut">
              <a:rPr lang="ru-RU" smtClean="0"/>
              <a:t>13.10.2022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2D8D2-6CA3-46F3-9BC9-964C08A018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94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/>
          <a:lstStyle/>
          <a:p>
            <a:r>
              <a:rPr lang="uk" b="1" dirty="0"/>
              <a:t>ПРАВДИВІСТЬ ЕМПІРИЧНИХ ЗНАНЬ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36912"/>
            <a:ext cx="8208912" cy="328992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uk-UA" sz="3500" dirty="0">
                <a:solidFill>
                  <a:schemeClr val="tx1"/>
                </a:solidFill>
              </a:rPr>
              <a:t>Правдивість знань, що тримані через органи чуття.</a:t>
            </a:r>
            <a:br>
              <a:rPr lang="ru-RU" sz="3500" dirty="0">
                <a:solidFill>
                  <a:schemeClr val="tx1"/>
                </a:solidFill>
              </a:rPr>
            </a:br>
            <a:r>
              <a:rPr lang="uk" sz="3500" dirty="0">
                <a:solidFill>
                  <a:schemeClr val="tx1"/>
                </a:solidFill>
              </a:rPr>
              <a:t> </a:t>
            </a:r>
            <a:br>
              <a:rPr lang="ru-RU" sz="3500" dirty="0">
                <a:solidFill>
                  <a:schemeClr val="tx1"/>
                </a:solidFill>
              </a:rPr>
            </a:br>
            <a:r>
              <a:rPr lang="ru-RU" sz="3500" dirty="0">
                <a:solidFill>
                  <a:schemeClr val="tx1"/>
                </a:solidFill>
              </a:rPr>
              <a:t>С</a:t>
            </a:r>
            <a:r>
              <a:rPr lang="uk-UA" sz="3500" dirty="0">
                <a:solidFill>
                  <a:schemeClr val="tx1"/>
                </a:solidFill>
              </a:rPr>
              <a:t>лід визнати, що органи чуття – це наші єдині двері в об’єктивний світ поза нашою свідомістю. </a:t>
            </a:r>
          </a:p>
          <a:p>
            <a:pPr algn="l"/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759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22513"/>
            <a:ext cx="8640960" cy="4089646"/>
          </a:xfrm>
        </p:spPr>
        <p:txBody>
          <a:bodyPr>
            <a:noAutofit/>
          </a:bodyPr>
          <a:lstStyle/>
          <a:p>
            <a:pPr lvl="2" algn="l"/>
            <a:r>
              <a:rPr lang="uk" sz="600" dirty="0">
                <a:solidFill>
                  <a:schemeClr val="tx1"/>
                </a:solidFill>
              </a:rPr>
              <a:t> </a:t>
            </a:r>
            <a:br>
              <a:rPr lang="ru-RU" sz="600" dirty="0">
                <a:solidFill>
                  <a:schemeClr val="tx1"/>
                </a:solidFill>
              </a:rPr>
            </a:br>
            <a:r>
              <a:rPr lang="uk" b="1" dirty="0">
                <a:solidFill>
                  <a:schemeClr val="tx1"/>
                </a:solidFill>
              </a:rPr>
              <a:t>Іммануїл Кант та Загальна надійність органів чуття.</a:t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  <a:p>
            <a:pPr lvl="2" algn="l"/>
            <a:r>
              <a:rPr lang="uk" sz="2000" dirty="0">
                <a:solidFill>
                  <a:schemeClr val="tx1"/>
                </a:solidFill>
              </a:rPr>
              <a:t>“</a:t>
            </a:r>
            <a:r>
              <a:rPr lang="uk-UA" sz="2000" dirty="0">
                <a:solidFill>
                  <a:schemeClr val="tx1"/>
                </a:solidFill>
              </a:rPr>
              <a:t>ми не відстоюємо того, що наші органи чуття можуть дати нам вичерпне, повне  </a:t>
            </a:r>
            <a:r>
              <a:rPr lang="uk-UA" sz="2000" dirty="0" err="1">
                <a:solidFill>
                  <a:schemeClr val="tx1"/>
                </a:solidFill>
              </a:rPr>
              <a:t>всеохопне</a:t>
            </a:r>
            <a:r>
              <a:rPr lang="uk-UA" sz="2000" dirty="0">
                <a:solidFill>
                  <a:schemeClr val="tx1"/>
                </a:solidFill>
              </a:rPr>
              <a:t> розуміння </a:t>
            </a:r>
            <a:r>
              <a:rPr lang="uk-UA" sz="2000" dirty="0" err="1">
                <a:solidFill>
                  <a:schemeClr val="tx1"/>
                </a:solidFill>
              </a:rPr>
              <a:t>реальности</a:t>
            </a:r>
            <a:r>
              <a:rPr lang="uk-UA" sz="2000" dirty="0">
                <a:solidFill>
                  <a:schemeClr val="tx1"/>
                </a:solidFill>
              </a:rPr>
              <a:t>. Швидше за все ми підтримуємо загальну надійність наших органів чуття, тобто, що наявний зв'язок між нашим мисленням – що ми думаємо, і зовнішнім світом – ті предмети за межами нашого розуму є правдивими. І хоча наші органи чуття не є досконалі, тим не менше вони є тим єдиним нашим шляхом до фізичного світу, який є поза межами нашого розуму. Єдині двері у зовнішній світ, яким володіє мій розум –це мої органи чуття. Розум може мислити, уявляти, роздумувати, але він не може нічого сприймати без органів чуття.</a:t>
            </a:r>
            <a:r>
              <a:rPr lang="uk" sz="2000" dirty="0">
                <a:solidFill>
                  <a:schemeClr val="tx1"/>
                </a:solidFill>
              </a:rPr>
              <a:t>.”</a:t>
            </a: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600" dirty="0">
                <a:solidFill>
                  <a:schemeClr val="tx1"/>
                </a:solidFill>
              </a:rPr>
            </a:br>
            <a:br>
              <a:rPr lang="ru-RU" sz="1400" dirty="0"/>
            </a:br>
            <a:br>
              <a:rPr lang="ru-RU" sz="1400" dirty="0"/>
            </a:br>
            <a:br>
              <a:rPr lang="ru-RU" sz="6600" dirty="0">
                <a:solidFill>
                  <a:schemeClr val="tx1"/>
                </a:solidFill>
              </a:rPr>
            </a:br>
            <a:br>
              <a:rPr lang="ru-RU" sz="400" dirty="0"/>
            </a:br>
            <a:endParaRPr lang="ru-RU" sz="400" dirty="0"/>
          </a:p>
          <a:p>
            <a:r>
              <a:rPr lang="uk" sz="600" dirty="0"/>
              <a:t> </a:t>
            </a:r>
            <a:endParaRPr lang="ru-RU" sz="6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2636912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2400" b="1" dirty="0"/>
              <a:t>2.</a:t>
            </a:r>
            <a:endParaRPr lang="ru-RU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1173E6B-0091-D20A-13E4-7AEF7130CE93}"/>
              </a:ext>
            </a:extLst>
          </p:cNvPr>
          <p:cNvSpPr txBox="1"/>
          <p:nvPr/>
        </p:nvSpPr>
        <p:spPr>
          <a:xfrm>
            <a:off x="72008" y="156024"/>
            <a:ext cx="91439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4800" b="1" dirty="0"/>
              <a:t>ПРАВДИВІСТЬ ЕМПІРИЧНИХ ЗНАНЬ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2904749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22513"/>
            <a:ext cx="8640960" cy="4089646"/>
          </a:xfrm>
        </p:spPr>
        <p:txBody>
          <a:bodyPr>
            <a:noAutofit/>
          </a:bodyPr>
          <a:lstStyle/>
          <a:p>
            <a:pPr lvl="2" algn="l"/>
            <a:r>
              <a:rPr lang="uk" sz="600" dirty="0">
                <a:solidFill>
                  <a:schemeClr val="tx1"/>
                </a:solidFill>
              </a:rPr>
              <a:t> </a:t>
            </a:r>
            <a:br>
              <a:rPr lang="ru-RU" sz="600" dirty="0">
                <a:solidFill>
                  <a:schemeClr val="tx1"/>
                </a:solidFill>
              </a:rPr>
            </a:br>
            <a:r>
              <a:rPr lang="uk" b="1" dirty="0">
                <a:solidFill>
                  <a:schemeClr val="tx1"/>
                </a:solidFill>
              </a:rPr>
              <a:t>Іммануїл Кант та Загальна надійність органів чуття.</a:t>
            </a:r>
            <a:br>
              <a:rPr lang="ru-RU" sz="1800" b="1" dirty="0">
                <a:solidFill>
                  <a:schemeClr val="tx1"/>
                </a:solidFill>
              </a:rPr>
            </a:br>
            <a:endParaRPr lang="ru-RU" sz="1800" b="1" dirty="0">
              <a:solidFill>
                <a:schemeClr val="tx1"/>
              </a:solidFill>
            </a:endParaRPr>
          </a:p>
          <a:p>
            <a:pPr lvl="2" algn="l"/>
            <a:r>
              <a:rPr lang="uk-UA" sz="2000" dirty="0">
                <a:solidFill>
                  <a:schemeClr val="tx1"/>
                </a:solidFill>
              </a:rPr>
              <a:t>Чимала частина праць Канта звертається до питання: що ми можемо пізнати? Відповідь можна стисло висловити так: наші знання обмежується математикою і дослідженням природнього емпіричного світу.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" sz="2000" dirty="0">
                <a:solidFill>
                  <a:schemeClr val="tx1"/>
                </a:solidFill>
              </a:rPr>
              <a:t> </a:t>
            </a:r>
            <a:br>
              <a:rPr lang="ru-RU" sz="2000" dirty="0">
                <a:solidFill>
                  <a:schemeClr val="tx1"/>
                </a:solidFill>
              </a:rPr>
            </a:br>
            <a:r>
              <a:rPr lang="uk-UA" sz="2000" dirty="0">
                <a:solidFill>
                  <a:schemeClr val="tx1"/>
                </a:solidFill>
              </a:rPr>
              <a:t>З погляду Канта об’явлення не можна приймати за правдиву інформацію. Він не погоджувався прийняти його як достеменне, абсолютне, надійне джерело інформації. Чому він так мислив? Для Канта розум відігравав активну роль в отриманні інформації. </a:t>
            </a: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1400" dirty="0"/>
            </a:br>
            <a:br>
              <a:rPr lang="ru-RU" sz="1400" dirty="0"/>
            </a:br>
            <a:br>
              <a:rPr lang="ru-RU" sz="6600" dirty="0">
                <a:solidFill>
                  <a:schemeClr val="tx1"/>
                </a:solidFill>
              </a:rPr>
            </a:br>
            <a:br>
              <a:rPr lang="ru-RU" sz="400" dirty="0"/>
            </a:br>
            <a:endParaRPr lang="ru-RU" sz="400" dirty="0"/>
          </a:p>
          <a:p>
            <a:r>
              <a:rPr lang="uk" sz="600" dirty="0"/>
              <a:t> </a:t>
            </a:r>
            <a:endParaRPr lang="ru-RU" sz="600" dirty="0"/>
          </a:p>
        </p:txBody>
      </p:sp>
      <p:sp>
        <p:nvSpPr>
          <p:cNvPr id="6" name="TextBox 5"/>
          <p:cNvSpPr txBox="1"/>
          <p:nvPr/>
        </p:nvSpPr>
        <p:spPr>
          <a:xfrm>
            <a:off x="807705" y="2636912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2400" b="1" dirty="0"/>
              <a:t>2.</a:t>
            </a:r>
            <a:endParaRPr lang="ru-RU" sz="2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E2BF27F-37FF-C48F-D6B1-0E9D44CCA0BD}"/>
              </a:ext>
            </a:extLst>
          </p:cNvPr>
          <p:cNvSpPr txBox="1"/>
          <p:nvPr/>
        </p:nvSpPr>
        <p:spPr>
          <a:xfrm>
            <a:off x="72008" y="139830"/>
            <a:ext cx="91439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4800" b="1" dirty="0"/>
              <a:t>ПРАВДИВІСТЬ ЕМПІРИЧНИХ ЗНАНЬ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2250045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636912"/>
            <a:ext cx="8208912" cy="4032448"/>
          </a:xfrm>
        </p:spPr>
        <p:txBody>
          <a:bodyPr>
            <a:normAutofit fontScale="32500" lnSpcReduction="20000"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uk" sz="7400" b="1" i="1" dirty="0">
                <a:solidFill>
                  <a:schemeClr val="tx1"/>
                </a:solidFill>
              </a:rPr>
              <a:t>Заперечення правдивості чуттєвих сприйняттів.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 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Девід Юм підкреслював, що наші органи чуття мають обмеження.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 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Логічним є висновок, що ми не можемо покладатися на наші органи чуття в пошуках правди.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 </a:t>
            </a:r>
            <a:br>
              <a:rPr lang="ru-RU" sz="7400" dirty="0">
                <a:solidFill>
                  <a:schemeClr val="tx1"/>
                </a:solidFill>
              </a:rPr>
            </a:br>
            <a:r>
              <a:rPr lang="uk" sz="7400" dirty="0">
                <a:solidFill>
                  <a:schemeClr val="tx1"/>
                </a:solidFill>
              </a:rPr>
              <a:t>Девід Юм все, </a:t>
            </a:r>
            <a:r>
              <a:rPr lang="uk-UA" sz="7400" dirty="0">
                <a:solidFill>
                  <a:schemeClr val="tx1"/>
                </a:solidFill>
              </a:rPr>
              <a:t>що містить чуттєве сприйняття, зводив до скептицизму (ми нічого не можемо знати достеменно). </a:t>
            </a: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6F4AD064-FB96-2CAD-A8B8-511825B50F86}"/>
              </a:ext>
            </a:extLst>
          </p:cNvPr>
          <p:cNvSpPr txBox="1">
            <a:spLocks/>
          </p:cNvSpPr>
          <p:nvPr/>
        </p:nvSpPr>
        <p:spPr>
          <a:xfrm>
            <a:off x="827584" y="1886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" b="1"/>
              <a:t>ПРАВДИВІСТЬ ЕМПІРИЧНИХ ЗНАНЬ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6472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208912" cy="4320480"/>
          </a:xfrm>
        </p:spPr>
        <p:txBody>
          <a:bodyPr>
            <a:normAutofit fontScale="40000" lnSpcReduction="20000"/>
          </a:bodyPr>
          <a:lstStyle/>
          <a:p>
            <a:pPr lvl="1" algn="l"/>
            <a:r>
              <a:rPr lang="uk" sz="7000" dirty="0">
                <a:solidFill>
                  <a:schemeClr val="tx1"/>
                </a:solidFill>
              </a:rPr>
              <a:t>і. </a:t>
            </a:r>
            <a:r>
              <a:rPr lang="uk" sz="7000" b="1" i="1" u="sng" dirty="0">
                <a:solidFill>
                  <a:schemeClr val="tx1"/>
                </a:solidFill>
              </a:rPr>
              <a:t>Необхідність підтверджувати відчуття:</a:t>
            </a:r>
            <a:br>
              <a:rPr lang="ru-RU" sz="7000" dirty="0">
                <a:solidFill>
                  <a:schemeClr val="tx1"/>
                </a:solidFill>
              </a:rPr>
            </a:br>
            <a:r>
              <a:rPr lang="uk" sz="7000" dirty="0">
                <a:solidFill>
                  <a:schemeClr val="tx1"/>
                </a:solidFill>
              </a:rPr>
              <a:t>   </a:t>
            </a:r>
          </a:p>
          <a:p>
            <a:pPr lvl="1" algn="l"/>
            <a:r>
              <a:rPr lang="uk" sz="7000" dirty="0">
                <a:solidFill>
                  <a:schemeClr val="tx1"/>
                </a:solidFill>
              </a:rPr>
              <a:t>    </a:t>
            </a:r>
            <a:r>
              <a:rPr lang="uk" sz="8000" dirty="0">
                <a:solidFill>
                  <a:schemeClr val="tx1"/>
                </a:solidFill>
              </a:rPr>
              <a:t>а) органи чуттів можуть бути обмануті  </a:t>
            </a:r>
          </a:p>
          <a:p>
            <a:pPr lvl="1" algn="l"/>
            <a:r>
              <a:rPr lang="uk" sz="8000" dirty="0">
                <a:solidFill>
                  <a:schemeClr val="tx1"/>
                </a:solidFill>
              </a:rPr>
              <a:t>        ілюзією;</a:t>
            </a:r>
          </a:p>
          <a:p>
            <a:pPr lvl="1" algn="l"/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  </a:t>
            </a:r>
            <a:br>
              <a:rPr lang="ru-RU" sz="5100" dirty="0">
                <a:solidFill>
                  <a:schemeClr val="tx1"/>
                </a:solidFill>
              </a:rPr>
            </a:br>
            <a:br>
              <a:rPr lang="ru-RU" sz="131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6463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348880"/>
            <a:ext cx="8208912" cy="4320480"/>
          </a:xfrm>
        </p:spPr>
        <p:txBody>
          <a:bodyPr>
            <a:normAutofit fontScale="40000" lnSpcReduction="20000"/>
          </a:bodyPr>
          <a:lstStyle/>
          <a:p>
            <a:pPr lvl="1" algn="l"/>
            <a:r>
              <a:rPr lang="uk" sz="7000" dirty="0">
                <a:solidFill>
                  <a:schemeClr val="tx1"/>
                </a:solidFill>
              </a:rPr>
              <a:t>і. </a:t>
            </a:r>
            <a:r>
              <a:rPr lang="uk" sz="7000" b="1" i="1" u="sng" dirty="0">
                <a:solidFill>
                  <a:schemeClr val="tx1"/>
                </a:solidFill>
              </a:rPr>
              <a:t>Необхідність підтверджувати відчуття:</a:t>
            </a:r>
            <a:br>
              <a:rPr lang="ru-RU" sz="7000" dirty="0">
                <a:solidFill>
                  <a:schemeClr val="tx1"/>
                </a:solidFill>
              </a:rPr>
            </a:br>
            <a:r>
              <a:rPr lang="uk" sz="7000" dirty="0">
                <a:solidFill>
                  <a:schemeClr val="tx1"/>
                </a:solidFill>
              </a:rPr>
              <a:t>   </a:t>
            </a:r>
          </a:p>
          <a:p>
            <a:pPr lvl="1" algn="l"/>
            <a:r>
              <a:rPr lang="uk" sz="7000" dirty="0">
                <a:solidFill>
                  <a:schemeClr val="tx1"/>
                </a:solidFill>
              </a:rPr>
              <a:t>    </a:t>
            </a:r>
            <a:r>
              <a:rPr lang="uk" sz="8000" dirty="0">
                <a:solidFill>
                  <a:schemeClr val="tx1"/>
                </a:solidFill>
              </a:rPr>
              <a:t>а) органи чуттів можуть бути обмануті  </a:t>
            </a:r>
          </a:p>
          <a:p>
            <a:pPr lvl="1" algn="l"/>
            <a:r>
              <a:rPr lang="uk" sz="8000" dirty="0">
                <a:solidFill>
                  <a:schemeClr val="tx1"/>
                </a:solidFill>
              </a:rPr>
              <a:t>        ілюзією;</a:t>
            </a:r>
          </a:p>
          <a:p>
            <a:pPr lvl="1" algn="l"/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  b ) відчуття можуть бути перевірені та     </a:t>
            </a:r>
          </a:p>
          <a:p>
            <a:pPr lvl="1" algn="l"/>
            <a:r>
              <a:rPr lang="uk" sz="8000" dirty="0">
                <a:solidFill>
                  <a:schemeClr val="tx1"/>
                </a:solidFill>
              </a:rPr>
              <a:t>         підтверджені .</a:t>
            </a:r>
            <a:br>
              <a:rPr lang="ru-RU" sz="5100" dirty="0">
                <a:solidFill>
                  <a:schemeClr val="tx1"/>
                </a:solidFill>
              </a:rPr>
            </a:br>
            <a:br>
              <a:rPr lang="ru-RU" sz="131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4227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532172"/>
            <a:ext cx="9000492" cy="4089646"/>
          </a:xfrm>
        </p:spPr>
        <p:txBody>
          <a:bodyPr>
            <a:normAutofit fontScale="25000" lnSpcReduction="20000"/>
          </a:bodyPr>
          <a:lstStyle/>
          <a:p>
            <a:pPr lvl="2" algn="l"/>
            <a:r>
              <a:rPr lang="uk" sz="8000" dirty="0">
                <a:solidFill>
                  <a:schemeClr val="tx1"/>
                </a:solidFill>
              </a:rPr>
              <a:t>Біблія передбачає необхідність сприйняття світу органами чуттів: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 «А Господь ішов перед ними вдень у стовпі хмари, щоб провадити їх дорогою, а вночі в стовпі огню, щоб світити їм, щоб ішли вдень та вночі.»  </a:t>
            </a:r>
            <a:r>
              <a:rPr lang="uk" sz="8000" dirty="0">
                <a:solidFill>
                  <a:schemeClr val="tx1"/>
                </a:solidFill>
              </a:rPr>
              <a:t>(Вих 13:21)</a:t>
            </a: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9600" dirty="0">
                <a:solidFill>
                  <a:schemeClr val="tx1"/>
                </a:solidFill>
              </a:rPr>
            </a:br>
            <a:br>
              <a:rPr lang="ru-RU" sz="349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06084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solidFill>
                  <a:schemeClr val="tx1"/>
                </a:solidFill>
              </a:rPr>
              <a:t>ІІ. </a:t>
            </a:r>
            <a:r>
              <a:rPr lang="uk" sz="2400" b="1" i="1" dirty="0">
                <a:solidFill>
                  <a:schemeClr val="tx1"/>
                </a:solidFill>
              </a:rPr>
              <a:t>Важливість цієї дискусії для християн.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1903" y="249066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dirty="0"/>
              <a:t>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590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532172"/>
            <a:ext cx="9000492" cy="4089646"/>
          </a:xfrm>
        </p:spPr>
        <p:txBody>
          <a:bodyPr>
            <a:normAutofit fontScale="25000" lnSpcReduction="20000"/>
          </a:bodyPr>
          <a:lstStyle/>
          <a:p>
            <a:pPr lvl="2" algn="l"/>
            <a:r>
              <a:rPr lang="uk" sz="8000" dirty="0">
                <a:solidFill>
                  <a:schemeClr val="tx1"/>
                </a:solidFill>
              </a:rPr>
              <a:t>Біблія передбачає необхідність сприйняття світу органами чуттів: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 «А Господь ішов перед ними вдень у стовпі хмари, щоб провадити їх дорогою, а вночі в стовпі огню, щоб світити їм, щоб ішли вдень та вночі.»  </a:t>
            </a:r>
            <a:r>
              <a:rPr lang="uk" sz="8000" dirty="0">
                <a:solidFill>
                  <a:schemeClr val="tx1"/>
                </a:solidFill>
              </a:rPr>
              <a:t>(Вих 13:21)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«І промовив Ісус їм у відповідь: Ідіть, і перекажіть Іванові, що ви бачили й чули: Сліпі прозрівають, криві ходять, очищуються слабі на проказу, і чують глухі, воскресають померлі, убогим звіщається Добра Новина.» </a:t>
            </a:r>
            <a:r>
              <a:rPr lang="uk" sz="8000" dirty="0">
                <a:solidFill>
                  <a:schemeClr val="tx1"/>
                </a:solidFill>
              </a:rPr>
              <a:t> (Лук 7:22)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</a:t>
            </a: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9600" dirty="0">
                <a:solidFill>
                  <a:schemeClr val="tx1"/>
                </a:solidFill>
              </a:rPr>
            </a:br>
            <a:br>
              <a:rPr lang="ru-RU" sz="349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06084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solidFill>
                  <a:schemeClr val="tx1"/>
                </a:solidFill>
              </a:rPr>
              <a:t>ІІ. </a:t>
            </a:r>
            <a:r>
              <a:rPr lang="uk" sz="2400" b="1" i="1" dirty="0">
                <a:solidFill>
                  <a:schemeClr val="tx1"/>
                </a:solidFill>
              </a:rPr>
              <a:t>Важливість цієї дискусії для християн.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1903" y="249066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dirty="0"/>
              <a:t>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4532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508" y="2532172"/>
            <a:ext cx="9000492" cy="4089646"/>
          </a:xfrm>
        </p:spPr>
        <p:txBody>
          <a:bodyPr>
            <a:normAutofit fontScale="25000" lnSpcReduction="20000"/>
          </a:bodyPr>
          <a:lstStyle/>
          <a:p>
            <a:pPr lvl="2" algn="l"/>
            <a:r>
              <a:rPr lang="uk" sz="8000" dirty="0">
                <a:solidFill>
                  <a:schemeClr val="tx1"/>
                </a:solidFill>
              </a:rPr>
              <a:t>Біблія передбачає необхідність сприйняття світу органами чуттів: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 «А Господь ішов перед ними вдень у стовпі хмари, щоб провадити їх дорогою, а вночі в стовпі огню, щоб світити їм, щоб ішли вдень та вночі.»  </a:t>
            </a:r>
            <a:r>
              <a:rPr lang="uk" sz="8000" dirty="0">
                <a:solidFill>
                  <a:schemeClr val="tx1"/>
                </a:solidFill>
              </a:rPr>
              <a:t>(Вих 13:21)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«І промовив Ісус їм у відповідь: Ідіть, і перекажіть Іванові, що ви бачили й чули: Сліпі прозрівають, криві ходять, очищуються слабі на проказу, і чують глухі, воскресають померлі, убогим звіщається Добра Новина.» </a:t>
            </a:r>
            <a:r>
              <a:rPr lang="uk" sz="8000" dirty="0">
                <a:solidFill>
                  <a:schemeClr val="tx1"/>
                </a:solidFill>
              </a:rPr>
              <a:t> (Лук 7:22)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 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-UA" sz="8000" dirty="0">
                <a:solidFill>
                  <a:schemeClr val="tx1"/>
                </a:solidFill>
              </a:rPr>
              <a:t>«</a:t>
            </a:r>
            <a:r>
              <a:rPr lang="ru-RU" sz="8000" dirty="0">
                <a:solidFill>
                  <a:schemeClr val="tx1"/>
                </a:solidFill>
              </a:rPr>
              <a:t> </a:t>
            </a:r>
            <a:r>
              <a:rPr lang="ru-RU" sz="8000" dirty="0" err="1">
                <a:solidFill>
                  <a:schemeClr val="tx1"/>
                </a:solidFill>
              </a:rPr>
              <a:t>Бо</a:t>
            </a:r>
            <a:r>
              <a:rPr lang="ru-RU" sz="8000" dirty="0">
                <a:solidFill>
                  <a:schemeClr val="tx1"/>
                </a:solidFill>
              </a:rPr>
              <a:t> ми </a:t>
            </a:r>
            <a:r>
              <a:rPr lang="ru-RU" sz="8000" dirty="0" err="1">
                <a:solidFill>
                  <a:schemeClr val="tx1"/>
                </a:solidFill>
              </a:rPr>
              <a:t>сповістили</a:t>
            </a:r>
            <a:r>
              <a:rPr lang="ru-RU" sz="8000" dirty="0">
                <a:solidFill>
                  <a:schemeClr val="tx1"/>
                </a:solidFill>
              </a:rPr>
              <a:t> вам силу та </a:t>
            </a:r>
            <a:r>
              <a:rPr lang="ru-RU" sz="8000" dirty="0" err="1">
                <a:solidFill>
                  <a:schemeClr val="tx1"/>
                </a:solidFill>
              </a:rPr>
              <a:t>прихід</a:t>
            </a:r>
            <a:r>
              <a:rPr lang="ru-RU" sz="8000" dirty="0">
                <a:solidFill>
                  <a:schemeClr val="tx1"/>
                </a:solidFill>
              </a:rPr>
              <a:t> Господа </a:t>
            </a:r>
            <a:r>
              <a:rPr lang="ru-RU" sz="8000" dirty="0" err="1">
                <a:solidFill>
                  <a:schemeClr val="tx1"/>
                </a:solidFill>
              </a:rPr>
              <a:t>нашого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Ісуса</a:t>
            </a:r>
            <a:r>
              <a:rPr lang="ru-RU" sz="8000" dirty="0">
                <a:solidFill>
                  <a:schemeClr val="tx1"/>
                </a:solidFill>
              </a:rPr>
              <a:t> Христа, не </a:t>
            </a:r>
            <a:r>
              <a:rPr lang="ru-RU" sz="8000" dirty="0" err="1">
                <a:solidFill>
                  <a:schemeClr val="tx1"/>
                </a:solidFill>
              </a:rPr>
              <a:t>йдучи</a:t>
            </a:r>
            <a:r>
              <a:rPr lang="ru-RU" sz="8000" dirty="0">
                <a:solidFill>
                  <a:schemeClr val="tx1"/>
                </a:solidFill>
              </a:rPr>
              <a:t> за хитро </a:t>
            </a:r>
            <a:r>
              <a:rPr lang="ru-RU" sz="8000" dirty="0" err="1">
                <a:solidFill>
                  <a:schemeClr val="tx1"/>
                </a:solidFill>
              </a:rPr>
              <a:t>видуманими</a:t>
            </a:r>
            <a:r>
              <a:rPr lang="ru-RU" sz="8000" dirty="0">
                <a:solidFill>
                  <a:schemeClr val="tx1"/>
                </a:solidFill>
              </a:rPr>
              <a:t> байками, </a:t>
            </a:r>
            <a:r>
              <a:rPr lang="ru-RU" sz="8000" dirty="0" err="1">
                <a:solidFill>
                  <a:schemeClr val="tx1"/>
                </a:solidFill>
              </a:rPr>
              <a:t>але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бувши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самовидцями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Його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величі</a:t>
            </a:r>
            <a:r>
              <a:rPr lang="ru-RU" sz="8000" dirty="0">
                <a:solidFill>
                  <a:schemeClr val="tx1"/>
                </a:solidFill>
              </a:rPr>
              <a:t>. </a:t>
            </a:r>
            <a:r>
              <a:rPr lang="ru-RU" sz="8000" dirty="0" err="1">
                <a:solidFill>
                  <a:schemeClr val="tx1"/>
                </a:solidFill>
              </a:rPr>
              <a:t>Бо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Він</a:t>
            </a:r>
            <a:r>
              <a:rPr lang="ru-RU" sz="8000" dirty="0">
                <a:solidFill>
                  <a:schemeClr val="tx1"/>
                </a:solidFill>
              </a:rPr>
              <a:t> честь та славу </a:t>
            </a:r>
            <a:r>
              <a:rPr lang="ru-RU" sz="8000" dirty="0" err="1">
                <a:solidFill>
                  <a:schemeClr val="tx1"/>
                </a:solidFill>
              </a:rPr>
              <a:t>прийняв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від</a:t>
            </a:r>
            <a:r>
              <a:rPr lang="ru-RU" sz="8000" dirty="0">
                <a:solidFill>
                  <a:schemeClr val="tx1"/>
                </a:solidFill>
              </a:rPr>
              <a:t> Бога </a:t>
            </a:r>
            <a:r>
              <a:rPr lang="ru-RU" sz="8000" dirty="0" err="1">
                <a:solidFill>
                  <a:schemeClr val="tx1"/>
                </a:solidFill>
              </a:rPr>
              <a:t>Отця</a:t>
            </a:r>
            <a:r>
              <a:rPr lang="ru-RU" sz="8000" dirty="0">
                <a:solidFill>
                  <a:schemeClr val="tx1"/>
                </a:solidFill>
              </a:rPr>
              <a:t>, як до </a:t>
            </a:r>
            <a:r>
              <a:rPr lang="ru-RU" sz="8000" dirty="0" err="1">
                <a:solidFill>
                  <a:schemeClr val="tx1"/>
                </a:solidFill>
              </a:rPr>
              <a:t>Нього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прийшов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від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величної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слави</a:t>
            </a:r>
            <a:r>
              <a:rPr lang="ru-RU" sz="8000" dirty="0">
                <a:solidFill>
                  <a:schemeClr val="tx1"/>
                </a:solidFill>
              </a:rPr>
              <a:t> голос </a:t>
            </a:r>
            <a:r>
              <a:rPr lang="ru-RU" sz="8000" dirty="0" err="1">
                <a:solidFill>
                  <a:schemeClr val="tx1"/>
                </a:solidFill>
              </a:rPr>
              <a:t>такий</a:t>
            </a:r>
            <a:r>
              <a:rPr lang="ru-RU" sz="8000" dirty="0">
                <a:solidFill>
                  <a:schemeClr val="tx1"/>
                </a:solidFill>
              </a:rPr>
              <a:t>: </a:t>
            </a:r>
            <a:r>
              <a:rPr lang="ru-RU" sz="8000" dirty="0" err="1">
                <a:solidFill>
                  <a:schemeClr val="tx1"/>
                </a:solidFill>
              </a:rPr>
              <a:t>Це</a:t>
            </a:r>
            <a:r>
              <a:rPr lang="ru-RU" sz="8000" dirty="0">
                <a:solidFill>
                  <a:schemeClr val="tx1"/>
                </a:solidFill>
              </a:rPr>
              <a:t> Син </a:t>
            </a:r>
            <a:r>
              <a:rPr lang="ru-RU" sz="8000" dirty="0" err="1">
                <a:solidFill>
                  <a:schemeClr val="tx1"/>
                </a:solidFill>
              </a:rPr>
              <a:t>Мій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Улюблений</a:t>
            </a:r>
            <a:r>
              <a:rPr lang="ru-RU" sz="8000" dirty="0">
                <a:solidFill>
                  <a:schemeClr val="tx1"/>
                </a:solidFill>
              </a:rPr>
              <a:t>, </a:t>
            </a:r>
            <a:r>
              <a:rPr lang="ru-RU" sz="8000" dirty="0" err="1">
                <a:solidFill>
                  <a:schemeClr val="tx1"/>
                </a:solidFill>
              </a:rPr>
              <a:t>що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Його</a:t>
            </a:r>
            <a:r>
              <a:rPr lang="ru-RU" sz="8000" dirty="0">
                <a:solidFill>
                  <a:schemeClr val="tx1"/>
                </a:solidFill>
              </a:rPr>
              <a:t> Я </a:t>
            </a:r>
            <a:r>
              <a:rPr lang="ru-RU" sz="8000" dirty="0" err="1">
                <a:solidFill>
                  <a:schemeClr val="tx1"/>
                </a:solidFill>
              </a:rPr>
              <a:t>вподобав</a:t>
            </a:r>
            <a:r>
              <a:rPr lang="ru-RU" sz="8000" dirty="0">
                <a:solidFill>
                  <a:schemeClr val="tx1"/>
                </a:solidFill>
              </a:rPr>
              <a:t>! І </a:t>
            </a:r>
            <a:r>
              <a:rPr lang="ru-RU" sz="8000" dirty="0" err="1">
                <a:solidFill>
                  <a:schemeClr val="tx1"/>
                </a:solidFill>
              </a:rPr>
              <a:t>цей</a:t>
            </a:r>
            <a:r>
              <a:rPr lang="ru-RU" sz="8000" dirty="0">
                <a:solidFill>
                  <a:schemeClr val="tx1"/>
                </a:solidFill>
              </a:rPr>
              <a:t> голос, </a:t>
            </a:r>
            <a:r>
              <a:rPr lang="ru-RU" sz="8000" dirty="0" err="1">
                <a:solidFill>
                  <a:schemeClr val="tx1"/>
                </a:solidFill>
              </a:rPr>
              <a:t>що</a:t>
            </a:r>
            <a:r>
              <a:rPr lang="ru-RU" sz="8000" dirty="0">
                <a:solidFill>
                  <a:schemeClr val="tx1"/>
                </a:solidFill>
              </a:rPr>
              <a:t> з неба </a:t>
            </a:r>
            <a:r>
              <a:rPr lang="ru-RU" sz="8000" dirty="0" err="1">
                <a:solidFill>
                  <a:schemeClr val="tx1"/>
                </a:solidFill>
              </a:rPr>
              <a:t>зійшов</a:t>
            </a:r>
            <a:r>
              <a:rPr lang="ru-RU" sz="8000" dirty="0">
                <a:solidFill>
                  <a:schemeClr val="tx1"/>
                </a:solidFill>
              </a:rPr>
              <a:t>, ми </a:t>
            </a:r>
            <a:r>
              <a:rPr lang="ru-RU" sz="8000" dirty="0" err="1">
                <a:solidFill>
                  <a:schemeClr val="tx1"/>
                </a:solidFill>
              </a:rPr>
              <a:t>чули</a:t>
            </a:r>
            <a:r>
              <a:rPr lang="ru-RU" sz="8000" dirty="0">
                <a:solidFill>
                  <a:schemeClr val="tx1"/>
                </a:solidFill>
              </a:rPr>
              <a:t>, як </a:t>
            </a:r>
            <a:r>
              <a:rPr lang="ru-RU" sz="8000" dirty="0" err="1">
                <a:solidFill>
                  <a:schemeClr val="tx1"/>
                </a:solidFill>
              </a:rPr>
              <a:t>із</a:t>
            </a:r>
            <a:r>
              <a:rPr lang="ru-RU" sz="8000" dirty="0">
                <a:solidFill>
                  <a:schemeClr val="tx1"/>
                </a:solidFill>
              </a:rPr>
              <a:t> Ним </a:t>
            </a:r>
            <a:r>
              <a:rPr lang="ru-RU" sz="8000" dirty="0" err="1">
                <a:solidFill>
                  <a:schemeClr val="tx1"/>
                </a:solidFill>
              </a:rPr>
              <a:t>були</a:t>
            </a:r>
            <a:r>
              <a:rPr lang="ru-RU" sz="8000" dirty="0">
                <a:solidFill>
                  <a:schemeClr val="tx1"/>
                </a:solidFill>
              </a:rPr>
              <a:t> на </a:t>
            </a:r>
            <a:r>
              <a:rPr lang="ru-RU" sz="8000" dirty="0" err="1">
                <a:solidFill>
                  <a:schemeClr val="tx1"/>
                </a:solidFill>
              </a:rPr>
              <a:t>святій</a:t>
            </a:r>
            <a:r>
              <a:rPr lang="ru-RU" sz="8000" dirty="0">
                <a:solidFill>
                  <a:schemeClr val="tx1"/>
                </a:solidFill>
              </a:rPr>
              <a:t> </a:t>
            </a:r>
            <a:r>
              <a:rPr lang="ru-RU" sz="8000" dirty="0" err="1">
                <a:solidFill>
                  <a:schemeClr val="tx1"/>
                </a:solidFill>
              </a:rPr>
              <a:t>горі</a:t>
            </a:r>
            <a:r>
              <a:rPr lang="ru-RU" sz="8000" dirty="0">
                <a:solidFill>
                  <a:schemeClr val="tx1"/>
                </a:solidFill>
              </a:rPr>
              <a:t>.</a:t>
            </a:r>
            <a:r>
              <a:rPr lang="uk-UA" sz="8000" dirty="0">
                <a:solidFill>
                  <a:schemeClr val="tx1"/>
                </a:solidFill>
              </a:rPr>
              <a:t>» </a:t>
            </a:r>
            <a:br>
              <a:rPr lang="ru-RU" sz="8000" dirty="0">
                <a:solidFill>
                  <a:schemeClr val="tx1"/>
                </a:solidFill>
              </a:rPr>
            </a:br>
            <a:r>
              <a:rPr lang="uk" sz="8000" dirty="0">
                <a:solidFill>
                  <a:schemeClr val="tx1"/>
                </a:solidFill>
              </a:rPr>
              <a:t>(2 Пет. 1:16-18)</a:t>
            </a:r>
            <a:br>
              <a:rPr lang="ru-RU" sz="8000" dirty="0">
                <a:solidFill>
                  <a:schemeClr val="tx1"/>
                </a:solidFill>
              </a:rPr>
            </a:br>
            <a:br>
              <a:rPr lang="ru-RU" sz="9600" dirty="0">
                <a:solidFill>
                  <a:schemeClr val="tx1"/>
                </a:solidFill>
              </a:rPr>
            </a:br>
            <a:br>
              <a:rPr lang="ru-RU" sz="349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06084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solidFill>
                  <a:schemeClr val="tx1"/>
                </a:solidFill>
              </a:rPr>
              <a:t>ІІ. </a:t>
            </a:r>
            <a:r>
              <a:rPr lang="uk" sz="2400" b="1" i="1" dirty="0">
                <a:solidFill>
                  <a:schemeClr val="tx1"/>
                </a:solidFill>
              </a:rPr>
              <a:t>Важливість цієї дискусії для християн.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91903" y="2490665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dirty="0"/>
              <a:t>1.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8633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62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Autofit/>
          </a:bodyPr>
          <a:lstStyle/>
          <a:p>
            <a:pPr lvl="1" algn="ctr"/>
            <a:r>
              <a:rPr lang="uk" sz="4400" dirty="0">
                <a:solidFill>
                  <a:schemeClr val="tx1"/>
                </a:solidFill>
              </a:rPr>
              <a:t>Позитивний внесок у епістемологію.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2420888"/>
            <a:ext cx="8640960" cy="4089646"/>
          </a:xfrm>
        </p:spPr>
        <p:txBody>
          <a:bodyPr>
            <a:normAutofit fontScale="25000" lnSpcReduction="20000"/>
          </a:bodyPr>
          <a:lstStyle/>
          <a:p>
            <a:pPr lvl="2" algn="l"/>
            <a:endParaRPr lang="ru-RU" sz="8000" dirty="0"/>
          </a:p>
          <a:p>
            <a:pPr lvl="2" algn="l"/>
            <a:r>
              <a:rPr lang="uk-UA" sz="11200" dirty="0">
                <a:solidFill>
                  <a:schemeClr val="tx1"/>
                </a:solidFill>
              </a:rPr>
              <a:t>Якщо ми не можемо довіряти нашим органам чуття, то тоді руйнується не тільки християнський догмат, але і вся наука. </a:t>
            </a:r>
            <a:br>
              <a:rPr lang="ru-RU" sz="7200" dirty="0">
                <a:solidFill>
                  <a:schemeClr val="tx1"/>
                </a:solidFill>
              </a:rPr>
            </a:br>
            <a:br>
              <a:rPr lang="ru-RU" sz="7200" dirty="0">
                <a:solidFill>
                  <a:schemeClr val="tx1"/>
                </a:solidFill>
              </a:rPr>
            </a:br>
            <a:br>
              <a:rPr lang="ru-RU" sz="349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55576" y="206084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solidFill>
                  <a:schemeClr val="tx1"/>
                </a:solidFill>
              </a:rPr>
              <a:t>ІІ. </a:t>
            </a:r>
            <a:r>
              <a:rPr lang="uk" sz="2400" b="1" i="1" dirty="0">
                <a:solidFill>
                  <a:schemeClr val="tx1"/>
                </a:solidFill>
              </a:rPr>
              <a:t>Важливість цієї дискусії для християн.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2663082"/>
            <a:ext cx="5132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2800" dirty="0"/>
              <a:t>2</a:t>
            </a:r>
            <a:r>
              <a:rPr lang="uk" sz="2400" dirty="0"/>
              <a:t> 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76089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522513"/>
            <a:ext cx="8640960" cy="4089646"/>
          </a:xfrm>
        </p:spPr>
        <p:txBody>
          <a:bodyPr>
            <a:normAutofit fontScale="25000" lnSpcReduction="20000"/>
          </a:bodyPr>
          <a:lstStyle/>
          <a:p>
            <a:pPr lvl="2" algn="l"/>
            <a:br>
              <a:rPr lang="ru-RU" dirty="0">
                <a:solidFill>
                  <a:schemeClr val="tx1"/>
                </a:solidFill>
              </a:rPr>
            </a:br>
            <a:r>
              <a:rPr lang="uk" sz="9600" b="1" dirty="0">
                <a:solidFill>
                  <a:schemeClr val="tx1"/>
                </a:solidFill>
              </a:rPr>
              <a:t>Іммануїл Кант та Загальна надійність органів чуття.</a:t>
            </a:r>
            <a:br>
              <a:rPr lang="ru-RU" sz="9600" b="1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 </a:t>
            </a:r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Кант </a:t>
            </a:r>
            <a:r>
              <a:rPr lang="uk-UA" sz="9600" dirty="0">
                <a:solidFill>
                  <a:schemeClr val="tx1"/>
                </a:solidFill>
              </a:rPr>
              <a:t>значну частину свого життя і кар’єри присвятив тому, що намагався воскресити закон використання </a:t>
            </a:r>
            <a:r>
              <a:rPr lang="uk-UA" sz="9600" dirty="0" err="1">
                <a:solidFill>
                  <a:schemeClr val="tx1"/>
                </a:solidFill>
              </a:rPr>
              <a:t>причиново</a:t>
            </a:r>
            <a:r>
              <a:rPr lang="uk-UA" sz="9600" dirty="0">
                <a:solidFill>
                  <a:schemeClr val="tx1"/>
                </a:solidFill>
              </a:rPr>
              <a:t>-наслідкового зв’язку і загальну надійність органів чуття</a:t>
            </a:r>
            <a:r>
              <a:rPr lang="uk" sz="9600" dirty="0">
                <a:solidFill>
                  <a:schemeClr val="tx1"/>
                </a:solidFill>
              </a:rPr>
              <a:t>.</a:t>
            </a:r>
          </a:p>
          <a:p>
            <a:pPr lvl="2" algn="l"/>
            <a:br>
              <a:rPr lang="ru-RU" sz="9600" dirty="0">
                <a:solidFill>
                  <a:schemeClr val="tx1"/>
                </a:solidFill>
              </a:rPr>
            </a:br>
            <a:r>
              <a:rPr lang="uk" sz="9600" dirty="0">
                <a:solidFill>
                  <a:schemeClr val="tx1"/>
                </a:solidFill>
              </a:rPr>
              <a:t>Іммануїл Кант – один із найвпливовіших філософів в історії західної філософії 18 століття. Його внесок у метафізику, епістемологію, етику та естетику глибоко вплинули майже на кожен філософський рух наступних поколінь.</a:t>
            </a:r>
          </a:p>
          <a:p>
            <a:pPr lvl="2" algn="l"/>
            <a:br>
              <a:rPr lang="ru-RU" sz="34900" dirty="0">
                <a:solidFill>
                  <a:schemeClr val="tx1"/>
                </a:solidFill>
              </a:rPr>
            </a:br>
            <a:br>
              <a:rPr lang="ru-RU" dirty="0"/>
            </a:br>
            <a:endParaRPr lang="ru-RU" dirty="0"/>
          </a:p>
          <a:p>
            <a:r>
              <a:rPr lang="uk" dirty="0"/>
              <a:t>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2528615"/>
            <a:ext cx="4219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2400" b="1" dirty="0"/>
              <a:t>2.</a:t>
            </a:r>
            <a:endParaRPr lang="ru-RU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FE5E02-5C92-6C6F-50DE-D039B926D557}"/>
              </a:ext>
            </a:extLst>
          </p:cNvPr>
          <p:cNvSpPr txBox="1"/>
          <p:nvPr/>
        </p:nvSpPr>
        <p:spPr>
          <a:xfrm>
            <a:off x="179512" y="167181"/>
            <a:ext cx="91439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4800" b="1" dirty="0"/>
              <a:t>ПРАВДИВІСТЬ ЕМПІРИЧНИХ ЗНАНЬ</a:t>
            </a:r>
            <a:endParaRPr lang="uk-UA" sz="4800" dirty="0"/>
          </a:p>
        </p:txBody>
      </p:sp>
    </p:spTree>
    <p:extLst>
      <p:ext uri="{BB962C8B-B14F-4D97-AF65-F5344CB8AC3E}">
        <p14:creationId xmlns:p14="http://schemas.microsoft.com/office/powerpoint/2010/main" val="1293117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926</Words>
  <Application>Microsoft Office PowerPoint</Application>
  <PresentationFormat>Экран (4:3)</PresentationFormat>
  <Paragraphs>61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Calibri</vt:lpstr>
      <vt:lpstr>Тема Office</vt:lpstr>
      <vt:lpstr>ПРАВДИВІСТЬ ЕМПІРИЧНИХ ЗНАНЬ</vt:lpstr>
      <vt:lpstr>Презентация PowerPoint</vt:lpstr>
      <vt:lpstr>Позитивний внесок у епістемологію.</vt:lpstr>
      <vt:lpstr>Позитивний внесок у епістемологію.</vt:lpstr>
      <vt:lpstr>Позитивний внесок у епістемологію.</vt:lpstr>
      <vt:lpstr>Позитивний внесок у епістемологію.</vt:lpstr>
      <vt:lpstr>Позитивний внесок у епістемологію.</vt:lpstr>
      <vt:lpstr>Позитивний внесок у епістемологію.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ДОСТОВЕРНОСТЬ ЭМПИРИЧЕСКИХ ЗНАНИЙ</dc:title>
  <dc:creator>Admin</dc:creator>
  <cp:lastModifiedBy>Ruslan Lvov</cp:lastModifiedBy>
  <cp:revision>9</cp:revision>
  <dcterms:created xsi:type="dcterms:W3CDTF">2020-06-16T12:59:53Z</dcterms:created>
  <dcterms:modified xsi:type="dcterms:W3CDTF">2022-10-13T09:13:46Z</dcterms:modified>
</cp:coreProperties>
</file>