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25"/>
  </p:notesMasterIdLst>
  <p:handoutMasterIdLst>
    <p:handoutMasterId r:id="rId26"/>
  </p:handoutMasterIdLst>
  <p:sldIdLst>
    <p:sldId id="821" r:id="rId3"/>
    <p:sldId id="822" r:id="rId4"/>
    <p:sldId id="823" r:id="rId5"/>
    <p:sldId id="824" r:id="rId6"/>
    <p:sldId id="825" r:id="rId7"/>
    <p:sldId id="826" r:id="rId8"/>
    <p:sldId id="827" r:id="rId9"/>
    <p:sldId id="828" r:id="rId10"/>
    <p:sldId id="829" r:id="rId11"/>
    <p:sldId id="830" r:id="rId12"/>
    <p:sldId id="831" r:id="rId13"/>
    <p:sldId id="832" r:id="rId14"/>
    <p:sldId id="833" r:id="rId15"/>
    <p:sldId id="834" r:id="rId16"/>
    <p:sldId id="835" r:id="rId17"/>
    <p:sldId id="836" r:id="rId18"/>
    <p:sldId id="837" r:id="rId19"/>
    <p:sldId id="838" r:id="rId20"/>
    <p:sldId id="839" r:id="rId21"/>
    <p:sldId id="840" r:id="rId22"/>
    <p:sldId id="841" r:id="rId23"/>
    <p:sldId id="842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V0aSX8KrZAhVi4YMKHfaIAfYQjRwIBw&amp;url=https://www.123rf.com/photo_19650100_breakfast-cartoon-characters.html&amp;psig=AOvVaw1oqUSFhXsBVunt2KJ4i5FT&amp;ust=1518885458486318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31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371600" y="682198"/>
            <a:ext cx="10216055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Colaboración</a:t>
            </a:r>
          </a:p>
          <a:p>
            <a:pPr algn="ctr"/>
            <a:r>
              <a:rPr lang="es-MX" sz="9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Evaluación</a:t>
            </a:r>
          </a:p>
          <a:p>
            <a:pPr algn="ctr"/>
            <a:endParaRPr lang="es-MX" sz="4800" b="1" u="sng" dirty="0" smtClean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s-MX" sz="9600" dirty="0" smtClean="0">
                <a:solidFill>
                  <a:schemeClr val="bg1">
                    <a:lumMod val="95000"/>
                  </a:schemeClr>
                </a:solidFill>
                <a:latin typeface="Brush Script MT" pitchFamily="66" charset="0"/>
                <a:cs typeface="Calibri" pitchFamily="34" charset="0"/>
              </a:rPr>
              <a:t>1 Corintios 3:1-15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59876" y="887151"/>
            <a:ext cx="90021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Todos evaluamos el compromiso de los demás.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94138" y="193467"/>
            <a:ext cx="1116198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  <a:cs typeface="Calibri" pitchFamily="34" charset="0"/>
              </a:rPr>
              <a:t>Hospital </a:t>
            </a:r>
            <a:r>
              <a:rPr lang="es-MX" sz="9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iller" pitchFamily="82" charset="0"/>
                <a:cs typeface="Calibri" pitchFamily="34" charset="0"/>
              </a:rPr>
              <a:t>Avión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96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Bahnschrift" pitchFamily="34" charset="0"/>
                <a:cs typeface="Calibri" pitchFamily="34" charset="0"/>
              </a:rPr>
              <a:t>Restaurante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96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auhaus 93" pitchFamily="82" charset="0"/>
                <a:cs typeface="Calibri" pitchFamily="34" charset="0"/>
              </a:rPr>
              <a:t>Puente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96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askerville Old Face" pitchFamily="18" charset="0"/>
                <a:cs typeface="Calibri" pitchFamily="34" charset="0"/>
              </a:rPr>
              <a:t>Escuela</a:t>
            </a:r>
            <a:r>
              <a:rPr lang="es-MX" sz="96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96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Broadway" pitchFamily="82" charset="0"/>
                <a:cs typeface="Calibri" pitchFamily="34" charset="0"/>
              </a:rPr>
              <a:t>Farmacia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Tienda </a:t>
            </a:r>
            <a:r>
              <a:rPr lang="es-MX" sz="9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Old English Text MT" pitchFamily="66" charset="0"/>
                <a:cs typeface="Calibri" pitchFamily="34" charset="0"/>
              </a:rPr>
              <a:t>Mercado</a:t>
            </a:r>
            <a:r>
              <a:rPr lang="es-MX" sz="9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s-MX" sz="9600" dirty="0" smtClean="0">
              <a:solidFill>
                <a:schemeClr val="accent2">
                  <a:lumMod val="40000"/>
                  <a:lumOff val="60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94138" y="193467"/>
            <a:ext cx="1116198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  <a:cs typeface="Calibri" pitchFamily="34" charset="0"/>
              </a:rPr>
              <a:t>Doctor </a:t>
            </a:r>
            <a:r>
              <a:rPr lang="es-MX" sz="9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iller" pitchFamily="82" charset="0"/>
                <a:cs typeface="Calibri" pitchFamily="34" charset="0"/>
              </a:rPr>
              <a:t>Piloto </a:t>
            </a:r>
            <a:r>
              <a:rPr lang="es-MX" sz="96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Bahnschrift" pitchFamily="34" charset="0"/>
                <a:cs typeface="Calibri" pitchFamily="34" charset="0"/>
              </a:rPr>
              <a:t>Cocinero </a:t>
            </a:r>
            <a:r>
              <a:rPr lang="es-MX" sz="96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auhaus 93" pitchFamily="82" charset="0"/>
                <a:cs typeface="Calibri" pitchFamily="34" charset="0"/>
              </a:rPr>
              <a:t>Ingeniero </a:t>
            </a:r>
            <a:r>
              <a:rPr lang="es-MX" sz="96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askerville Old Face" pitchFamily="18" charset="0"/>
                <a:cs typeface="Calibri" pitchFamily="34" charset="0"/>
              </a:rPr>
              <a:t>Maestro </a:t>
            </a:r>
            <a:r>
              <a:rPr lang="es-MX" sz="96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Broadway" pitchFamily="82" charset="0"/>
                <a:cs typeface="Calibri" pitchFamily="34" charset="0"/>
              </a:rPr>
              <a:t>Químico 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Contador </a:t>
            </a:r>
            <a:r>
              <a:rPr lang="es-MX" sz="9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Old English Text MT" pitchFamily="66" charset="0"/>
                <a:cs typeface="Calibri" pitchFamily="34" charset="0"/>
              </a:rPr>
              <a:t>Campesino</a:t>
            </a:r>
            <a:endParaRPr lang="es-MX" sz="9600" dirty="0" smtClean="0">
              <a:solidFill>
                <a:schemeClr val="accent2">
                  <a:lumMod val="40000"/>
                  <a:lumOff val="60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94138" y="193467"/>
            <a:ext cx="1116198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6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  <a:cs typeface="Calibri" pitchFamily="34" charset="0"/>
              </a:rPr>
              <a:t>Doctor </a:t>
            </a:r>
            <a:r>
              <a:rPr lang="es-MX" sz="9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iller" pitchFamily="82" charset="0"/>
                <a:cs typeface="Calibri" pitchFamily="34" charset="0"/>
              </a:rPr>
              <a:t>Piloto </a:t>
            </a:r>
            <a:r>
              <a:rPr lang="es-MX" sz="96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Bahnschrift" pitchFamily="34" charset="0"/>
                <a:cs typeface="Calibri" pitchFamily="34" charset="0"/>
              </a:rPr>
              <a:t>Cocinero </a:t>
            </a:r>
            <a:r>
              <a:rPr lang="es-MX" sz="96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auhaus 93" pitchFamily="82" charset="0"/>
                <a:cs typeface="Calibri" pitchFamily="34" charset="0"/>
              </a:rPr>
              <a:t>Ingeniero </a:t>
            </a:r>
            <a:r>
              <a:rPr lang="es-MX" sz="96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askerville Old Face" pitchFamily="18" charset="0"/>
                <a:cs typeface="Calibri" pitchFamily="34" charset="0"/>
              </a:rPr>
              <a:t>Maestro </a:t>
            </a:r>
            <a:r>
              <a:rPr lang="es-MX" sz="96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Broadway" pitchFamily="82" charset="0"/>
                <a:cs typeface="Calibri" pitchFamily="34" charset="0"/>
              </a:rPr>
              <a:t>Químico </a:t>
            </a:r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Contador </a:t>
            </a:r>
            <a:r>
              <a:rPr lang="es-MX" sz="96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Old English Text MT" pitchFamily="66" charset="0"/>
                <a:cs typeface="Calibri" pitchFamily="34" charset="0"/>
              </a:rPr>
              <a:t>Campesino</a:t>
            </a:r>
            <a:endParaRPr lang="es-MX" sz="9600" dirty="0" smtClean="0">
              <a:solidFill>
                <a:schemeClr val="accent2">
                  <a:lumMod val="40000"/>
                  <a:lumOff val="60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900855" y="189186"/>
            <a:ext cx="6596571" cy="6247864"/>
          </a:xfrm>
          <a:prstGeom prst="rect">
            <a:avLst/>
          </a:prstGeom>
          <a:solidFill>
            <a:srgbClr val="FF0000"/>
          </a:solidFill>
          <a:ln>
            <a:solidFill>
              <a:schemeClr val="accent4">
                <a:lumMod val="50000"/>
              </a:schemeClr>
            </a:solidFill>
          </a:ln>
        </p:spPr>
        <p:txBody>
          <a:bodyPr wrap="square" rtlCol="0" anchor="ctr" anchorCtr="1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es-MX" sz="40000" dirty="0" smtClean="0">
                <a:solidFill>
                  <a:schemeClr val="bg1"/>
                </a:solidFill>
              </a:rPr>
              <a:t> </a:t>
            </a:r>
            <a:endParaRPr lang="es-MX" sz="40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59876" y="887151"/>
            <a:ext cx="90021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¿Quién me evalúa en el ministerio?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945931" y="1565068"/>
            <a:ext cx="109727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Dios, 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mi Padre y Juez.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939159" y="2258751"/>
            <a:ext cx="900211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¿Qué me evalúa?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219201" y="918681"/>
            <a:ext cx="1097279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Mi compromiso</a:t>
            </a:r>
          </a:p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Mi fidelidad</a:t>
            </a:r>
          </a:p>
          <a:p>
            <a:pPr algn="ctr"/>
            <a:r>
              <a:rPr lang="es-MX" sz="9600" dirty="0" smtClean="0">
                <a:solidFill>
                  <a:schemeClr val="bg1">
                    <a:lumMod val="95000"/>
                  </a:schemeClr>
                </a:solidFill>
                <a:latin typeface="Brush Script MT" pitchFamily="66" charset="0"/>
                <a:cs typeface="Calibri" pitchFamily="34" charset="0"/>
              </a:rPr>
              <a:t>1 Corintios 4:1-2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802526" y="666432"/>
            <a:ext cx="932793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Fidelidad</a:t>
            </a:r>
          </a:p>
          <a:p>
            <a:r>
              <a:rPr lang="es-MX" sz="4800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Firmeza y constancia en los afectos, ideas y obligaciones, y en el cumplimiento de los compromisos establecidos.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11 Evaluación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1 Fidelidad Individual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709448" y="445714"/>
            <a:ext cx="1116198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8800" b="1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Algerian" pitchFamily="82" charset="0"/>
                <a:cs typeface="Calibri" pitchFamily="34" charset="0"/>
              </a:rPr>
              <a:t>Predicación </a:t>
            </a:r>
            <a:r>
              <a:rPr lang="es-MX" sz="88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hiller" pitchFamily="82" charset="0"/>
                <a:cs typeface="Calibri" pitchFamily="34" charset="0"/>
              </a:rPr>
              <a:t>Alabanza </a:t>
            </a:r>
            <a:r>
              <a:rPr lang="es-MX" sz="8800" b="1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Bahnschrift" pitchFamily="34" charset="0"/>
                <a:cs typeface="Calibri" pitchFamily="34" charset="0"/>
              </a:rPr>
              <a:t>Educación </a:t>
            </a:r>
            <a:r>
              <a:rPr lang="es-MX" sz="8800" b="1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Bauhaus 93" pitchFamily="82" charset="0"/>
                <a:cs typeface="Calibri" pitchFamily="34" charset="0"/>
              </a:rPr>
              <a:t>Consejería </a:t>
            </a:r>
            <a:r>
              <a:rPr lang="es-MX" sz="8800" b="1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Baskerville Old Face" pitchFamily="18" charset="0"/>
                <a:cs typeface="Calibri" pitchFamily="34" charset="0"/>
              </a:rPr>
              <a:t>Evangelismo </a:t>
            </a:r>
            <a:r>
              <a:rPr lang="es-MX" sz="8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Broadway" pitchFamily="82" charset="0"/>
                <a:cs typeface="Calibri" pitchFamily="34" charset="0"/>
              </a:rPr>
              <a:t>Ayuda </a:t>
            </a:r>
            <a:r>
              <a:rPr lang="es-MX" sz="88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Oración </a:t>
            </a:r>
            <a:r>
              <a:rPr lang="es-MX" sz="88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Old English Text MT" pitchFamily="66" charset="0"/>
                <a:cs typeface="Calibri" pitchFamily="34" charset="0"/>
              </a:rPr>
              <a:t>Visitación</a:t>
            </a:r>
            <a:endParaRPr lang="es-MX" sz="8800" dirty="0" smtClean="0">
              <a:solidFill>
                <a:schemeClr val="accent2">
                  <a:lumMod val="40000"/>
                  <a:lumOff val="60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403130" y="1249758"/>
            <a:ext cx="992176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Dispuesto a ser Evaluado</a:t>
            </a:r>
          </a:p>
          <a:p>
            <a:pPr algn="ctr">
              <a:buFont typeface="Wingdings" pitchFamily="2" charset="2"/>
              <a:buChar char="ü"/>
            </a:pPr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inicio?</a:t>
            </a:r>
          </a:p>
          <a:p>
            <a:pPr algn="ctr">
              <a:buFont typeface="Wingdings" pitchFamily="2" charset="2"/>
              <a:buChar char="ü"/>
            </a:pPr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¿Cómo continúo?</a:t>
            </a:r>
          </a:p>
          <a:p>
            <a:pPr algn="ctr"/>
            <a:endParaRPr lang="es-MX" sz="8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395713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31</a:t>
            </a: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Conforme a las Escrituras, describir 5 ó más aspectos que Dios evalúa de mi fidelidad individual.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765954" name="AutoShape 2" descr="Resultado de imagen para breakfast cartoon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87458" name="AutoShape 2" descr="Resultado de imagen para breakfast cartoon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87460" name="AutoShape 4" descr="Resultado de imagen para breakfast cartoon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87462" name="Picture 6" descr="Resultado de imagen para breakfast cartoon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87149" y="712131"/>
            <a:ext cx="5367665" cy="5266933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011213" y="965979"/>
            <a:ext cx="73309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Compromiso en el Ministerio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270234" y="965979"/>
            <a:ext cx="900211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Confusión</a:t>
            </a:r>
          </a:p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inicio?</a:t>
            </a:r>
          </a:p>
          <a:p>
            <a:pPr algn="ctr"/>
            <a:r>
              <a:rPr lang="es-MX" sz="88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continúo?</a:t>
            </a:r>
          </a:p>
          <a:p>
            <a:pPr algn="ctr"/>
            <a:endParaRPr lang="es-MX" sz="8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986455" y="1675427"/>
            <a:ext cx="900211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Falta de Compromiso</a:t>
            </a:r>
            <a:endParaRPr lang="es-MX" sz="88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endParaRPr lang="es-MX" sz="8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44110" y="540310"/>
            <a:ext cx="9002111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Falta de Compromiso</a:t>
            </a:r>
          </a:p>
          <a:p>
            <a:pPr algn="ctr"/>
            <a:r>
              <a:rPr lang="es-MX" sz="96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No inicie todavía</a:t>
            </a:r>
          </a:p>
          <a:p>
            <a:pPr algn="ctr"/>
            <a:endParaRPr lang="es-MX" sz="8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59876" y="887151"/>
            <a:ext cx="90021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Falta de Compromiso</a:t>
            </a:r>
          </a:p>
          <a:p>
            <a:pPr algn="ctr"/>
            <a:r>
              <a:rPr lang="es-MX" sz="9600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 Pida ayuda</a:t>
            </a:r>
            <a:endParaRPr lang="es-MX" sz="88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2159876" y="887151"/>
            <a:ext cx="900211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>
                    <a:lumMod val="95000"/>
                  </a:schemeClr>
                </a:solidFill>
                <a:latin typeface="Calibri" pitchFamily="34" charset="0"/>
                <a:cs typeface="Calibri" pitchFamily="34" charset="0"/>
              </a:rPr>
              <a:t>Dios evalúa el compromiso</a:t>
            </a:r>
          </a:p>
          <a:p>
            <a:pPr algn="ctr"/>
            <a:r>
              <a:rPr lang="es-MX" sz="9600" dirty="0" smtClean="0">
                <a:solidFill>
                  <a:schemeClr val="bg1">
                    <a:lumMod val="95000"/>
                  </a:schemeClr>
                </a:solidFill>
                <a:latin typeface="Brush Script MT" pitchFamily="66" charset="0"/>
                <a:cs typeface="Calibri" pitchFamily="34" charset="0"/>
              </a:rPr>
              <a:t>Lucas 10</a:t>
            </a:r>
            <a:endParaRPr lang="es-MX" sz="8800" dirty="0" smtClean="0">
              <a:solidFill>
                <a:schemeClr val="bg1">
                  <a:lumMod val="95000"/>
                </a:schemeClr>
              </a:solidFill>
              <a:latin typeface="Brush Script MT" pitchFamily="66" charset="0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497</Words>
  <Application>Microsoft Office PowerPoint</Application>
  <PresentationFormat>Personalizado</PresentationFormat>
  <Paragraphs>124</Paragraphs>
  <Slides>22</Slides>
  <Notes>21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Whirligig design template</vt:lpstr>
      <vt:lpstr>31</vt:lpstr>
      <vt:lpstr>U. 11 Evaluación L. 1 Fidelidad Individual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   Tarea  No. 31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2018-02-20T20:55:29Z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