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9"/>
  </p:notesMasterIdLst>
  <p:handoutMasterIdLst>
    <p:handoutMasterId r:id="rId30"/>
  </p:handoutMasterIdLst>
  <p:sldIdLst>
    <p:sldId id="1005" r:id="rId4"/>
    <p:sldId id="1064" r:id="rId5"/>
    <p:sldId id="1048" r:id="rId6"/>
    <p:sldId id="1066" r:id="rId7"/>
    <p:sldId id="1067" r:id="rId8"/>
    <p:sldId id="1043" r:id="rId9"/>
    <p:sldId id="1068" r:id="rId10"/>
    <p:sldId id="1069" r:id="rId11"/>
    <p:sldId id="1070" r:id="rId12"/>
    <p:sldId id="1071" r:id="rId13"/>
    <p:sldId id="1073" r:id="rId14"/>
    <p:sldId id="1074" r:id="rId15"/>
    <p:sldId id="1072" r:id="rId16"/>
    <p:sldId id="1075" r:id="rId17"/>
    <p:sldId id="1076" r:id="rId18"/>
    <p:sldId id="1077" r:id="rId19"/>
    <p:sldId id="1078" r:id="rId20"/>
    <p:sldId id="1079" r:id="rId21"/>
    <p:sldId id="1080" r:id="rId22"/>
    <p:sldId id="1081" r:id="rId23"/>
    <p:sldId id="1082" r:id="rId24"/>
    <p:sldId id="1083" r:id="rId25"/>
    <p:sldId id="1084" r:id="rId26"/>
    <p:sldId id="1085" r:id="rId27"/>
    <p:sldId id="1042" r:id="rId2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4"/>
            <p14:sldId id="1048"/>
            <p14:sldId id="1066"/>
            <p14:sldId id="1067"/>
            <p14:sldId id="1043"/>
            <p14:sldId id="1068"/>
            <p14:sldId id="1069"/>
            <p14:sldId id="1070"/>
            <p14:sldId id="1071"/>
            <p14:sldId id="1073"/>
            <p14:sldId id="1074"/>
            <p14:sldId id="1072"/>
            <p14:sldId id="1075"/>
            <p14:sldId id="1076"/>
            <p14:sldId id="1077"/>
            <p14:sldId id="1078"/>
            <p14:sldId id="1079"/>
            <p14:sldId id="1080"/>
            <p14:sldId id="1081"/>
            <p14:sldId id="1082"/>
            <p14:sldId id="1083"/>
            <p14:sldId id="1084"/>
            <p14:sldId id="1085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240704" y="2564904"/>
            <a:ext cx="8856984" cy="396044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Repetir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diversas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46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Perder</a:t>
            </a:r>
            <a:r>
              <a:rPr lang="en-US" sz="9600" dirty="0">
                <a:latin typeface="Century Gothic" panose="020B0502020202020204" pitchFamily="34" charset="0"/>
              </a:rPr>
              <a:t> de vista </a:t>
            </a:r>
            <a:r>
              <a:rPr lang="en-US" sz="9600" dirty="0" err="1">
                <a:latin typeface="Century Gothic" panose="020B0502020202020204" pitchFamily="34" charset="0"/>
              </a:rPr>
              <a:t>el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propósito</a:t>
            </a:r>
            <a:r>
              <a:rPr lang="en-US" sz="9600" dirty="0">
                <a:latin typeface="Century Gothic" panose="020B0502020202020204" pitchFamily="34" charset="0"/>
              </a:rPr>
              <a:t> es lo </a:t>
            </a:r>
            <a:r>
              <a:rPr lang="en-US" sz="9600" dirty="0" err="1">
                <a:latin typeface="Century Gothic" panose="020B0502020202020204" pitchFamily="34" charset="0"/>
              </a:rPr>
              <a:t>más</a:t>
            </a:r>
            <a:r>
              <a:rPr lang="en-US" sz="9600" dirty="0">
                <a:latin typeface="Century Gothic" panose="020B0502020202020204" pitchFamily="34" charset="0"/>
              </a:rPr>
              <a:t> usual</a:t>
            </a:r>
          </a:p>
        </p:txBody>
      </p:sp>
    </p:spTree>
    <p:extLst>
      <p:ext uri="{BB962C8B-B14F-4D97-AF65-F5344CB8AC3E}">
        <p14:creationId xmlns:p14="http://schemas.microsoft.com/office/powerpoint/2010/main" val="1998029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ómo seguir una dieta (y no abandonarla) - Dieta y Nutrición">
            <a:extLst>
              <a:ext uri="{FF2B5EF4-FFF2-40B4-BE49-F238E27FC236}">
                <a16:creationId xmlns:a16="http://schemas.microsoft.com/office/drawing/2014/main" id="{1FAFA08A-75A3-4E0D-BFEC-8BE6599E7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820" y="692696"/>
            <a:ext cx="5526360" cy="400661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599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Repetir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Insistir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965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Repetir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Insistir</a:t>
            </a:r>
          </a:p>
          <a:p>
            <a:r>
              <a:rPr lang="es-MX" dirty="0">
                <a:latin typeface="Century Gothic" panose="020B0502020202020204" pitchFamily="34" charset="0"/>
              </a:rPr>
              <a:t>Repetir a declaración de misión de distintas maneras durante el año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24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82614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746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1 estilos de aprendizaje">
            <a:extLst>
              <a:ext uri="{FF2B5EF4-FFF2-40B4-BE49-F238E27FC236}">
                <a16:creationId xmlns:a16="http://schemas.microsoft.com/office/drawing/2014/main" id="{C470CED9-EF5D-4504-8246-1357CBE713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" t="43434" r="72445" b="30307"/>
          <a:stretch/>
        </p:blipFill>
        <p:spPr bwMode="auto">
          <a:xfrm>
            <a:off x="206870" y="4711718"/>
            <a:ext cx="1872209" cy="18722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000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11 estilos de aprendizaje">
            <a:extLst>
              <a:ext uri="{FF2B5EF4-FFF2-40B4-BE49-F238E27FC236}">
                <a16:creationId xmlns:a16="http://schemas.microsoft.com/office/drawing/2014/main" id="{333D1D1A-B563-46D9-BF05-E5581BAFA7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6" t="14429" r="62998" b="57124"/>
          <a:stretch/>
        </p:blipFill>
        <p:spPr bwMode="auto">
          <a:xfrm>
            <a:off x="2746952" y="3554816"/>
            <a:ext cx="1872208" cy="1872209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1 estilos de aprendizaje">
            <a:extLst>
              <a:ext uri="{FF2B5EF4-FFF2-40B4-BE49-F238E27FC236}">
                <a16:creationId xmlns:a16="http://schemas.microsoft.com/office/drawing/2014/main" id="{C470CED9-EF5D-4504-8246-1357CBE713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" t="43434" r="72445" b="30307"/>
          <a:stretch/>
        </p:blipFill>
        <p:spPr bwMode="auto">
          <a:xfrm>
            <a:off x="206870" y="4711718"/>
            <a:ext cx="1872209" cy="18722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429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11 estilos de aprendizaje">
            <a:extLst>
              <a:ext uri="{FF2B5EF4-FFF2-40B4-BE49-F238E27FC236}">
                <a16:creationId xmlns:a16="http://schemas.microsoft.com/office/drawing/2014/main" id="{333D1D1A-B563-46D9-BF05-E5581BAFA7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6" t="14429" r="62998" b="57124"/>
          <a:stretch/>
        </p:blipFill>
        <p:spPr bwMode="auto">
          <a:xfrm>
            <a:off x="2746952" y="3554816"/>
            <a:ext cx="1872208" cy="1872209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1 estilos de aprendizaje">
            <a:extLst>
              <a:ext uri="{FF2B5EF4-FFF2-40B4-BE49-F238E27FC236}">
                <a16:creationId xmlns:a16="http://schemas.microsoft.com/office/drawing/2014/main" id="{C470CED9-EF5D-4504-8246-1357CBE713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" t="43434" r="72445" b="30307"/>
          <a:stretch/>
        </p:blipFill>
        <p:spPr bwMode="auto">
          <a:xfrm>
            <a:off x="206870" y="4711718"/>
            <a:ext cx="1872209" cy="18722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11 estilos de aprendizaje">
            <a:extLst>
              <a:ext uri="{FF2B5EF4-FFF2-40B4-BE49-F238E27FC236}">
                <a16:creationId xmlns:a16="http://schemas.microsoft.com/office/drawing/2014/main" id="{FB887DB5-C795-486C-8E69-006A0C5786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4" t="66905" r="53966" b="5742"/>
          <a:stretch/>
        </p:blipFill>
        <p:spPr bwMode="auto">
          <a:xfrm>
            <a:off x="5124562" y="4718432"/>
            <a:ext cx="1799032" cy="18002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86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4176464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  <a:p>
            <a:pPr algn="ctr"/>
            <a:r>
              <a:rPr lang="en-US" sz="5500" u="sng" dirty="0">
                <a:latin typeface="Century Gothic" panose="020B0502020202020204" pitchFamily="34" charset="0"/>
              </a:rPr>
              <a:t>La </a:t>
            </a:r>
            <a:r>
              <a:rPr lang="en-US" sz="5500" u="sng" dirty="0" err="1">
                <a:latin typeface="Century Gothic" panose="020B0502020202020204" pitchFamily="34" charset="0"/>
              </a:rPr>
              <a:t>Promoción</a:t>
            </a:r>
            <a:endParaRPr lang="en-US" sz="5500" u="sng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076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11 estilos de aprendizaje">
            <a:extLst>
              <a:ext uri="{FF2B5EF4-FFF2-40B4-BE49-F238E27FC236}">
                <a16:creationId xmlns:a16="http://schemas.microsoft.com/office/drawing/2014/main" id="{333D1D1A-B563-46D9-BF05-E5581BAFA7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6" t="14429" r="62998" b="57124"/>
          <a:stretch/>
        </p:blipFill>
        <p:spPr bwMode="auto">
          <a:xfrm>
            <a:off x="2746952" y="3554816"/>
            <a:ext cx="1872208" cy="1872209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1 estilos de aprendizaje">
            <a:extLst>
              <a:ext uri="{FF2B5EF4-FFF2-40B4-BE49-F238E27FC236}">
                <a16:creationId xmlns:a16="http://schemas.microsoft.com/office/drawing/2014/main" id="{C470CED9-EF5D-4504-8246-1357CBE713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" t="43434" r="72445" b="30307"/>
          <a:stretch/>
        </p:blipFill>
        <p:spPr bwMode="auto">
          <a:xfrm>
            <a:off x="206870" y="4711718"/>
            <a:ext cx="1872209" cy="18722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11 estilos de aprendizaje">
            <a:extLst>
              <a:ext uri="{FF2B5EF4-FFF2-40B4-BE49-F238E27FC236}">
                <a16:creationId xmlns:a16="http://schemas.microsoft.com/office/drawing/2014/main" id="{FB887DB5-C795-486C-8E69-006A0C5786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4" t="66905" r="53966" b="5742"/>
          <a:stretch/>
        </p:blipFill>
        <p:spPr bwMode="auto">
          <a:xfrm>
            <a:off x="5124562" y="4718432"/>
            <a:ext cx="1799032" cy="18002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11 estilos de aprendizaje">
            <a:extLst>
              <a:ext uri="{FF2B5EF4-FFF2-40B4-BE49-F238E27FC236}">
                <a16:creationId xmlns:a16="http://schemas.microsoft.com/office/drawing/2014/main" id="{FC23D19A-BF95-42FC-A5F2-E0CD13EED3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27" t="46504" r="2303" b="25707"/>
          <a:stretch/>
        </p:blipFill>
        <p:spPr bwMode="auto">
          <a:xfrm>
            <a:off x="6892822" y="3288916"/>
            <a:ext cx="1863874" cy="182894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137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¿Por </a:t>
            </a:r>
            <a:r>
              <a:rPr lang="en-US" sz="9600" dirty="0" err="1">
                <a:latin typeface="Century Gothic" panose="020B0502020202020204" pitchFamily="34" charset="0"/>
              </a:rPr>
              <a:t>qué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distintas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maneras</a:t>
            </a:r>
            <a:r>
              <a:rPr lang="en-US" sz="9600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3074" name="Picture 2" descr="11 estilos de aprendizaje">
            <a:extLst>
              <a:ext uri="{FF2B5EF4-FFF2-40B4-BE49-F238E27FC236}">
                <a16:creationId xmlns:a16="http://schemas.microsoft.com/office/drawing/2014/main" id="{6A38CA4F-A795-4FFF-B8AA-B53B04AB81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11" t="15996" r="7511" b="55556"/>
          <a:stretch/>
        </p:blipFill>
        <p:spPr bwMode="auto">
          <a:xfrm>
            <a:off x="9767501" y="2145418"/>
            <a:ext cx="1870992" cy="187220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11 estilos de aprendizaje">
            <a:extLst>
              <a:ext uri="{FF2B5EF4-FFF2-40B4-BE49-F238E27FC236}">
                <a16:creationId xmlns:a16="http://schemas.microsoft.com/office/drawing/2014/main" id="{F131E9D8-9A8C-4337-BA3D-7903CCB36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t="975" r="34981" b="70399"/>
          <a:stretch/>
        </p:blipFill>
        <p:spPr bwMode="auto">
          <a:xfrm>
            <a:off x="432911" y="2331183"/>
            <a:ext cx="1870991" cy="1872207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11 estilos de aprendizaje">
            <a:extLst>
              <a:ext uri="{FF2B5EF4-FFF2-40B4-BE49-F238E27FC236}">
                <a16:creationId xmlns:a16="http://schemas.microsoft.com/office/drawing/2014/main" id="{333D1D1A-B563-46D9-BF05-E5581BAFA7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6" t="14429" r="62998" b="57124"/>
          <a:stretch/>
        </p:blipFill>
        <p:spPr bwMode="auto">
          <a:xfrm>
            <a:off x="2746952" y="3554816"/>
            <a:ext cx="1872208" cy="1872209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1 estilos de aprendizaje">
            <a:extLst>
              <a:ext uri="{FF2B5EF4-FFF2-40B4-BE49-F238E27FC236}">
                <a16:creationId xmlns:a16="http://schemas.microsoft.com/office/drawing/2014/main" id="{C470CED9-EF5D-4504-8246-1357CBE713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" t="43434" r="72445" b="30307"/>
          <a:stretch/>
        </p:blipFill>
        <p:spPr bwMode="auto">
          <a:xfrm>
            <a:off x="206870" y="4711718"/>
            <a:ext cx="1872209" cy="18722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11 estilos de aprendizaje">
            <a:extLst>
              <a:ext uri="{FF2B5EF4-FFF2-40B4-BE49-F238E27FC236}">
                <a16:creationId xmlns:a16="http://schemas.microsoft.com/office/drawing/2014/main" id="{FB887DB5-C795-486C-8E69-006A0C5786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4" t="66905" r="53966" b="5742"/>
          <a:stretch/>
        </p:blipFill>
        <p:spPr bwMode="auto">
          <a:xfrm>
            <a:off x="5124562" y="4718432"/>
            <a:ext cx="1799032" cy="180020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11 estilos de aprendizaje">
            <a:extLst>
              <a:ext uri="{FF2B5EF4-FFF2-40B4-BE49-F238E27FC236}">
                <a16:creationId xmlns:a16="http://schemas.microsoft.com/office/drawing/2014/main" id="{FC23D19A-BF95-42FC-A5F2-E0CD13EED3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27" t="46504" r="2303" b="25707"/>
          <a:stretch/>
        </p:blipFill>
        <p:spPr bwMode="auto">
          <a:xfrm>
            <a:off x="6892822" y="3288916"/>
            <a:ext cx="1863874" cy="182894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1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392" y="476672"/>
            <a:ext cx="3960440" cy="532859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Carteles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Videos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Canción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papel</a:t>
            </a:r>
            <a:r>
              <a:rPr lang="en-US" sz="3600" dirty="0">
                <a:latin typeface="Century Gothic" panose="020B0502020202020204" pitchFamily="34" charset="0"/>
              </a:rPr>
              <a:t> y </a:t>
            </a:r>
            <a:r>
              <a:rPr lang="en-US" sz="3600" dirty="0" err="1">
                <a:latin typeface="Century Gothic" panose="020B0502020202020204" pitchFamily="34" charset="0"/>
              </a:rPr>
              <a:t>sobres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Un </a:t>
            </a:r>
            <a:r>
              <a:rPr lang="en-US" sz="3600" dirty="0" err="1">
                <a:latin typeface="Century Gothic" panose="020B0502020202020204" pitchFamily="34" charset="0"/>
              </a:rPr>
              <a:t>mes</a:t>
            </a:r>
            <a:r>
              <a:rPr lang="en-US" sz="3600" dirty="0">
                <a:latin typeface="Century Gothic" panose="020B0502020202020204" pitchFamily="34" charset="0"/>
              </a:rPr>
              <a:t> al </a:t>
            </a:r>
            <a:r>
              <a:rPr lang="en-US" sz="3600" dirty="0" err="1">
                <a:latin typeface="Century Gothic" panose="020B0502020202020204" pitchFamily="34" charset="0"/>
              </a:rPr>
              <a:t>año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Leerla</a:t>
            </a:r>
            <a:r>
              <a:rPr lang="en-US" sz="3600" dirty="0">
                <a:latin typeface="Century Gothic" panose="020B0502020202020204" pitchFamily="34" charset="0"/>
              </a:rPr>
              <a:t> antes de </a:t>
            </a:r>
            <a:r>
              <a:rPr lang="en-US" sz="3600" dirty="0" err="1">
                <a:latin typeface="Century Gothic" panose="020B0502020202020204" pitchFamily="34" charset="0"/>
              </a:rPr>
              <a:t>reuniones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Publicarla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boletines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627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392" y="476672"/>
            <a:ext cx="3960440" cy="532859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Carteles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Videos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Canción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papel</a:t>
            </a:r>
            <a:r>
              <a:rPr lang="en-US" sz="3600" dirty="0">
                <a:latin typeface="Century Gothic" panose="020B0502020202020204" pitchFamily="34" charset="0"/>
              </a:rPr>
              <a:t> y </a:t>
            </a:r>
            <a:r>
              <a:rPr lang="en-US" sz="3600" dirty="0" err="1">
                <a:latin typeface="Century Gothic" panose="020B0502020202020204" pitchFamily="34" charset="0"/>
              </a:rPr>
              <a:t>sobres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Un </a:t>
            </a:r>
            <a:r>
              <a:rPr lang="en-US" sz="3600" dirty="0" err="1">
                <a:latin typeface="Century Gothic" panose="020B0502020202020204" pitchFamily="34" charset="0"/>
              </a:rPr>
              <a:t>mes</a:t>
            </a:r>
            <a:r>
              <a:rPr lang="en-US" sz="3600" dirty="0">
                <a:latin typeface="Century Gothic" panose="020B0502020202020204" pitchFamily="34" charset="0"/>
              </a:rPr>
              <a:t> al </a:t>
            </a:r>
            <a:r>
              <a:rPr lang="en-US" sz="3600" dirty="0" err="1">
                <a:latin typeface="Century Gothic" panose="020B0502020202020204" pitchFamily="34" charset="0"/>
              </a:rPr>
              <a:t>año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Leerla</a:t>
            </a:r>
            <a:r>
              <a:rPr lang="en-US" sz="3600" dirty="0">
                <a:latin typeface="Century Gothic" panose="020B0502020202020204" pitchFamily="34" charset="0"/>
              </a:rPr>
              <a:t> antes de </a:t>
            </a:r>
            <a:r>
              <a:rPr lang="en-US" sz="3600" dirty="0" err="1">
                <a:latin typeface="Century Gothic" panose="020B0502020202020204" pitchFamily="34" charset="0"/>
              </a:rPr>
              <a:t>reuniones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Publicarla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boletines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ADB60D-565E-4978-82CB-A3A84721A19C}"/>
              </a:ext>
            </a:extLst>
          </p:cNvPr>
          <p:cNvSpPr txBox="1">
            <a:spLocks/>
          </p:cNvSpPr>
          <p:nvPr/>
        </p:nvSpPr>
        <p:spPr>
          <a:xfrm>
            <a:off x="4115780" y="502164"/>
            <a:ext cx="3960440" cy="53285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Entrevistas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Pintarla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pared</a:t>
            </a: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Bandera</a:t>
            </a: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Señaladores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Testimonios de </a:t>
            </a:r>
            <a:r>
              <a:rPr lang="en-US" sz="3600" dirty="0" err="1">
                <a:latin typeface="Century Gothic" panose="020B0502020202020204" pitchFamily="34" charset="0"/>
              </a:rPr>
              <a:t>resultados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Debate</a:t>
            </a: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Camisetas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Brazaletes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37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392" y="476672"/>
            <a:ext cx="3960440" cy="532859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Carteles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Videos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Canción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papel</a:t>
            </a:r>
            <a:r>
              <a:rPr lang="en-US" sz="3600" dirty="0">
                <a:latin typeface="Century Gothic" panose="020B0502020202020204" pitchFamily="34" charset="0"/>
              </a:rPr>
              <a:t> y </a:t>
            </a:r>
            <a:r>
              <a:rPr lang="en-US" sz="3600" dirty="0" err="1">
                <a:latin typeface="Century Gothic" panose="020B0502020202020204" pitchFamily="34" charset="0"/>
              </a:rPr>
              <a:t>sobres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Un </a:t>
            </a:r>
            <a:r>
              <a:rPr lang="en-US" sz="3600" dirty="0" err="1">
                <a:latin typeface="Century Gothic" panose="020B0502020202020204" pitchFamily="34" charset="0"/>
              </a:rPr>
              <a:t>mes</a:t>
            </a:r>
            <a:r>
              <a:rPr lang="en-US" sz="3600" dirty="0">
                <a:latin typeface="Century Gothic" panose="020B0502020202020204" pitchFamily="34" charset="0"/>
              </a:rPr>
              <a:t> al </a:t>
            </a:r>
            <a:r>
              <a:rPr lang="en-US" sz="3600" dirty="0" err="1">
                <a:latin typeface="Century Gothic" panose="020B0502020202020204" pitchFamily="34" charset="0"/>
              </a:rPr>
              <a:t>año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Leerla</a:t>
            </a:r>
            <a:r>
              <a:rPr lang="en-US" sz="3600" dirty="0">
                <a:latin typeface="Century Gothic" panose="020B0502020202020204" pitchFamily="34" charset="0"/>
              </a:rPr>
              <a:t> antes de </a:t>
            </a:r>
            <a:r>
              <a:rPr lang="en-US" sz="3600" dirty="0" err="1">
                <a:latin typeface="Century Gothic" panose="020B0502020202020204" pitchFamily="34" charset="0"/>
              </a:rPr>
              <a:t>reuniones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 err="1">
                <a:latin typeface="Century Gothic" panose="020B0502020202020204" pitchFamily="34" charset="0"/>
              </a:rPr>
              <a:t>Publicarla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boletines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ADB60D-565E-4978-82CB-A3A84721A19C}"/>
              </a:ext>
            </a:extLst>
          </p:cNvPr>
          <p:cNvSpPr txBox="1">
            <a:spLocks/>
          </p:cNvSpPr>
          <p:nvPr/>
        </p:nvSpPr>
        <p:spPr>
          <a:xfrm>
            <a:off x="4115780" y="502164"/>
            <a:ext cx="3960440" cy="53285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Entrevistas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Pintarla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en</a:t>
            </a:r>
            <a:r>
              <a:rPr lang="en-US" sz="3600" dirty="0">
                <a:latin typeface="Century Gothic" panose="020B0502020202020204" pitchFamily="34" charset="0"/>
              </a:rPr>
              <a:t> pared</a:t>
            </a: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Bandera</a:t>
            </a: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Señaladores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Testimonios de </a:t>
            </a:r>
            <a:r>
              <a:rPr lang="en-US" sz="3600" dirty="0" err="1">
                <a:latin typeface="Century Gothic" panose="020B0502020202020204" pitchFamily="34" charset="0"/>
              </a:rPr>
              <a:t>resultados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Debate</a:t>
            </a: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Camisetas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Brazaletes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20763D3-6259-4A47-8B1E-DB0F128F4D83}"/>
              </a:ext>
            </a:extLst>
          </p:cNvPr>
          <p:cNvSpPr txBox="1">
            <a:spLocks/>
          </p:cNvSpPr>
          <p:nvPr/>
        </p:nvSpPr>
        <p:spPr>
          <a:xfrm>
            <a:off x="7824192" y="476672"/>
            <a:ext cx="3960440" cy="53285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Century Gothic" panose="020B0502020202020204" pitchFamily="34" charset="0"/>
              </a:rPr>
              <a:t>Regalo</a:t>
            </a: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Redes </a:t>
            </a:r>
            <a:r>
              <a:rPr lang="en-US" sz="3600" dirty="0" err="1">
                <a:latin typeface="Century Gothic" panose="020B0502020202020204" pitchFamily="34" charset="0"/>
              </a:rPr>
              <a:t>sociales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Reels</a:t>
            </a:r>
          </a:p>
          <a:p>
            <a:pPr algn="ctr"/>
            <a:r>
              <a:rPr lang="en-US" sz="3600" dirty="0" err="1">
                <a:latin typeface="Century Gothic" panose="020B0502020202020204" pitchFamily="34" charset="0"/>
              </a:rPr>
              <a:t>Historias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Imagenes</a:t>
            </a:r>
            <a:r>
              <a:rPr lang="en-US" sz="3600" dirty="0">
                <a:latin typeface="Century Gothic" panose="020B0502020202020204" pitchFamily="34" charset="0"/>
              </a:rPr>
              <a:t> para </a:t>
            </a:r>
            <a:r>
              <a:rPr lang="en-US" sz="3600" dirty="0" err="1">
                <a:latin typeface="Century Gothic" panose="020B0502020202020204" pitchFamily="34" charset="0"/>
              </a:rPr>
              <a:t>compartir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452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335360" y="2996952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Comunicar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Comunicar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todos los involucrados en el ministerio: líderes, adolescentes, jóvenes y aún padres, tengan en mente los que se supone se debe lograr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96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Comunicar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todos los involucrados en el ministerio: líderes, adolescentes, jóvenes y aún padres, tengan en mente los que se supone se debe lograr</a:t>
            </a:r>
          </a:p>
          <a:p>
            <a:r>
              <a:rPr lang="es-MX" dirty="0">
                <a:latin typeface="Century Gothic" panose="020B0502020202020204" pitchFamily="34" charset="0"/>
              </a:rPr>
              <a:t>Sentido de dirección y crecimiento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997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Hay </a:t>
            </a:r>
            <a:r>
              <a:rPr lang="en-US" sz="9600" dirty="0" err="1">
                <a:latin typeface="Century Gothic" panose="020B0502020202020204" pitchFamily="34" charset="0"/>
              </a:rPr>
              <a:t>muchas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formas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hacerlo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Comunicar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Dedicar un mes al año a hablar de los 4 propósitos y qué se espera que ocurra en la vida de los jóvenes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3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Comunicar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Dedicar un mes al año a hablar de los 4 propósitos y qué se espera que ocurra en la vida de los jóvenes</a:t>
            </a:r>
          </a:p>
          <a:p>
            <a:r>
              <a:rPr lang="es-MX" dirty="0">
                <a:latin typeface="Century Gothic" panose="020B0502020202020204" pitchFamily="34" charset="0"/>
              </a:rPr>
              <a:t>Hablar con los padres sobre lo que se está proponiendo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010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Comunicar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05256" cy="4260131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Dedicar un mes al año a hablar de los 4 propósitos y qué se espera que ocurra en la vida de los jóvenes</a:t>
            </a:r>
          </a:p>
          <a:p>
            <a:r>
              <a:rPr lang="es-MX" dirty="0">
                <a:latin typeface="Century Gothic" panose="020B0502020202020204" pitchFamily="34" charset="0"/>
              </a:rPr>
              <a:t>Hablar con los padres sobre lo que se está proponiendo</a:t>
            </a:r>
          </a:p>
          <a:p>
            <a:r>
              <a:rPr lang="es-MX" dirty="0">
                <a:latin typeface="Century Gothic" panose="020B0502020202020204" pitchFamily="34" charset="0"/>
              </a:rPr>
              <a:t>Conversar los propósitos y meta                                  con personas claves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8164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75277</TotalTime>
  <Words>373</Words>
  <Application>Microsoft Office PowerPoint</Application>
  <PresentationFormat>Panorámica</PresentationFormat>
  <Paragraphs>60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Comunicar</vt:lpstr>
      <vt:lpstr>Comunicar</vt:lpstr>
      <vt:lpstr>Hay muchas formas de hacerlo</vt:lpstr>
      <vt:lpstr>Comunicar</vt:lpstr>
      <vt:lpstr>Comunicar</vt:lpstr>
      <vt:lpstr>Comunicar</vt:lpstr>
      <vt:lpstr>Presentación de PowerPoint</vt:lpstr>
      <vt:lpstr>Perder de vista el propósito es lo más usual</vt:lpstr>
      <vt:lpstr>Presentación de PowerPoint</vt:lpstr>
      <vt:lpstr>Repetir</vt:lpstr>
      <vt:lpstr>Repetir</vt:lpstr>
      <vt:lpstr>¿Por qué distintas maneras?</vt:lpstr>
      <vt:lpstr>¿Por qué distintas maneras?</vt:lpstr>
      <vt:lpstr>¿Por qué distintas maneras?</vt:lpstr>
      <vt:lpstr>¿Por qué distintas maneras?</vt:lpstr>
      <vt:lpstr>¿Por qué distintas maneras?</vt:lpstr>
      <vt:lpstr>¿Por qué distintas maneras?</vt:lpstr>
      <vt:lpstr>¿Por qué distintas maneras?</vt:lpstr>
      <vt:lpstr>Carteles Videos Canción En papel y sobres Un mes al año Leerla antes de reuniones Publicarla en boletines</vt:lpstr>
      <vt:lpstr>Carteles Videos Canción En papel y sobres Un mes al año Leerla antes de reuniones Publicarla en boletines</vt:lpstr>
      <vt:lpstr>Carteles Videos Canción En papel y sobres Un mes al año Leerla antes de reuniones Publicarla en boletines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102</cp:revision>
  <dcterms:created xsi:type="dcterms:W3CDTF">2011-05-09T14:18:21Z</dcterms:created>
  <dcterms:modified xsi:type="dcterms:W3CDTF">2021-09-30T06:06:25Z</dcterms:modified>
  <cp:category>Templates</cp:category>
</cp:coreProperties>
</file>