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18CA7C1-3DA9-4E28-80D8-14C98C27B1FD}" type="datetimeFigureOut">
              <a:rPr lang="ru-RU" smtClean="0"/>
              <a:t>13.06.2020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3005366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18CA7C1-3DA9-4E28-80D8-14C98C27B1FD}" type="datetimeFigureOut">
              <a:rPr lang="ru-RU" smtClean="0"/>
              <a:t>13.06.2020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2989394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18CA7C1-3DA9-4E28-80D8-14C98C27B1FD}" type="datetimeFigureOut">
              <a:rPr lang="ru-RU" smtClean="0"/>
              <a:t>13.06.2020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4095425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18CA7C1-3DA9-4E28-80D8-14C98C27B1FD}" type="datetimeFigureOut">
              <a:rPr lang="ru-RU" smtClean="0"/>
              <a:t>13.06.2020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4090833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18CA7C1-3DA9-4E28-80D8-14C98C27B1FD}" type="datetimeFigureOut">
              <a:rPr lang="ru-RU" smtClean="0"/>
              <a:t>13.06.2020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3388404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18CA7C1-3DA9-4E28-80D8-14C98C27B1FD}" type="datetimeFigureOut">
              <a:rPr lang="ru-RU" smtClean="0"/>
              <a:t>13.06.2020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321310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18CA7C1-3DA9-4E28-80D8-14C98C27B1FD}" type="datetimeFigureOut">
              <a:rPr lang="ru-RU" smtClean="0"/>
              <a:t>13.06.2020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1229817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18CA7C1-3DA9-4E28-80D8-14C98C27B1FD}" type="datetimeFigureOut">
              <a:rPr lang="ru-RU" smtClean="0"/>
              <a:t>13.06.2020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3497691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18CA7C1-3DA9-4E28-80D8-14C98C27B1FD}" type="datetimeFigureOut">
              <a:rPr lang="ru-RU" smtClean="0"/>
              <a:t>13.06.2020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1574855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18CA7C1-3DA9-4E28-80D8-14C98C27B1FD}" type="datetimeFigureOut">
              <a:rPr lang="ru-RU" smtClean="0"/>
              <a:t>13.06.2020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23661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18CA7C1-3DA9-4E28-80D8-14C98C27B1FD}" type="datetimeFigureOut">
              <a:rPr lang="ru-RU" smtClean="0"/>
              <a:t>13.06.2020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34294DA-DEDF-4A19-8B13-2D0D181638F3}" type="slidenum">
              <a:rPr lang="ru-RU" smtClean="0"/>
              <a:t>‹#›</a:t>
            </a:fld>
            <a:endParaRPr lang="ru-RU"/>
          </a:p>
        </p:txBody>
      </p:sp>
    </p:spTree>
    <p:extLst>
      <p:ext uri="{BB962C8B-B14F-4D97-AF65-F5344CB8AC3E}">
        <p14:creationId xmlns:p14="http://schemas.microsoft.com/office/powerpoint/2010/main" val="933949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8CA7C1-3DA9-4E28-80D8-14C98C27B1FD}" type="datetimeFigureOut">
              <a:rPr lang="ru-RU" smtClean="0"/>
              <a:t>13.06.2020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4294DA-DEDF-4A19-8B13-2D0D181638F3}" type="slidenum">
              <a:rPr lang="ru-RU" smtClean="0"/>
              <a:t>‹#›</a:t>
            </a:fld>
            <a:endParaRPr lang="ru-RU"/>
          </a:p>
        </p:txBody>
      </p:sp>
    </p:spTree>
    <p:extLst>
      <p:ext uri="{BB962C8B-B14F-4D97-AF65-F5344CB8AC3E}">
        <p14:creationId xmlns:p14="http://schemas.microsoft.com/office/powerpoint/2010/main" val="226602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188640"/>
            <a:ext cx="7772400" cy="1470025"/>
          </a:xfrm>
        </p:spPr>
        <p:txBody>
          <a:bodyPr/>
          <a:lstStyle/>
          <a:p>
            <a:r>
              <a:rPr lang="ru-RU" dirty="0"/>
              <a:t>Закон Причинно-следственной связи</a:t>
            </a:r>
          </a:p>
        </p:txBody>
      </p:sp>
      <p:sp>
        <p:nvSpPr>
          <p:cNvPr id="3" name="Подзаголовок 2"/>
          <p:cNvSpPr>
            <a:spLocks noGrp="1"/>
          </p:cNvSpPr>
          <p:nvPr>
            <p:ph type="subTitle" idx="1"/>
          </p:nvPr>
        </p:nvSpPr>
        <p:spPr>
          <a:xfrm>
            <a:off x="539552" y="2276872"/>
            <a:ext cx="7920880" cy="3960440"/>
          </a:xfrm>
        </p:spPr>
        <p:txBody>
          <a:bodyPr>
            <a:noAutofit/>
          </a:bodyPr>
          <a:lstStyle/>
          <a:p>
            <a:pPr algn="l"/>
            <a:r>
              <a:rPr lang="ru-RU" sz="2000" b="1" i="1" u="sng" dirty="0">
                <a:solidFill>
                  <a:schemeClr val="tx1"/>
                </a:solidFill>
              </a:rPr>
              <a:t>Закон причинно-следственной связи </a:t>
            </a:r>
            <a:r>
              <a:rPr lang="ru-RU" sz="2000" dirty="0">
                <a:solidFill>
                  <a:schemeClr val="tx1"/>
                </a:solidFill>
              </a:rPr>
              <a:t>– у каждого следствия должна быть своя причина, которая больше, или, по крайней мере, равна следствию.</a:t>
            </a:r>
            <a:br>
              <a:rPr lang="ru-RU" sz="2000" dirty="0">
                <a:solidFill>
                  <a:schemeClr val="tx1"/>
                </a:solidFill>
              </a:rPr>
            </a:br>
            <a:r>
              <a:rPr lang="ru-RU" sz="2000" dirty="0">
                <a:solidFill>
                  <a:schemeClr val="tx1"/>
                </a:solidFill>
              </a:rPr>
              <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4229420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548680"/>
            <a:ext cx="9144000" cy="1470025"/>
          </a:xfrm>
        </p:spPr>
        <p:txBody>
          <a:bodyPr>
            <a:normAutofit fontScale="90000"/>
          </a:bodyPr>
          <a:lstStyle/>
          <a:p>
            <a:r>
              <a:rPr lang="ru-RU" sz="4000" dirty="0" smtClean="0">
                <a:solidFill>
                  <a:schemeClr val="tx1"/>
                </a:solidFill>
              </a:rPr>
              <a:t>Критика закона Причинно-следственной связи Дэвида Юма </a:t>
            </a:r>
            <a:br>
              <a:rPr lang="ru-RU" sz="4000" dirty="0" smtClean="0">
                <a:solidFill>
                  <a:schemeClr val="tx1"/>
                </a:solidFill>
              </a:rPr>
            </a:br>
            <a:r>
              <a:rPr lang="ru-RU" sz="4000" dirty="0" smtClean="0">
                <a:solidFill>
                  <a:schemeClr val="tx1"/>
                </a:solidFill>
              </a:rPr>
              <a:t>(шотландский философ 18 века).</a:t>
            </a:r>
            <a:r>
              <a:rPr lang="ru-RU" dirty="0"/>
              <a:t/>
            </a:r>
            <a:br>
              <a:rPr lang="ru-RU" dirty="0"/>
            </a:br>
            <a:endParaRPr lang="ru-RU" dirty="0"/>
          </a:p>
        </p:txBody>
      </p:sp>
      <p:sp>
        <p:nvSpPr>
          <p:cNvPr id="3" name="Подзаголовок 2"/>
          <p:cNvSpPr>
            <a:spLocks noGrp="1"/>
          </p:cNvSpPr>
          <p:nvPr>
            <p:ph type="subTitle" idx="1"/>
          </p:nvPr>
        </p:nvSpPr>
        <p:spPr>
          <a:xfrm>
            <a:off x="323528" y="2204864"/>
            <a:ext cx="8496944" cy="3096344"/>
          </a:xfrm>
        </p:spPr>
        <p:txBody>
          <a:bodyPr>
            <a:noAutofit/>
          </a:bodyPr>
          <a:lstStyle/>
          <a:p>
            <a:pPr lvl="0" algn="l"/>
            <a:r>
              <a:rPr lang="ru-RU" sz="2800" dirty="0">
                <a:solidFill>
                  <a:schemeClr val="tx1"/>
                </a:solidFill>
              </a:rPr>
              <a:t/>
            </a:r>
            <a:br>
              <a:rPr lang="ru-RU" sz="2800" dirty="0">
                <a:solidFill>
                  <a:schemeClr val="tx1"/>
                </a:solidFill>
              </a:rPr>
            </a:br>
            <a:endParaRPr lang="ru-RU" sz="2800" dirty="0">
              <a:solidFill>
                <a:schemeClr val="tx1"/>
              </a:solidFill>
            </a:endParaRPr>
          </a:p>
          <a:p>
            <a:pPr marL="514350" indent="-514350" algn="l">
              <a:buFont typeface="+mj-lt"/>
              <a:buAutoNum type="alphaLcParenR"/>
            </a:pPr>
            <a:r>
              <a:rPr lang="ru-RU" dirty="0">
                <a:solidFill>
                  <a:schemeClr val="tx1"/>
                </a:solidFill>
              </a:rPr>
              <a:t>Утверждение Дэвида </a:t>
            </a:r>
            <a:r>
              <a:rPr lang="ru-RU" dirty="0" smtClean="0">
                <a:solidFill>
                  <a:schemeClr val="tx1"/>
                </a:solidFill>
              </a:rPr>
              <a:t>Юма</a:t>
            </a:r>
            <a:r>
              <a:rPr lang="en-US" dirty="0" smtClean="0">
                <a:solidFill>
                  <a:schemeClr val="tx1"/>
                </a:solidFill>
              </a:rPr>
              <a:t> :</a:t>
            </a:r>
            <a:r>
              <a:rPr lang="ru-RU" dirty="0" smtClean="0">
                <a:solidFill>
                  <a:schemeClr val="tx1"/>
                </a:solidFill>
              </a:rPr>
              <a:t> </a:t>
            </a:r>
            <a:r>
              <a:rPr lang="ru-RU" dirty="0">
                <a:solidFill>
                  <a:schemeClr val="tx1"/>
                </a:solidFill>
              </a:rPr>
              <a:t/>
            </a:r>
            <a:br>
              <a:rPr lang="ru-RU" dirty="0">
                <a:solidFill>
                  <a:schemeClr val="tx1"/>
                </a:solidFill>
              </a:rPr>
            </a:br>
            <a:r>
              <a:rPr lang="ru-RU" dirty="0" smtClean="0">
                <a:solidFill>
                  <a:schemeClr val="tx1"/>
                </a:solidFill>
              </a:rPr>
              <a:t>настоящая </a:t>
            </a:r>
            <a:r>
              <a:rPr lang="ru-RU" dirty="0">
                <a:solidFill>
                  <a:schemeClr val="tx1"/>
                </a:solidFill>
              </a:rPr>
              <a:t>проблема в отношениях между причиной и следствием заключается в том, что мы не можем в точности знать настоящую причину следствия. </a:t>
            </a:r>
            <a:r>
              <a:rPr lang="ru-RU" sz="2800" dirty="0"/>
              <a:t/>
            </a:r>
            <a:br>
              <a:rPr lang="ru-RU" sz="2800" dirty="0"/>
            </a:br>
            <a:r>
              <a:rPr lang="ru-RU" sz="2800" dirty="0">
                <a:solidFill>
                  <a:schemeClr val="tx1"/>
                </a:solidFill>
              </a:rPr>
              <a:t/>
            </a:r>
            <a:br>
              <a:rPr lang="ru-RU" sz="2800" dirty="0">
                <a:solidFill>
                  <a:schemeClr val="tx1"/>
                </a:solidFill>
              </a:rPr>
            </a:br>
            <a:r>
              <a:rPr lang="ru-RU" sz="2800" dirty="0">
                <a:solidFill>
                  <a:schemeClr val="tx1"/>
                </a:solidFill>
              </a:rPr>
              <a:t/>
            </a:r>
            <a:br>
              <a:rPr lang="ru-RU" sz="2800" dirty="0">
                <a:solidFill>
                  <a:schemeClr val="tx1"/>
                </a:solidFill>
              </a:rPr>
            </a:br>
            <a:r>
              <a:rPr lang="ru-RU" sz="2400" dirty="0">
                <a:solidFill>
                  <a:schemeClr val="tx1"/>
                </a:solidFill>
              </a:rPr>
              <a:t/>
            </a:r>
            <a:br>
              <a:rPr lang="ru-RU" sz="2400" dirty="0">
                <a:solidFill>
                  <a:schemeClr val="tx1"/>
                </a:solidFill>
              </a:rPr>
            </a:br>
            <a:endParaRPr lang="ru-RU" sz="2400" dirty="0">
              <a:solidFill>
                <a:schemeClr val="tx1"/>
              </a:solidFill>
            </a:endParaRPr>
          </a:p>
        </p:txBody>
      </p:sp>
    </p:spTree>
    <p:extLst>
      <p:ext uri="{BB962C8B-B14F-4D97-AF65-F5344CB8AC3E}">
        <p14:creationId xmlns:p14="http://schemas.microsoft.com/office/powerpoint/2010/main" val="3353192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2" y="0"/>
            <a:ext cx="9144000" cy="6858000"/>
          </a:xfrm>
          <a:prstGeom prst="rect">
            <a:avLst/>
          </a:prstGeom>
        </p:spPr>
      </p:pic>
      <p:sp>
        <p:nvSpPr>
          <p:cNvPr id="2" name="Заголовок 1"/>
          <p:cNvSpPr>
            <a:spLocks noGrp="1"/>
          </p:cNvSpPr>
          <p:nvPr>
            <p:ph type="ctrTitle"/>
          </p:nvPr>
        </p:nvSpPr>
        <p:spPr>
          <a:xfrm>
            <a:off x="0" y="548680"/>
            <a:ext cx="9144000" cy="1470025"/>
          </a:xfrm>
        </p:spPr>
        <p:txBody>
          <a:bodyPr>
            <a:normAutofit fontScale="90000"/>
          </a:bodyPr>
          <a:lstStyle/>
          <a:p>
            <a:r>
              <a:rPr lang="ru-RU" sz="4000" dirty="0" smtClean="0">
                <a:solidFill>
                  <a:schemeClr val="tx1"/>
                </a:solidFill>
              </a:rPr>
              <a:t>Критика закона Причинно-следственной связи Дэвида Юма </a:t>
            </a:r>
            <a:br>
              <a:rPr lang="ru-RU" sz="4000" dirty="0" smtClean="0">
                <a:solidFill>
                  <a:schemeClr val="tx1"/>
                </a:solidFill>
              </a:rPr>
            </a:br>
            <a:r>
              <a:rPr lang="ru-RU" sz="4000" dirty="0" smtClean="0">
                <a:solidFill>
                  <a:schemeClr val="tx1"/>
                </a:solidFill>
              </a:rPr>
              <a:t>(шотландский философ 18 века).</a:t>
            </a:r>
            <a:r>
              <a:rPr lang="ru-RU" dirty="0"/>
              <a:t/>
            </a:r>
            <a:br>
              <a:rPr lang="ru-RU" dirty="0"/>
            </a:br>
            <a:endParaRPr lang="ru-RU" dirty="0"/>
          </a:p>
        </p:txBody>
      </p:sp>
      <p:sp>
        <p:nvSpPr>
          <p:cNvPr id="3" name="Подзаголовок 2"/>
          <p:cNvSpPr>
            <a:spLocks noGrp="1"/>
          </p:cNvSpPr>
          <p:nvPr>
            <p:ph type="subTitle" idx="1"/>
          </p:nvPr>
        </p:nvSpPr>
        <p:spPr>
          <a:xfrm>
            <a:off x="457444" y="1268760"/>
            <a:ext cx="8676456" cy="2844316"/>
          </a:xfrm>
        </p:spPr>
        <p:txBody>
          <a:bodyPr>
            <a:noAutofit/>
          </a:bodyPr>
          <a:lstStyle/>
          <a:p>
            <a:pPr marL="571500" lvl="0" indent="-571500" algn="l">
              <a:buFont typeface="+mj-lt"/>
              <a:buAutoNum type="romanLcPeriod"/>
            </a:pPr>
            <a:endParaRPr lang="ru-RU" sz="2400" dirty="0" smtClean="0">
              <a:solidFill>
                <a:schemeClr val="tx1"/>
              </a:solidFill>
            </a:endParaRPr>
          </a:p>
          <a:p>
            <a:pPr lvl="0" algn="l"/>
            <a:r>
              <a:rPr lang="ru-RU" sz="2800" dirty="0" smtClean="0">
                <a:solidFill>
                  <a:schemeClr val="tx1"/>
                </a:solidFill>
              </a:rPr>
              <a:t> </a:t>
            </a:r>
          </a:p>
          <a:p>
            <a:pPr algn="l"/>
            <a:r>
              <a:rPr lang="ru-RU" sz="2400" dirty="0">
                <a:solidFill>
                  <a:schemeClr val="tx1"/>
                </a:solidFill>
              </a:rPr>
              <a:t>Пример: </a:t>
            </a:r>
            <a:br>
              <a:rPr lang="ru-RU" sz="2400" dirty="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когда идет дождь, трава становится мокрой. Так как это происходит каждый раз, когда идет дождь, мы приходим к выводу, что причина мокроты травы, это дождь. Юм в этом случае сказал бы, что дождь и мокрота травы, просто лишь “соприкасающиеся” во времени события, и поэтому мы просто считаем, что дождь — это причина, а мокрота — это следствие. </a:t>
            </a:r>
            <a:r>
              <a:rPr lang="ru-RU" sz="2400" dirty="0"/>
              <a:t/>
            </a:r>
            <a:br>
              <a:rPr lang="ru-RU" sz="2400" dirty="0"/>
            </a:br>
            <a:endParaRPr lang="ru-RU" sz="2400" dirty="0"/>
          </a:p>
          <a:p>
            <a:pPr lvl="0" algn="l"/>
            <a:r>
              <a:rPr lang="ru-RU" sz="2400" dirty="0"/>
              <a:t/>
            </a:r>
            <a:br>
              <a:rPr lang="ru-RU" sz="2400" dirty="0"/>
            </a:br>
            <a:r>
              <a:rPr lang="ru-RU" sz="2800" dirty="0">
                <a:solidFill>
                  <a:schemeClr val="tx1"/>
                </a:solidFill>
              </a:rPr>
              <a:t/>
            </a:r>
            <a:br>
              <a:rPr lang="ru-RU" sz="2800" dirty="0">
                <a:solidFill>
                  <a:schemeClr val="tx1"/>
                </a:solidFill>
              </a:rPr>
            </a:br>
            <a:r>
              <a:rPr lang="ru-RU" sz="2800" dirty="0">
                <a:solidFill>
                  <a:schemeClr val="tx1"/>
                </a:solidFill>
              </a:rPr>
              <a:t/>
            </a:r>
            <a:br>
              <a:rPr lang="ru-RU" sz="2800" dirty="0">
                <a:solidFill>
                  <a:schemeClr val="tx1"/>
                </a:solidFill>
              </a:rPr>
            </a:br>
            <a:r>
              <a:rPr lang="ru-RU" sz="2400" dirty="0">
                <a:solidFill>
                  <a:schemeClr val="tx1"/>
                </a:solidFill>
              </a:rPr>
              <a:t/>
            </a:r>
            <a:br>
              <a:rPr lang="ru-RU" sz="2400" dirty="0">
                <a:solidFill>
                  <a:schemeClr val="tx1"/>
                </a:solidFill>
              </a:rPr>
            </a:br>
            <a:endParaRPr lang="ru-RU" sz="2400" dirty="0">
              <a:solidFill>
                <a:schemeClr val="tx1"/>
              </a:solidFill>
            </a:endParaRPr>
          </a:p>
        </p:txBody>
      </p:sp>
      <p:sp>
        <p:nvSpPr>
          <p:cNvPr id="5" name="TextBox 4"/>
          <p:cNvSpPr txBox="1"/>
          <p:nvPr/>
        </p:nvSpPr>
        <p:spPr>
          <a:xfrm>
            <a:off x="107504" y="2204864"/>
            <a:ext cx="360040" cy="369332"/>
          </a:xfrm>
          <a:prstGeom prst="rect">
            <a:avLst/>
          </a:prstGeom>
          <a:noFill/>
        </p:spPr>
        <p:txBody>
          <a:bodyPr wrap="square" rtlCol="0">
            <a:spAutoFit/>
          </a:bodyPr>
          <a:lstStyle/>
          <a:p>
            <a:r>
              <a:rPr lang="en-US" dirty="0" smtClean="0"/>
              <a:t>i. </a:t>
            </a:r>
            <a:endParaRPr lang="ru-RU" dirty="0"/>
          </a:p>
        </p:txBody>
      </p:sp>
    </p:spTree>
    <p:extLst>
      <p:ext uri="{BB962C8B-B14F-4D97-AF65-F5344CB8AC3E}">
        <p14:creationId xmlns:p14="http://schemas.microsoft.com/office/powerpoint/2010/main" val="474821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548680"/>
            <a:ext cx="9144000" cy="1470025"/>
          </a:xfrm>
        </p:spPr>
        <p:txBody>
          <a:bodyPr>
            <a:normAutofit fontScale="90000"/>
          </a:bodyPr>
          <a:lstStyle/>
          <a:p>
            <a:r>
              <a:rPr lang="ru-RU" sz="4000" dirty="0" smtClean="0">
                <a:solidFill>
                  <a:schemeClr val="tx1"/>
                </a:solidFill>
              </a:rPr>
              <a:t>Критика закона Причинно-следственной связи Дэвида Юма </a:t>
            </a:r>
            <a:br>
              <a:rPr lang="ru-RU" sz="4000" dirty="0" smtClean="0">
                <a:solidFill>
                  <a:schemeClr val="tx1"/>
                </a:solidFill>
              </a:rPr>
            </a:br>
            <a:r>
              <a:rPr lang="ru-RU" sz="4000" dirty="0" smtClean="0">
                <a:solidFill>
                  <a:schemeClr val="tx1"/>
                </a:solidFill>
              </a:rPr>
              <a:t>(шотландский философ 18 века).</a:t>
            </a:r>
            <a:r>
              <a:rPr lang="ru-RU" dirty="0"/>
              <a:t/>
            </a:r>
            <a:br>
              <a:rPr lang="ru-RU" dirty="0"/>
            </a:br>
            <a:endParaRPr lang="ru-RU" dirty="0"/>
          </a:p>
        </p:txBody>
      </p:sp>
      <p:sp>
        <p:nvSpPr>
          <p:cNvPr id="3" name="Подзаголовок 2"/>
          <p:cNvSpPr>
            <a:spLocks noGrp="1"/>
          </p:cNvSpPr>
          <p:nvPr>
            <p:ph type="subTitle" idx="1"/>
          </p:nvPr>
        </p:nvSpPr>
        <p:spPr>
          <a:xfrm>
            <a:off x="467544" y="1556792"/>
            <a:ext cx="8676456" cy="2844316"/>
          </a:xfrm>
        </p:spPr>
        <p:txBody>
          <a:bodyPr>
            <a:noAutofit/>
          </a:bodyPr>
          <a:lstStyle/>
          <a:p>
            <a:pPr marL="571500" lvl="0" indent="-571500" algn="l">
              <a:buFont typeface="+mj-lt"/>
              <a:buAutoNum type="romanLcPeriod"/>
            </a:pPr>
            <a:endParaRPr lang="ru-RU" sz="1600" dirty="0" smtClean="0">
              <a:solidFill>
                <a:schemeClr val="tx1"/>
              </a:solidFill>
            </a:endParaRPr>
          </a:p>
          <a:p>
            <a:pPr lvl="0" algn="l"/>
            <a:r>
              <a:rPr lang="ru-RU" sz="1800" dirty="0" smtClean="0">
                <a:solidFill>
                  <a:schemeClr val="tx1"/>
                </a:solidFill>
              </a:rPr>
              <a:t> </a:t>
            </a:r>
          </a:p>
          <a:p>
            <a:pPr lvl="0" algn="l"/>
            <a:r>
              <a:rPr lang="ru-RU" sz="1800" dirty="0">
                <a:solidFill>
                  <a:schemeClr val="tx1"/>
                </a:solidFill>
              </a:rPr>
              <a:t>Иллюстрация Юма на примере игры в бильярд:</a:t>
            </a:r>
            <a:br>
              <a:rPr lang="ru-RU" sz="1800" dirty="0">
                <a:solidFill>
                  <a:schemeClr val="tx1"/>
                </a:solidFill>
              </a:rPr>
            </a:br>
            <a:r>
              <a:rPr lang="ru-RU" sz="1800" dirty="0">
                <a:solidFill>
                  <a:schemeClr val="tx1"/>
                </a:solidFill>
              </a:rPr>
              <a:t/>
            </a:r>
            <a:br>
              <a:rPr lang="ru-RU" sz="1800" dirty="0">
                <a:solidFill>
                  <a:schemeClr val="tx1"/>
                </a:solidFill>
              </a:rPr>
            </a:br>
            <a:r>
              <a:rPr lang="ru-RU" sz="1800" dirty="0">
                <a:solidFill>
                  <a:schemeClr val="tx1"/>
                </a:solidFill>
              </a:rPr>
              <a:t>Представьте стол для игры в бильярд с лузой на противоположной стороне от игрока, держащего кий. На столе, перед игроком находится шар для раздачи. В центре стола еще шар под номером 8. Представьте, что игрок желает загнать шар 8 в лузу. Для этого он трет мелом кий, потом быстро бьет кием шар перед собой, который в свою очередь бьет шар 8, и шар 8 попадает в лузу.  </a:t>
            </a:r>
            <a:br>
              <a:rPr lang="ru-RU" sz="1800" dirty="0">
                <a:solidFill>
                  <a:schemeClr val="tx1"/>
                </a:solidFill>
              </a:rPr>
            </a:br>
            <a:r>
              <a:rPr lang="ru-RU" sz="1800" dirty="0">
                <a:solidFill>
                  <a:schemeClr val="tx1"/>
                </a:solidFill>
              </a:rPr>
              <a:t/>
            </a:r>
            <a:br>
              <a:rPr lang="ru-RU" sz="1800" dirty="0">
                <a:solidFill>
                  <a:schemeClr val="tx1"/>
                </a:solidFill>
              </a:rPr>
            </a:br>
            <a:r>
              <a:rPr lang="ru-RU" sz="1800" dirty="0">
                <a:solidFill>
                  <a:schemeClr val="tx1"/>
                </a:solidFill>
              </a:rPr>
              <a:t/>
            </a:r>
            <a:br>
              <a:rPr lang="ru-RU" sz="1800" dirty="0">
                <a:solidFill>
                  <a:schemeClr val="tx1"/>
                </a:solidFill>
              </a:rPr>
            </a:br>
            <a:r>
              <a:rPr lang="ru-RU" sz="1800" dirty="0">
                <a:solidFill>
                  <a:schemeClr val="tx1"/>
                </a:solidFill>
              </a:rPr>
              <a:t>Наблюдается ли в данном случае причинная связь? По мнению Юма, то, что мы наблюдаем, это просто “обычная” или “соприкасающаяся” связь – одно событие следует за другим.</a:t>
            </a:r>
            <a:br>
              <a:rPr lang="ru-RU" sz="1800" dirty="0">
                <a:solidFill>
                  <a:schemeClr val="tx1"/>
                </a:solidFill>
              </a:rPr>
            </a:br>
            <a:r>
              <a:rPr lang="ru-RU" sz="1800" dirty="0">
                <a:solidFill>
                  <a:schemeClr val="tx1"/>
                </a:solidFill>
              </a:rPr>
              <a:t/>
            </a:r>
            <a:br>
              <a:rPr lang="ru-RU" sz="1800" dirty="0">
                <a:solidFill>
                  <a:schemeClr val="tx1"/>
                </a:solidFill>
              </a:rPr>
            </a:br>
            <a:r>
              <a:rPr lang="ru-RU" sz="1800" dirty="0">
                <a:solidFill>
                  <a:schemeClr val="tx1"/>
                </a:solidFill>
              </a:rPr>
              <a:t>“и это сама суть рассуждений Юма: так как мы не можем точно знать причинную связь путем размышления или нашими органами чувств, поэтому мы никогда не можем в точности знать что является причиной события.”</a:t>
            </a:r>
            <a:r>
              <a:rPr lang="ru-RU" sz="1600" dirty="0"/>
              <a:t/>
            </a:r>
            <a:br>
              <a:rPr lang="ru-RU" sz="1600" dirty="0"/>
            </a:br>
            <a:r>
              <a:rPr lang="ru-RU" sz="1600" dirty="0"/>
              <a:t/>
            </a:r>
            <a:br>
              <a:rPr lang="ru-RU" sz="1600" dirty="0"/>
            </a:br>
            <a:r>
              <a:rPr lang="ru-RU" sz="1800" dirty="0">
                <a:solidFill>
                  <a:schemeClr val="tx1"/>
                </a:solidFill>
              </a:rPr>
              <a:t/>
            </a:r>
            <a:br>
              <a:rPr lang="ru-RU" sz="1800" dirty="0">
                <a:solidFill>
                  <a:schemeClr val="tx1"/>
                </a:solidFill>
              </a:rPr>
            </a:br>
            <a:r>
              <a:rPr lang="ru-RU" sz="1800" dirty="0">
                <a:solidFill>
                  <a:schemeClr val="tx1"/>
                </a:solidFill>
              </a:rPr>
              <a:t/>
            </a:r>
            <a:br>
              <a:rPr lang="ru-RU" sz="1800" dirty="0">
                <a:solidFill>
                  <a:schemeClr val="tx1"/>
                </a:solidFill>
              </a:rPr>
            </a:br>
            <a:r>
              <a:rPr lang="ru-RU" sz="1600" dirty="0">
                <a:solidFill>
                  <a:schemeClr val="tx1"/>
                </a:solidFill>
              </a:rPr>
              <a:t/>
            </a:r>
            <a:br>
              <a:rPr lang="ru-RU" sz="1600" dirty="0">
                <a:solidFill>
                  <a:schemeClr val="tx1"/>
                </a:solidFill>
              </a:rPr>
            </a:br>
            <a:endParaRPr lang="ru-RU" sz="1600" dirty="0">
              <a:solidFill>
                <a:schemeClr val="tx1"/>
              </a:solidFill>
            </a:endParaRPr>
          </a:p>
        </p:txBody>
      </p:sp>
      <p:sp>
        <p:nvSpPr>
          <p:cNvPr id="5" name="TextBox 4"/>
          <p:cNvSpPr txBox="1"/>
          <p:nvPr/>
        </p:nvSpPr>
        <p:spPr>
          <a:xfrm>
            <a:off x="107504" y="2204864"/>
            <a:ext cx="360040" cy="369332"/>
          </a:xfrm>
          <a:prstGeom prst="rect">
            <a:avLst/>
          </a:prstGeom>
          <a:noFill/>
        </p:spPr>
        <p:txBody>
          <a:bodyPr wrap="square" rtlCol="0">
            <a:spAutoFit/>
          </a:bodyPr>
          <a:lstStyle/>
          <a:p>
            <a:r>
              <a:rPr lang="en-US" dirty="0" smtClean="0"/>
              <a:t>ii. </a:t>
            </a:r>
            <a:endParaRPr lang="ru-RU" dirty="0"/>
          </a:p>
        </p:txBody>
      </p:sp>
    </p:spTree>
    <p:extLst>
      <p:ext uri="{BB962C8B-B14F-4D97-AF65-F5344CB8AC3E}">
        <p14:creationId xmlns:p14="http://schemas.microsoft.com/office/powerpoint/2010/main" val="25995513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548680"/>
            <a:ext cx="9144000" cy="1470025"/>
          </a:xfrm>
        </p:spPr>
        <p:txBody>
          <a:bodyPr>
            <a:normAutofit fontScale="90000"/>
          </a:bodyPr>
          <a:lstStyle/>
          <a:p>
            <a:r>
              <a:rPr lang="ru-RU" sz="4000" dirty="0" smtClean="0">
                <a:solidFill>
                  <a:schemeClr val="tx1"/>
                </a:solidFill>
              </a:rPr>
              <a:t>Критика закона Причинно-следственной связи Дэвида Юма </a:t>
            </a:r>
            <a:br>
              <a:rPr lang="ru-RU" sz="4000" dirty="0" smtClean="0">
                <a:solidFill>
                  <a:schemeClr val="tx1"/>
                </a:solidFill>
              </a:rPr>
            </a:br>
            <a:r>
              <a:rPr lang="ru-RU" sz="4000" dirty="0" smtClean="0">
                <a:solidFill>
                  <a:schemeClr val="tx1"/>
                </a:solidFill>
              </a:rPr>
              <a:t>(шотландский философ 18 века).</a:t>
            </a:r>
            <a:r>
              <a:rPr lang="ru-RU" dirty="0"/>
              <a:t/>
            </a:r>
            <a:br>
              <a:rPr lang="ru-RU" dirty="0"/>
            </a:br>
            <a:endParaRPr lang="ru-RU" dirty="0"/>
          </a:p>
        </p:txBody>
      </p:sp>
      <p:sp>
        <p:nvSpPr>
          <p:cNvPr id="3" name="Подзаголовок 2"/>
          <p:cNvSpPr>
            <a:spLocks noGrp="1"/>
          </p:cNvSpPr>
          <p:nvPr>
            <p:ph type="subTitle" idx="1"/>
          </p:nvPr>
        </p:nvSpPr>
        <p:spPr>
          <a:xfrm>
            <a:off x="179512" y="1772816"/>
            <a:ext cx="8676456" cy="2844316"/>
          </a:xfrm>
        </p:spPr>
        <p:txBody>
          <a:bodyPr>
            <a:noAutofit/>
          </a:bodyPr>
          <a:lstStyle/>
          <a:p>
            <a:pPr marL="571500" lvl="0" indent="-571500" algn="l">
              <a:buFont typeface="+mj-lt"/>
              <a:buAutoNum type="romanLcPeriod"/>
            </a:pPr>
            <a:endParaRPr lang="ru-RU" sz="1100" dirty="0" smtClean="0">
              <a:solidFill>
                <a:schemeClr val="tx1"/>
              </a:solidFill>
            </a:endParaRPr>
          </a:p>
          <a:p>
            <a:pPr lvl="0" algn="l"/>
            <a:r>
              <a:rPr lang="ru-RU" sz="1200" dirty="0" smtClean="0">
                <a:solidFill>
                  <a:schemeClr val="tx1"/>
                </a:solidFill>
              </a:rPr>
              <a:t> </a:t>
            </a:r>
          </a:p>
          <a:p>
            <a:pPr lvl="1" algn="l"/>
            <a:r>
              <a:rPr lang="ru-RU" sz="2400" dirty="0">
                <a:solidFill>
                  <a:schemeClr val="tx1"/>
                </a:solidFill>
              </a:rPr>
              <a:t>Демонстрация ошибочности рассуждений Дэвида Юма:</a:t>
            </a:r>
            <a:br>
              <a:rPr lang="ru-RU" sz="2400" dirty="0">
                <a:solidFill>
                  <a:schemeClr val="tx1"/>
                </a:solidFill>
              </a:rPr>
            </a:br>
            <a:endParaRPr lang="ru-RU" sz="2400" dirty="0">
              <a:solidFill>
                <a:schemeClr val="tx1"/>
              </a:solidFill>
            </a:endParaRPr>
          </a:p>
          <a:p>
            <a:pPr marL="1314450" lvl="2" indent="-400050" algn="l">
              <a:buFont typeface="+mj-lt"/>
              <a:buAutoNum type="romanUcPeriod"/>
            </a:pPr>
            <a:r>
              <a:rPr lang="ru-RU" sz="2000" dirty="0">
                <a:solidFill>
                  <a:schemeClr val="tx1"/>
                </a:solidFill>
              </a:rPr>
              <a:t>Это два разных утверждения: </a:t>
            </a:r>
            <a:br>
              <a:rPr lang="ru-RU" sz="2000" dirty="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 это одно, когда мы говорим, ‘я не знаю (или даже не могу знать) что стало причиной данному следствию’, </a:t>
            </a:r>
            <a:br>
              <a:rPr lang="ru-RU" sz="2000" dirty="0">
                <a:solidFill>
                  <a:schemeClr val="tx1"/>
                </a:solidFill>
              </a:rPr>
            </a:br>
            <a:r>
              <a:rPr lang="ru-RU" sz="2000" dirty="0">
                <a:solidFill>
                  <a:schemeClr val="tx1"/>
                </a:solidFill>
              </a:rPr>
              <a:t>- и совершенно другое ‘это следствие не имеет никакой причины’.</a:t>
            </a:r>
            <a:br>
              <a:rPr lang="ru-RU" sz="2000" dirty="0">
                <a:solidFill>
                  <a:schemeClr val="tx1"/>
                </a:solidFill>
              </a:rPr>
            </a:br>
            <a:endParaRPr lang="ru-RU" sz="2000" dirty="0">
              <a:solidFill>
                <a:schemeClr val="tx1"/>
              </a:solidFill>
            </a:endParaRPr>
          </a:p>
          <a:p>
            <a:pPr algn="l"/>
            <a:r>
              <a:rPr lang="ru-RU" dirty="0">
                <a:solidFill>
                  <a:schemeClr val="tx1"/>
                </a:solidFill>
              </a:rPr>
              <a:t/>
            </a:r>
            <a:br>
              <a:rPr lang="ru-RU" dirty="0">
                <a:solidFill>
                  <a:schemeClr val="tx1"/>
                </a:solidFill>
              </a:rPr>
            </a:br>
            <a:r>
              <a:rPr lang="ru-RU" dirty="0">
                <a:solidFill>
                  <a:schemeClr val="tx1"/>
                </a:solidFill>
              </a:rPr>
              <a:t/>
            </a:r>
            <a:br>
              <a:rPr lang="ru-RU" dirty="0">
                <a:solidFill>
                  <a:schemeClr val="tx1"/>
                </a:solidFill>
              </a:rPr>
            </a:br>
            <a:r>
              <a:rPr lang="ru-RU" sz="2800" dirty="0">
                <a:solidFill>
                  <a:schemeClr val="tx1"/>
                </a:solidFill>
              </a:rPr>
              <a:t/>
            </a:r>
            <a:br>
              <a:rPr lang="ru-RU" sz="2800" dirty="0">
                <a:solidFill>
                  <a:schemeClr val="tx1"/>
                </a:solidFill>
              </a:rPr>
            </a:br>
            <a:endParaRPr lang="ru-RU" sz="2800" dirty="0">
              <a:solidFill>
                <a:schemeClr val="tx1"/>
              </a:solidFill>
            </a:endParaRPr>
          </a:p>
        </p:txBody>
      </p:sp>
      <p:sp>
        <p:nvSpPr>
          <p:cNvPr id="5" name="TextBox 4"/>
          <p:cNvSpPr txBox="1"/>
          <p:nvPr/>
        </p:nvSpPr>
        <p:spPr>
          <a:xfrm>
            <a:off x="251520" y="2276872"/>
            <a:ext cx="559068" cy="369332"/>
          </a:xfrm>
          <a:prstGeom prst="rect">
            <a:avLst/>
          </a:prstGeom>
          <a:noFill/>
        </p:spPr>
        <p:txBody>
          <a:bodyPr wrap="square" rtlCol="0">
            <a:spAutoFit/>
          </a:bodyPr>
          <a:lstStyle/>
          <a:p>
            <a:r>
              <a:rPr lang="en-US" dirty="0" smtClean="0"/>
              <a:t>b)</a:t>
            </a:r>
            <a:endParaRPr lang="ru-RU" dirty="0"/>
          </a:p>
        </p:txBody>
      </p:sp>
    </p:spTree>
    <p:extLst>
      <p:ext uri="{BB962C8B-B14F-4D97-AF65-F5344CB8AC3E}">
        <p14:creationId xmlns:p14="http://schemas.microsoft.com/office/powerpoint/2010/main" val="25804955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548680"/>
            <a:ext cx="9144000" cy="1470025"/>
          </a:xfrm>
        </p:spPr>
        <p:txBody>
          <a:bodyPr>
            <a:normAutofit fontScale="90000"/>
          </a:bodyPr>
          <a:lstStyle/>
          <a:p>
            <a:r>
              <a:rPr lang="ru-RU" sz="4000" dirty="0" smtClean="0">
                <a:solidFill>
                  <a:schemeClr val="tx1"/>
                </a:solidFill>
              </a:rPr>
              <a:t>Критика закона Причинно-следственной связи Дэвида Юма </a:t>
            </a:r>
            <a:br>
              <a:rPr lang="ru-RU" sz="4000" dirty="0" smtClean="0">
                <a:solidFill>
                  <a:schemeClr val="tx1"/>
                </a:solidFill>
              </a:rPr>
            </a:br>
            <a:r>
              <a:rPr lang="ru-RU" sz="4000" dirty="0" smtClean="0">
                <a:solidFill>
                  <a:schemeClr val="tx1"/>
                </a:solidFill>
              </a:rPr>
              <a:t>(шотландский философ 18 века).</a:t>
            </a:r>
            <a:r>
              <a:rPr lang="ru-RU" dirty="0"/>
              <a:t/>
            </a:r>
            <a:br>
              <a:rPr lang="ru-RU" dirty="0"/>
            </a:br>
            <a:endParaRPr lang="ru-RU" dirty="0"/>
          </a:p>
        </p:txBody>
      </p:sp>
      <p:sp>
        <p:nvSpPr>
          <p:cNvPr id="3" name="Подзаголовок 2"/>
          <p:cNvSpPr>
            <a:spLocks noGrp="1"/>
          </p:cNvSpPr>
          <p:nvPr>
            <p:ph type="subTitle" idx="1"/>
          </p:nvPr>
        </p:nvSpPr>
        <p:spPr>
          <a:xfrm>
            <a:off x="179512" y="1772816"/>
            <a:ext cx="8676456" cy="2844316"/>
          </a:xfrm>
        </p:spPr>
        <p:txBody>
          <a:bodyPr>
            <a:noAutofit/>
          </a:bodyPr>
          <a:lstStyle/>
          <a:p>
            <a:pPr marL="571500" lvl="0" indent="-571500" algn="l">
              <a:buFont typeface="+mj-lt"/>
              <a:buAutoNum type="romanLcPeriod"/>
            </a:pPr>
            <a:endParaRPr lang="ru-RU" sz="1100" dirty="0" smtClean="0">
              <a:solidFill>
                <a:schemeClr val="tx1"/>
              </a:solidFill>
            </a:endParaRPr>
          </a:p>
          <a:p>
            <a:pPr lvl="0" algn="l"/>
            <a:r>
              <a:rPr lang="ru-RU" sz="1200" dirty="0" smtClean="0">
                <a:solidFill>
                  <a:schemeClr val="tx1"/>
                </a:solidFill>
              </a:rPr>
              <a:t> </a:t>
            </a:r>
          </a:p>
          <a:p>
            <a:pPr lvl="1" algn="l"/>
            <a:r>
              <a:rPr lang="ru-RU" sz="2400" dirty="0">
                <a:solidFill>
                  <a:schemeClr val="tx1"/>
                </a:solidFill>
              </a:rPr>
              <a:t>Демонстрация ошибочности рассуждений Дэвида Юма:</a:t>
            </a:r>
            <a:br>
              <a:rPr lang="ru-RU" sz="2400" dirty="0">
                <a:solidFill>
                  <a:schemeClr val="tx1"/>
                </a:solidFill>
              </a:rPr>
            </a:br>
            <a:endParaRPr lang="ru-RU" sz="2400" dirty="0">
              <a:solidFill>
                <a:schemeClr val="tx1"/>
              </a:solidFill>
            </a:endParaRPr>
          </a:p>
          <a:p>
            <a:pPr marL="1314450" lvl="2" indent="-400050" algn="l">
              <a:buFont typeface="+mj-lt"/>
              <a:buAutoNum type="romanUcPeriod"/>
            </a:pPr>
            <a:r>
              <a:rPr lang="ru-RU" sz="2000" dirty="0">
                <a:solidFill>
                  <a:schemeClr val="tx1"/>
                </a:solidFill>
              </a:rPr>
              <a:t>Это два разных утверждения: </a:t>
            </a:r>
            <a:br>
              <a:rPr lang="ru-RU" sz="2000" dirty="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 это одно, когда мы говорим, ‘я не знаю (или даже не могу знать) что стало причиной данному следствию’, </a:t>
            </a:r>
            <a:br>
              <a:rPr lang="ru-RU" sz="2000" dirty="0">
                <a:solidFill>
                  <a:schemeClr val="tx1"/>
                </a:solidFill>
              </a:rPr>
            </a:br>
            <a:r>
              <a:rPr lang="ru-RU" sz="2000" dirty="0">
                <a:solidFill>
                  <a:schemeClr val="tx1"/>
                </a:solidFill>
              </a:rPr>
              <a:t>- и совершенно другое ‘это следствие не имеет никакой причины’.</a:t>
            </a:r>
            <a:br>
              <a:rPr lang="ru-RU" sz="2000" dirty="0">
                <a:solidFill>
                  <a:schemeClr val="tx1"/>
                </a:solidFill>
              </a:rPr>
            </a:br>
            <a:endParaRPr lang="ru-RU" sz="2000" dirty="0">
              <a:solidFill>
                <a:schemeClr val="tx1"/>
              </a:solidFill>
            </a:endParaRPr>
          </a:p>
          <a:p>
            <a:pPr algn="l"/>
            <a:r>
              <a:rPr lang="en-US" sz="2000" dirty="0" smtClean="0">
                <a:solidFill>
                  <a:schemeClr val="tx1"/>
                </a:solidFill>
              </a:rPr>
              <a:t>        </a:t>
            </a:r>
            <a:r>
              <a:rPr lang="uk-UA" sz="2000" dirty="0" smtClean="0">
                <a:solidFill>
                  <a:schemeClr val="tx1"/>
                </a:solidFill>
              </a:rPr>
              <a:t>    </a:t>
            </a:r>
            <a:r>
              <a:rPr lang="en-US" sz="2000" dirty="0" smtClean="0">
                <a:solidFill>
                  <a:schemeClr val="tx1"/>
                </a:solidFill>
              </a:rPr>
              <a:t>   </a:t>
            </a:r>
            <a:r>
              <a:rPr lang="uk-UA" sz="2000" dirty="0" smtClean="0">
                <a:solidFill>
                  <a:schemeClr val="tx1"/>
                </a:solidFill>
              </a:rPr>
              <a:t>ІІ.    </a:t>
            </a:r>
            <a:r>
              <a:rPr lang="ru-RU" sz="2000" dirty="0" smtClean="0">
                <a:solidFill>
                  <a:schemeClr val="tx1"/>
                </a:solidFill>
              </a:rPr>
              <a:t>Те</a:t>
            </a:r>
            <a:r>
              <a:rPr lang="ru-RU" sz="2000" dirty="0">
                <a:solidFill>
                  <a:schemeClr val="tx1"/>
                </a:solidFill>
              </a:rPr>
              <a:t>, кто отрицают причинную связь обычно заменяют ее </a:t>
            </a:r>
            <a:r>
              <a:rPr lang="en-US" sz="2000" dirty="0" smtClean="0">
                <a:solidFill>
                  <a:schemeClr val="tx1"/>
                </a:solidFill>
              </a:rPr>
              <a:t>  </a:t>
            </a:r>
          </a:p>
          <a:p>
            <a:pPr algn="l"/>
            <a:r>
              <a:rPr lang="en-US" sz="2000" dirty="0">
                <a:solidFill>
                  <a:schemeClr val="tx1"/>
                </a:solidFill>
              </a:rPr>
              <a:t> </a:t>
            </a:r>
            <a:r>
              <a:rPr lang="en-US" sz="2000" dirty="0" smtClean="0">
                <a:solidFill>
                  <a:schemeClr val="tx1"/>
                </a:solidFill>
              </a:rPr>
              <a:t>              </a:t>
            </a:r>
            <a:r>
              <a:rPr lang="uk-UA" sz="2000" dirty="0" smtClean="0">
                <a:solidFill>
                  <a:schemeClr val="tx1"/>
                </a:solidFill>
              </a:rPr>
              <a:t>        </a:t>
            </a:r>
            <a:r>
              <a:rPr lang="ru-RU" sz="2000" dirty="0" smtClean="0">
                <a:solidFill>
                  <a:schemeClr val="tx1"/>
                </a:solidFill>
              </a:rPr>
              <a:t>каким-либо </a:t>
            </a:r>
            <a:r>
              <a:rPr lang="ru-RU" sz="2000" dirty="0">
                <a:solidFill>
                  <a:schemeClr val="tx1"/>
                </a:solidFill>
              </a:rPr>
              <a:t>пониманием </a:t>
            </a:r>
            <a:r>
              <a:rPr lang="ru-RU" sz="2000" dirty="0" smtClean="0">
                <a:solidFill>
                  <a:schemeClr val="tx1"/>
                </a:solidFill>
              </a:rPr>
              <a:t>случайно</a:t>
            </a:r>
            <a:r>
              <a:rPr lang="ru-RU" dirty="0"/>
              <a:t/>
            </a:r>
            <a:br>
              <a:rPr lang="ru-RU" dirty="0"/>
            </a:br>
            <a:r>
              <a:rPr lang="ru-RU" dirty="0">
                <a:solidFill>
                  <a:schemeClr val="tx1"/>
                </a:solidFill>
              </a:rPr>
              <a:t/>
            </a:r>
            <a:br>
              <a:rPr lang="ru-RU" dirty="0">
                <a:solidFill>
                  <a:schemeClr val="tx1"/>
                </a:solidFill>
              </a:rPr>
            </a:br>
            <a:r>
              <a:rPr lang="ru-RU" dirty="0">
                <a:solidFill>
                  <a:schemeClr val="tx1"/>
                </a:solidFill>
              </a:rPr>
              <a:t/>
            </a:r>
            <a:br>
              <a:rPr lang="ru-RU" dirty="0">
                <a:solidFill>
                  <a:schemeClr val="tx1"/>
                </a:solidFill>
              </a:rPr>
            </a:br>
            <a:r>
              <a:rPr lang="ru-RU" sz="2800" dirty="0">
                <a:solidFill>
                  <a:schemeClr val="tx1"/>
                </a:solidFill>
              </a:rPr>
              <a:t/>
            </a:r>
            <a:br>
              <a:rPr lang="ru-RU" sz="2800" dirty="0">
                <a:solidFill>
                  <a:schemeClr val="tx1"/>
                </a:solidFill>
              </a:rPr>
            </a:br>
            <a:endParaRPr lang="ru-RU" sz="2800" dirty="0">
              <a:solidFill>
                <a:schemeClr val="tx1"/>
              </a:solidFill>
            </a:endParaRPr>
          </a:p>
        </p:txBody>
      </p:sp>
      <p:sp>
        <p:nvSpPr>
          <p:cNvPr id="5" name="TextBox 4"/>
          <p:cNvSpPr txBox="1"/>
          <p:nvPr/>
        </p:nvSpPr>
        <p:spPr>
          <a:xfrm>
            <a:off x="251520" y="2276872"/>
            <a:ext cx="1008112" cy="369332"/>
          </a:xfrm>
          <a:prstGeom prst="rect">
            <a:avLst/>
          </a:prstGeom>
          <a:noFill/>
        </p:spPr>
        <p:txBody>
          <a:bodyPr wrap="square" rtlCol="0">
            <a:spAutoFit/>
          </a:bodyPr>
          <a:lstStyle/>
          <a:p>
            <a:r>
              <a:rPr lang="en-US" dirty="0" smtClean="0"/>
              <a:t>b)</a:t>
            </a:r>
            <a:endParaRPr lang="ru-RU" dirty="0"/>
          </a:p>
        </p:txBody>
      </p:sp>
    </p:spTree>
    <p:extLst>
      <p:ext uri="{BB962C8B-B14F-4D97-AF65-F5344CB8AC3E}">
        <p14:creationId xmlns:p14="http://schemas.microsoft.com/office/powerpoint/2010/main" val="3679808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188640"/>
            <a:ext cx="7772400" cy="1470025"/>
          </a:xfrm>
        </p:spPr>
        <p:txBody>
          <a:bodyPr/>
          <a:lstStyle/>
          <a:p>
            <a:r>
              <a:rPr lang="ru-RU" dirty="0"/>
              <a:t>Закон Причинно-следственной связи</a:t>
            </a:r>
          </a:p>
        </p:txBody>
      </p:sp>
      <p:sp>
        <p:nvSpPr>
          <p:cNvPr id="3" name="Подзаголовок 2"/>
          <p:cNvSpPr>
            <a:spLocks noGrp="1"/>
          </p:cNvSpPr>
          <p:nvPr>
            <p:ph type="subTitle" idx="1"/>
          </p:nvPr>
        </p:nvSpPr>
        <p:spPr>
          <a:xfrm>
            <a:off x="539552" y="2276872"/>
            <a:ext cx="7920880" cy="3960440"/>
          </a:xfrm>
        </p:spPr>
        <p:txBody>
          <a:bodyPr>
            <a:noAutofit/>
          </a:bodyPr>
          <a:lstStyle/>
          <a:p>
            <a:pPr algn="l"/>
            <a:r>
              <a:rPr lang="ru-RU" sz="2000" b="1" i="1" u="sng" dirty="0">
                <a:solidFill>
                  <a:schemeClr val="tx1"/>
                </a:solidFill>
              </a:rPr>
              <a:t>Закон причинно-следственной связи </a:t>
            </a:r>
            <a:r>
              <a:rPr lang="ru-RU" sz="2000" dirty="0">
                <a:solidFill>
                  <a:schemeClr val="tx1"/>
                </a:solidFill>
              </a:rPr>
              <a:t>– у каждого следствия должна быть своя причина, которая больше, или, по крайней мере, равна следствию.</a:t>
            </a:r>
            <a:br>
              <a:rPr lang="ru-RU" sz="2000" dirty="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Согласно закону сохранения энергии и закону энтропии, причина должна быть больше, или, по крайней мере, равна следствию (Энтропия определяет меру необратимого рассеивания энергии или бесполезности энергии, потому что не всю энергию системы можно использовать для превращения в какую-нибудь полезную работу).</a:t>
            </a:r>
            <a:br>
              <a:rPr lang="ru-RU" sz="2000" dirty="0">
                <a:solidFill>
                  <a:schemeClr val="tx1"/>
                </a:solidFill>
              </a:rPr>
            </a:br>
            <a:r>
              <a:rPr lang="ru-RU" sz="2000" dirty="0">
                <a:solidFill>
                  <a:schemeClr val="tx1"/>
                </a:solidFill>
              </a:rPr>
              <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3089359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188640"/>
            <a:ext cx="7772400" cy="1470025"/>
          </a:xfrm>
        </p:spPr>
        <p:txBody>
          <a:bodyPr/>
          <a:lstStyle/>
          <a:p>
            <a:r>
              <a:rPr lang="ru-RU" dirty="0"/>
              <a:t>Закон Причинно-следственной связи</a:t>
            </a:r>
          </a:p>
        </p:txBody>
      </p:sp>
      <p:sp>
        <p:nvSpPr>
          <p:cNvPr id="3" name="Подзаголовок 2"/>
          <p:cNvSpPr>
            <a:spLocks noGrp="1"/>
          </p:cNvSpPr>
          <p:nvPr>
            <p:ph type="subTitle" idx="1"/>
          </p:nvPr>
        </p:nvSpPr>
        <p:spPr>
          <a:xfrm>
            <a:off x="539552" y="2276872"/>
            <a:ext cx="7920880" cy="3960440"/>
          </a:xfrm>
        </p:spPr>
        <p:txBody>
          <a:bodyPr>
            <a:noAutofit/>
          </a:bodyPr>
          <a:lstStyle/>
          <a:p>
            <a:pPr algn="l"/>
            <a:r>
              <a:rPr lang="ru-RU" sz="2000" b="1" i="1" u="sng" dirty="0">
                <a:solidFill>
                  <a:schemeClr val="tx1"/>
                </a:solidFill>
              </a:rPr>
              <a:t>Закон причинно-следственной связи </a:t>
            </a:r>
            <a:r>
              <a:rPr lang="ru-RU" sz="2000" dirty="0">
                <a:solidFill>
                  <a:schemeClr val="tx1"/>
                </a:solidFill>
              </a:rPr>
              <a:t>– у каждого следствия должна быть своя причина, которая больше, или, по крайней мере, равна следствию.</a:t>
            </a:r>
            <a:br>
              <a:rPr lang="ru-RU" sz="2000" dirty="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Согласно закону сохранения энергии и закону энтропии, причина должна быть больше, или, по крайней мере, равна следствию (Энтропия определяет меру необратимого рассеивания энергии или бесполезности энергии, потому что не всю энергию системы можно использовать для превращения в какую-нибудь полезную работу).</a:t>
            </a:r>
            <a:br>
              <a:rPr lang="ru-RU" sz="2000" dirty="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Если кто-то пытается опровергнуть закон причинно-следственной связи, то он посягает на самую основу знания и науки. Медицина, экономика, ботаника, физика, и другие дисциплины ищут объяснения причины видимым изменениям. </a:t>
            </a:r>
          </a:p>
        </p:txBody>
      </p:sp>
    </p:spTree>
    <p:extLst>
      <p:ext uri="{BB962C8B-B14F-4D97-AF65-F5344CB8AC3E}">
        <p14:creationId xmlns:p14="http://schemas.microsoft.com/office/powerpoint/2010/main" val="749091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188640"/>
            <a:ext cx="7772400" cy="1470025"/>
          </a:xfrm>
        </p:spPr>
        <p:txBody>
          <a:bodyPr/>
          <a:lstStyle/>
          <a:p>
            <a:r>
              <a:rPr lang="ru-RU" dirty="0"/>
              <a:t>Закон Причинно-следственной связи</a:t>
            </a:r>
          </a:p>
        </p:txBody>
      </p:sp>
      <p:sp>
        <p:nvSpPr>
          <p:cNvPr id="3" name="Подзаголовок 2"/>
          <p:cNvSpPr>
            <a:spLocks noGrp="1"/>
          </p:cNvSpPr>
          <p:nvPr>
            <p:ph type="subTitle" idx="1"/>
          </p:nvPr>
        </p:nvSpPr>
        <p:spPr>
          <a:xfrm>
            <a:off x="539552" y="2276872"/>
            <a:ext cx="7920880" cy="3960440"/>
          </a:xfrm>
        </p:spPr>
        <p:txBody>
          <a:bodyPr>
            <a:noAutofit/>
          </a:bodyPr>
          <a:lstStyle/>
          <a:p>
            <a:pPr algn="l"/>
            <a:r>
              <a:rPr lang="ru-RU" sz="2400" dirty="0">
                <a:solidFill>
                  <a:schemeClr val="tx1"/>
                </a:solidFill>
              </a:rPr>
              <a:t>Иоанна. 3:2</a:t>
            </a:r>
            <a:br>
              <a:rPr lang="ru-RU" sz="2400" dirty="0">
                <a:solidFill>
                  <a:schemeClr val="tx1"/>
                </a:solidFill>
              </a:rPr>
            </a:br>
            <a:r>
              <a:rPr lang="ru-RU" sz="2400" dirty="0">
                <a:solidFill>
                  <a:schemeClr val="tx1"/>
                </a:solidFill>
              </a:rPr>
              <a:t>Он пришел к Иисусу ночью и сказал Ему: Равви! мы знаем, что Ты учитель, пришедший от Бога; ибо таких чудес, какие Ты творишь, никто не может творить, если не будет с ним Бог.</a:t>
            </a:r>
            <a:br>
              <a:rPr lang="ru-RU" sz="24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3732380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188640"/>
            <a:ext cx="7772400" cy="1470025"/>
          </a:xfrm>
        </p:spPr>
        <p:txBody>
          <a:bodyPr/>
          <a:lstStyle/>
          <a:p>
            <a:r>
              <a:rPr lang="ru-RU" dirty="0"/>
              <a:t>Закон Причинно-следственной связи</a:t>
            </a:r>
          </a:p>
        </p:txBody>
      </p:sp>
      <p:sp>
        <p:nvSpPr>
          <p:cNvPr id="3" name="Подзаголовок 2"/>
          <p:cNvSpPr>
            <a:spLocks noGrp="1"/>
          </p:cNvSpPr>
          <p:nvPr>
            <p:ph type="subTitle" idx="1"/>
          </p:nvPr>
        </p:nvSpPr>
        <p:spPr>
          <a:xfrm>
            <a:off x="539552" y="2276872"/>
            <a:ext cx="7920880" cy="3960440"/>
          </a:xfrm>
        </p:spPr>
        <p:txBody>
          <a:bodyPr>
            <a:noAutofit/>
          </a:bodyPr>
          <a:lstStyle/>
          <a:p>
            <a:pPr algn="l"/>
            <a:r>
              <a:rPr lang="ru-RU" sz="2400" dirty="0">
                <a:solidFill>
                  <a:schemeClr val="tx1"/>
                </a:solidFill>
              </a:rPr>
              <a:t>Иоанна. 3:2</a:t>
            </a:r>
            <a:br>
              <a:rPr lang="ru-RU" sz="2400" dirty="0">
                <a:solidFill>
                  <a:schemeClr val="tx1"/>
                </a:solidFill>
              </a:rPr>
            </a:br>
            <a:r>
              <a:rPr lang="ru-RU" sz="2400" dirty="0">
                <a:solidFill>
                  <a:schemeClr val="tx1"/>
                </a:solidFill>
              </a:rPr>
              <a:t>Он пришел к Иисусу ночью и сказал Ему: Равви! мы знаем, что Ты учитель, пришедший от Бога; ибо таких чудес, какие Ты творишь, никто не может творить, если не будет с ним Бог.</a:t>
            </a:r>
            <a:br>
              <a:rPr lang="ru-RU" sz="2400" dirty="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Закон предполагает наличие действующего лица, наделенного силой. </a:t>
            </a:r>
            <a:r>
              <a:rPr lang="ru-RU" sz="2000" dirty="0"/>
              <a:t/>
            </a:r>
            <a:br>
              <a:rPr lang="ru-RU" sz="2000" dirty="0"/>
            </a:br>
            <a:endParaRPr lang="ru-RU" sz="2000" dirty="0">
              <a:solidFill>
                <a:schemeClr val="tx1"/>
              </a:solidFill>
            </a:endParaRPr>
          </a:p>
        </p:txBody>
      </p:sp>
    </p:spTree>
    <p:extLst>
      <p:ext uri="{BB962C8B-B14F-4D97-AF65-F5344CB8AC3E}">
        <p14:creationId xmlns:p14="http://schemas.microsoft.com/office/powerpoint/2010/main" val="1372482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79512" y="332656"/>
            <a:ext cx="8784976" cy="1470025"/>
          </a:xfrm>
        </p:spPr>
        <p:txBody>
          <a:bodyPr>
            <a:normAutofit fontScale="90000"/>
          </a:bodyPr>
          <a:lstStyle/>
          <a:p>
            <a:r>
              <a:rPr lang="ru-RU" dirty="0"/>
              <a:t>Применение Закона Причинно-следственной связи.</a:t>
            </a:r>
            <a:br>
              <a:rPr lang="ru-RU" dirty="0"/>
            </a:br>
            <a:endParaRPr lang="ru-RU" dirty="0"/>
          </a:p>
        </p:txBody>
      </p:sp>
      <p:sp>
        <p:nvSpPr>
          <p:cNvPr id="3" name="Подзаголовок 2"/>
          <p:cNvSpPr>
            <a:spLocks noGrp="1"/>
          </p:cNvSpPr>
          <p:nvPr>
            <p:ph type="subTitle" idx="1"/>
          </p:nvPr>
        </p:nvSpPr>
        <p:spPr>
          <a:xfrm>
            <a:off x="323528" y="2204864"/>
            <a:ext cx="8496944" cy="3960440"/>
          </a:xfrm>
        </p:spPr>
        <p:txBody>
          <a:bodyPr>
            <a:noAutofit/>
          </a:bodyPr>
          <a:lstStyle/>
          <a:p>
            <a:pPr algn="l"/>
            <a:r>
              <a:rPr lang="ru-RU" sz="2400" dirty="0">
                <a:solidFill>
                  <a:schemeClr val="tx1"/>
                </a:solidFill>
              </a:rPr>
              <a:t>Он использовался в аргументах в защиту существования Бога. </a:t>
            </a:r>
            <a:br>
              <a:rPr lang="ru-RU" sz="2400" dirty="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
            </a:r>
            <a:br>
              <a:rPr lang="ru-RU" sz="2400" dirty="0">
                <a:solidFill>
                  <a:schemeClr val="tx1"/>
                </a:solidFill>
              </a:rPr>
            </a:br>
            <a:r>
              <a:rPr lang="ru-RU" sz="2000" dirty="0">
                <a:solidFill>
                  <a:schemeClr val="tx1"/>
                </a:solidFill>
              </a:rPr>
              <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318090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79512" y="332656"/>
            <a:ext cx="8784976" cy="1470025"/>
          </a:xfrm>
        </p:spPr>
        <p:txBody>
          <a:bodyPr>
            <a:normAutofit fontScale="90000"/>
          </a:bodyPr>
          <a:lstStyle/>
          <a:p>
            <a:r>
              <a:rPr lang="ru-RU" dirty="0"/>
              <a:t>Применение Закона Причинно-следственной связи.</a:t>
            </a:r>
            <a:br>
              <a:rPr lang="ru-RU" dirty="0"/>
            </a:br>
            <a:endParaRPr lang="ru-RU" dirty="0"/>
          </a:p>
        </p:txBody>
      </p:sp>
      <p:sp>
        <p:nvSpPr>
          <p:cNvPr id="3" name="Подзаголовок 2"/>
          <p:cNvSpPr>
            <a:spLocks noGrp="1"/>
          </p:cNvSpPr>
          <p:nvPr>
            <p:ph type="subTitle" idx="1"/>
          </p:nvPr>
        </p:nvSpPr>
        <p:spPr>
          <a:xfrm>
            <a:off x="323528" y="2204864"/>
            <a:ext cx="8496944" cy="3960440"/>
          </a:xfrm>
        </p:spPr>
        <p:txBody>
          <a:bodyPr>
            <a:noAutofit/>
          </a:bodyPr>
          <a:lstStyle/>
          <a:p>
            <a:pPr algn="l"/>
            <a:r>
              <a:rPr lang="ru-RU" sz="2400" dirty="0">
                <a:solidFill>
                  <a:schemeClr val="tx1"/>
                </a:solidFill>
              </a:rPr>
              <a:t>Он использовался в аргументах в защиту существования Бога. </a:t>
            </a:r>
            <a:br>
              <a:rPr lang="ru-RU" sz="2400" dirty="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Евр 3:4</a:t>
            </a:r>
            <a:br>
              <a:rPr lang="ru-RU" sz="2400" dirty="0">
                <a:solidFill>
                  <a:schemeClr val="tx1"/>
                </a:solidFill>
              </a:rPr>
            </a:br>
            <a:r>
              <a:rPr lang="ru-RU" sz="2400" dirty="0">
                <a:solidFill>
                  <a:schemeClr val="tx1"/>
                </a:solidFill>
              </a:rPr>
              <a:t>ибо всякий дом устрояется кем-либо; а устроивший все [есть] Бог.</a:t>
            </a:r>
            <a:br>
              <a:rPr lang="ru-RU" sz="2400" dirty="0">
                <a:solidFill>
                  <a:schemeClr val="tx1"/>
                </a:solidFill>
              </a:rPr>
            </a:br>
            <a:r>
              <a:rPr lang="ru-RU" sz="2400" dirty="0">
                <a:solidFill>
                  <a:schemeClr val="tx1"/>
                </a:solidFill>
              </a:rPr>
              <a:t/>
            </a:r>
            <a:br>
              <a:rPr lang="ru-RU" sz="2400" dirty="0">
                <a:solidFill>
                  <a:schemeClr val="tx1"/>
                </a:solidFill>
              </a:rPr>
            </a:br>
            <a:r>
              <a:rPr lang="ru-RU" sz="2000" dirty="0">
                <a:solidFill>
                  <a:schemeClr val="tx1"/>
                </a:solidFill>
              </a:rPr>
              <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3507549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79512" y="332656"/>
            <a:ext cx="8784976" cy="1470025"/>
          </a:xfrm>
        </p:spPr>
        <p:txBody>
          <a:bodyPr>
            <a:normAutofit fontScale="90000"/>
          </a:bodyPr>
          <a:lstStyle/>
          <a:p>
            <a:r>
              <a:rPr lang="ru-RU" dirty="0"/>
              <a:t>Применение Закона Причинно-следственной связи.</a:t>
            </a:r>
            <a:br>
              <a:rPr lang="ru-RU" dirty="0"/>
            </a:br>
            <a:endParaRPr lang="ru-RU" dirty="0"/>
          </a:p>
        </p:txBody>
      </p:sp>
      <p:sp>
        <p:nvSpPr>
          <p:cNvPr id="3" name="Подзаголовок 2"/>
          <p:cNvSpPr>
            <a:spLocks noGrp="1"/>
          </p:cNvSpPr>
          <p:nvPr>
            <p:ph type="subTitle" idx="1"/>
          </p:nvPr>
        </p:nvSpPr>
        <p:spPr>
          <a:xfrm>
            <a:off x="323528" y="2204864"/>
            <a:ext cx="8496944" cy="3960440"/>
          </a:xfrm>
        </p:spPr>
        <p:txBody>
          <a:bodyPr>
            <a:noAutofit/>
          </a:bodyPr>
          <a:lstStyle/>
          <a:p>
            <a:pPr algn="l"/>
            <a:r>
              <a:rPr lang="ru-RU" sz="2400" dirty="0">
                <a:solidFill>
                  <a:schemeClr val="tx1"/>
                </a:solidFill>
              </a:rPr>
              <a:t>Он использовался в аргументах в защиту существования Бога. </a:t>
            </a:r>
            <a:br>
              <a:rPr lang="ru-RU" sz="2400" dirty="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Евр 3:4</a:t>
            </a:r>
            <a:br>
              <a:rPr lang="ru-RU" sz="2400" dirty="0">
                <a:solidFill>
                  <a:schemeClr val="tx1"/>
                </a:solidFill>
              </a:rPr>
            </a:br>
            <a:r>
              <a:rPr lang="ru-RU" sz="2400" dirty="0">
                <a:solidFill>
                  <a:schemeClr val="tx1"/>
                </a:solidFill>
              </a:rPr>
              <a:t>ибо всякий дом устрояется кем-либо; а устроивший все [есть] Бог.</a:t>
            </a:r>
            <a:br>
              <a:rPr lang="ru-RU" sz="2400" dirty="0">
                <a:solidFill>
                  <a:schemeClr val="tx1"/>
                </a:solidFill>
              </a:rPr>
            </a:br>
            <a:r>
              <a:rPr lang="ru-RU" sz="2400" dirty="0">
                <a:solidFill>
                  <a:schemeClr val="tx1"/>
                </a:solidFill>
              </a:rPr>
              <a:t/>
            </a:r>
            <a:br>
              <a:rPr lang="ru-RU" sz="2400" dirty="0">
                <a:solidFill>
                  <a:schemeClr val="tx1"/>
                </a:solidFill>
              </a:rPr>
            </a:br>
            <a:r>
              <a:rPr lang="ru-RU" sz="2400" dirty="0">
                <a:solidFill>
                  <a:schemeClr val="tx1"/>
                </a:solidFill>
              </a:rPr>
              <a:t>Размышляя над происхождением нашего мира (</a:t>
            </a:r>
            <a:r>
              <a:rPr lang="en-US" sz="2400" dirty="0">
                <a:solidFill>
                  <a:schemeClr val="tx1"/>
                </a:solidFill>
              </a:rPr>
              <a:t>i</a:t>
            </a:r>
            <a:r>
              <a:rPr lang="ru-RU" sz="2400" dirty="0">
                <a:solidFill>
                  <a:schemeClr val="tx1"/>
                </a:solidFill>
              </a:rPr>
              <a:t>.</a:t>
            </a:r>
            <a:r>
              <a:rPr lang="en-US" sz="2400" dirty="0">
                <a:solidFill>
                  <a:schemeClr val="tx1"/>
                </a:solidFill>
              </a:rPr>
              <a:t>e</a:t>
            </a:r>
            <a:r>
              <a:rPr lang="ru-RU" sz="2400" dirty="0">
                <a:solidFill>
                  <a:schemeClr val="tx1"/>
                </a:solidFill>
              </a:rPr>
              <a:t>. следствие) от следствия назад к достаточной причине христиане стремятся показать огромную вероятность того, что Бог существует как Первопричина всего существующего. </a:t>
            </a:r>
            <a:br>
              <a:rPr lang="ru-RU" sz="2400" dirty="0">
                <a:solidFill>
                  <a:schemeClr val="tx1"/>
                </a:solidFill>
              </a:rPr>
            </a:br>
            <a:r>
              <a:rPr lang="ru-RU" sz="2000" dirty="0">
                <a:solidFill>
                  <a:schemeClr val="tx1"/>
                </a:solidFill>
              </a:rPr>
              <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4276086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79512" y="476672"/>
            <a:ext cx="8784976" cy="1470025"/>
          </a:xfrm>
        </p:spPr>
        <p:txBody>
          <a:bodyPr>
            <a:normAutofit fontScale="90000"/>
          </a:bodyPr>
          <a:lstStyle/>
          <a:p>
            <a:r>
              <a:rPr lang="ru-RU" dirty="0"/>
              <a:t>Примеры сознательного нарушения закона.</a:t>
            </a:r>
            <a:br>
              <a:rPr lang="ru-RU" dirty="0"/>
            </a:br>
            <a:endParaRPr lang="ru-RU" dirty="0"/>
          </a:p>
        </p:txBody>
      </p:sp>
      <p:sp>
        <p:nvSpPr>
          <p:cNvPr id="3" name="Подзаголовок 2"/>
          <p:cNvSpPr>
            <a:spLocks noGrp="1"/>
          </p:cNvSpPr>
          <p:nvPr>
            <p:ph type="subTitle" idx="1"/>
          </p:nvPr>
        </p:nvSpPr>
        <p:spPr>
          <a:xfrm>
            <a:off x="323528" y="2204864"/>
            <a:ext cx="8496944" cy="3960440"/>
          </a:xfrm>
        </p:spPr>
        <p:txBody>
          <a:bodyPr>
            <a:noAutofit/>
          </a:bodyPr>
          <a:lstStyle/>
          <a:p>
            <a:pPr algn="l"/>
            <a:r>
              <a:rPr lang="ru-RU" sz="2800" dirty="0">
                <a:solidFill>
                  <a:schemeClr val="tx1"/>
                </a:solidFill>
              </a:rPr>
              <a:t>Порочный Круг в определении – одна мысль подтверждается другой, а другая в свою очередь основывается на первой; в результате мысль остается необоснованной.</a:t>
            </a:r>
            <a:br>
              <a:rPr lang="ru-RU" sz="2800" dirty="0">
                <a:solidFill>
                  <a:schemeClr val="tx1"/>
                </a:solidFill>
              </a:rPr>
            </a:br>
            <a:r>
              <a:rPr lang="ru-RU" sz="2800" dirty="0">
                <a:solidFill>
                  <a:schemeClr val="tx1"/>
                </a:solidFill>
              </a:rPr>
              <a:t/>
            </a:r>
            <a:br>
              <a:rPr lang="ru-RU" sz="2800" dirty="0">
                <a:solidFill>
                  <a:schemeClr val="tx1"/>
                </a:solidFill>
              </a:rPr>
            </a:br>
            <a:r>
              <a:rPr lang="ru-RU" sz="2800" dirty="0">
                <a:solidFill>
                  <a:schemeClr val="tx1"/>
                </a:solidFill>
              </a:rPr>
              <a:t>Библия — это Слово Божие, потому что Библия говорит это.</a:t>
            </a:r>
            <a:br>
              <a:rPr lang="ru-RU" sz="2800" dirty="0">
                <a:solidFill>
                  <a:schemeClr val="tx1"/>
                </a:solidFill>
              </a:rPr>
            </a:br>
            <a:r>
              <a:rPr lang="ru-RU" sz="2800" dirty="0">
                <a:solidFill>
                  <a:schemeClr val="tx1"/>
                </a:solidFill>
              </a:rPr>
              <a:t/>
            </a:r>
            <a:br>
              <a:rPr lang="ru-RU" sz="2800" dirty="0">
                <a:solidFill>
                  <a:schemeClr val="tx1"/>
                </a:solidFill>
              </a:rPr>
            </a:br>
            <a:r>
              <a:rPr lang="ru-RU" sz="2400" dirty="0">
                <a:solidFill>
                  <a:schemeClr val="tx1"/>
                </a:solidFill>
              </a:rPr>
              <a:t/>
            </a:r>
            <a:br>
              <a:rPr lang="ru-RU" sz="2400" dirty="0">
                <a:solidFill>
                  <a:schemeClr val="tx1"/>
                </a:solidFill>
              </a:rPr>
            </a:br>
            <a:endParaRPr lang="ru-RU" sz="2400" dirty="0">
              <a:solidFill>
                <a:schemeClr val="tx1"/>
              </a:solidFill>
            </a:endParaRPr>
          </a:p>
        </p:txBody>
      </p:sp>
    </p:spTree>
    <p:extLst>
      <p:ext uri="{BB962C8B-B14F-4D97-AF65-F5344CB8AC3E}">
        <p14:creationId xmlns:p14="http://schemas.microsoft.com/office/powerpoint/2010/main" val="4102054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229</Words>
  <Application>Microsoft Office PowerPoint</Application>
  <PresentationFormat>Экран (4:3)</PresentationFormat>
  <Paragraphs>47</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Закон Причинно-следственной связи</vt:lpstr>
      <vt:lpstr>Закон Причинно-следственной связи</vt:lpstr>
      <vt:lpstr>Закон Причинно-следственной связи</vt:lpstr>
      <vt:lpstr>Закон Причинно-следственной связи</vt:lpstr>
      <vt:lpstr>Закон Причинно-следственной связи</vt:lpstr>
      <vt:lpstr>Применение Закона Причинно-следственной связи. </vt:lpstr>
      <vt:lpstr>Применение Закона Причинно-следственной связи. </vt:lpstr>
      <vt:lpstr>Применение Закона Причинно-следственной связи. </vt:lpstr>
      <vt:lpstr>Примеры сознательного нарушения закона. </vt:lpstr>
      <vt:lpstr>Критика закона Причинно-следственной связи Дэвида Юма  (шотландский философ 18 века). </vt:lpstr>
      <vt:lpstr>Критика закона Причинно-следственной связи Дэвида Юма  (шотландский философ 18 века). </vt:lpstr>
      <vt:lpstr>Критика закона Причинно-следственной связи Дэвида Юма  (шотландский философ 18 века). </vt:lpstr>
      <vt:lpstr>Критика закона Причинно-следственной связи Дэвида Юма  (шотландский философ 18 века). </vt:lpstr>
      <vt:lpstr>Критика закона Причинно-следственной связи Дэвида Юма  (шотландский философ 18 века).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 Причинно-следственной связи</dc:title>
  <dc:creator>Admin</dc:creator>
  <cp:lastModifiedBy>Admin</cp:lastModifiedBy>
  <cp:revision>10</cp:revision>
  <dcterms:created xsi:type="dcterms:W3CDTF">2020-06-11T10:19:19Z</dcterms:created>
  <dcterms:modified xsi:type="dcterms:W3CDTF">2020-06-13T20:08:12Z</dcterms:modified>
</cp:coreProperties>
</file>