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a:t>
            </a:r>
            <a:r>
              <a:rPr lang="en-US" dirty="0" smtClean="0"/>
              <a:t>2</a:t>
            </a:r>
            <a:r>
              <a:rPr lang="en-US" dirty="0" smtClean="0"/>
              <a:t/>
            </a:r>
            <a:br>
              <a:rPr lang="en-US" dirty="0" smtClean="0"/>
            </a:br>
            <a:r>
              <a:rPr lang="en-US" dirty="0"/>
              <a:t>Employment opportunities in Accounting</a:t>
            </a:r>
          </a:p>
          <a:p>
            <a:endParaRPr lang="en-US" dirty="0"/>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Employment opportunities in Accounting</a:t>
            </a:r>
          </a:p>
        </p:txBody>
      </p:sp>
      <p:sp>
        <p:nvSpPr>
          <p:cNvPr id="3" name="Content Placeholder 2"/>
          <p:cNvSpPr>
            <a:spLocks noGrp="1"/>
          </p:cNvSpPr>
          <p:nvPr>
            <p:ph idx="1"/>
          </p:nvPr>
        </p:nvSpPr>
        <p:spPr/>
        <p:txBody>
          <a:bodyPr>
            <a:normAutofit lnSpcReduction="10000"/>
          </a:bodyPr>
          <a:lstStyle/>
          <a:p>
            <a:r>
              <a:rPr lang="en-US" dirty="0"/>
              <a:t>After completing a company audit, independent auditors give an </a:t>
            </a:r>
            <a:r>
              <a:rPr lang="en-US" b="1" dirty="0"/>
              <a:t>independent auditor's opinion or report</a:t>
            </a:r>
            <a:r>
              <a:rPr lang="en-US" dirty="0"/>
              <a:t>. (For an example of an auditor's opinion, see The Limited, Inc. annual report in the Annual report appendix at the end of the text.) This report states whether the company's financial statements fairly (equitably) report the economic performance and financial condition of the business. </a:t>
            </a:r>
            <a:endParaRPr lang="en-US" dirty="0"/>
          </a:p>
        </p:txBody>
      </p:sp>
    </p:spTree>
    <p:extLst>
      <p:ext uri="{BB962C8B-B14F-4D97-AF65-F5344CB8AC3E}">
        <p14:creationId xmlns:p14="http://schemas.microsoft.com/office/powerpoint/2010/main" val="2637829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172200" cy="1143000"/>
          </a:xfrm>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457200" y="1447800"/>
            <a:ext cx="8229600" cy="5257800"/>
          </a:xfrm>
        </p:spPr>
        <p:txBody>
          <a:bodyPr>
            <a:normAutofit/>
          </a:bodyPr>
          <a:lstStyle/>
          <a:p>
            <a:r>
              <a:rPr lang="en-US" dirty="0"/>
              <a:t>These include public accounting, management (industrial) accounting, governmental or other not-for-profit accounting, and higher education. The demand for accountants will likely increase dramatically in the future. This increase is greater than for any other profession. You may want to consider accounting as a career. </a:t>
            </a:r>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3647"/>
            <a:ext cx="6019800" cy="1143000"/>
          </a:xfrm>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685800" y="1371600"/>
            <a:ext cx="7924800" cy="5334000"/>
          </a:xfrm>
        </p:spPr>
        <p:txBody>
          <a:bodyPr>
            <a:noAutofit/>
          </a:bodyPr>
          <a:lstStyle/>
          <a:p>
            <a:pPr marL="0" indent="0" fontAlgn="base">
              <a:buNone/>
            </a:pPr>
            <a:r>
              <a:rPr lang="en-US" sz="2800" b="1" dirty="0"/>
              <a:t>Public accounting firms</a:t>
            </a:r>
            <a:r>
              <a:rPr lang="en-US" sz="2800" dirty="0"/>
              <a:t> offer professional accounting and related services for a fee to companies, other organizations, and individuals. An accountant may become a </a:t>
            </a:r>
            <a:r>
              <a:rPr lang="en-US" sz="2800" b="1" dirty="0"/>
              <a:t>Certified Public Accountant </a:t>
            </a:r>
            <a:r>
              <a:rPr lang="en-US" sz="2800" dirty="0"/>
              <a:t>(CPA) by passing an examination prepared and graded by the American Institute of Certified Public Accountants (AICPA). The exam is administered by computer. In addition to passing the exam, CPA candidates must meet other requirements, which include obtaining a state license.</a:t>
            </a:r>
            <a:r>
              <a:rPr lang="en-US" dirty="0"/>
              <a:t> </a:t>
            </a:r>
            <a:endParaRPr lang="en-US"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457200" y="1460665"/>
            <a:ext cx="8229600" cy="5410200"/>
          </a:xfrm>
        </p:spPr>
        <p:txBody>
          <a:bodyPr>
            <a:normAutofit lnSpcReduction="10000"/>
          </a:bodyPr>
          <a:lstStyle/>
          <a:p>
            <a:pPr marL="0" indent="0">
              <a:buNone/>
            </a:pPr>
            <a:r>
              <a:rPr lang="en-US" dirty="0"/>
              <a:t>These requirements vary by state. A number of states require a CPA candidate to have completed specific accounting courses and earned a certain number of college credits (five years of study in many states); worked a certain number of years in public accounting, industry, or government; and lived in that state a certain length of time before taking the CPA examination. As of the year 2000, five years of course work were required to become a member of the AICPA.</a:t>
            </a:r>
            <a:endParaRPr lang="en-US"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dirty="0"/>
              <a:t>After a candidate passes the CPA examination, some states (called one-tier states) insist that the candidate meet all requirements before the state grants the CPA certificate and license to practice. Other states (called two-tier states) issue the CPA certificate immediately after the candidate passes the exam. </a:t>
            </a:r>
            <a:endParaRPr lang="en-US" dirty="0"/>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marL="0" indent="0">
              <a:buNone/>
            </a:pPr>
            <a:r>
              <a:rPr lang="en-US" dirty="0"/>
              <a:t>However, these states issue the license to practice only after all other requirements have been met. CPAs who want to renew their licenses to practice must stay current through continuing professional education programs and must prove that they have done so. No one can claim to be a CPA and offer the services normally provided by a CPA unless that person holds an active license to practice.</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533400" y="1447800"/>
            <a:ext cx="8229600" cy="5181600"/>
          </a:xfrm>
        </p:spPr>
        <p:txBody>
          <a:bodyPr>
            <a:normAutofit fontScale="92500" lnSpcReduction="10000"/>
          </a:bodyPr>
          <a:lstStyle/>
          <a:p>
            <a:pPr marL="0" indent="0">
              <a:buNone/>
            </a:pPr>
            <a:r>
              <a:rPr lang="en-US" dirty="0"/>
              <a:t>The public accounting profession in the United States consists of the Big-Four international CPA firms, several national firms, many regional firms, and numerous local firms. The Big-Four firms include Deloitte &amp; </a:t>
            </a:r>
            <a:r>
              <a:rPr lang="en-US" dirty="0" err="1"/>
              <a:t>Touche</a:t>
            </a:r>
            <a:r>
              <a:rPr lang="en-US" dirty="0"/>
              <a:t>, Ernst &amp; Young, KPMG, and </a:t>
            </a:r>
            <a:r>
              <a:rPr lang="en-US" dirty="0" err="1"/>
              <a:t>Pricewaterhouse</a:t>
            </a:r>
            <a:r>
              <a:rPr lang="en-US" dirty="0"/>
              <a:t> Coopers. At all levels, these public accounting firms provide auditing, tax, and, for </a:t>
            </a:r>
            <a:r>
              <a:rPr lang="en-US" dirty="0" err="1"/>
              <a:t>nonaudit</a:t>
            </a:r>
            <a:r>
              <a:rPr lang="en-US" dirty="0"/>
              <a:t> clients, management advisory (or consulting) services.</a:t>
            </a:r>
            <a:r>
              <a:rPr lang="en-US" dirty="0"/>
              <a:t/>
            </a:r>
            <a:br>
              <a:rPr lang="en-US" dirty="0"/>
            </a:b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25556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Employment opportunities in Accounting</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a:t>Auditing</a:t>
            </a:r>
            <a:r>
              <a:rPr lang="en-US" dirty="0"/>
              <a:t> A business seeking a loan or attempting to have its securities traded on a stock exchange usually must provide financial statements to support its request. Users of a company's financial statements are more confident that the company is presenting its statements fairly when a CPA has audited the statements.</a:t>
            </a:r>
            <a:endParaRPr lang="en-US" dirty="0"/>
          </a:p>
        </p:txBody>
      </p:sp>
    </p:spTree>
    <p:extLst>
      <p:ext uri="{BB962C8B-B14F-4D97-AF65-F5344CB8AC3E}">
        <p14:creationId xmlns:p14="http://schemas.microsoft.com/office/powerpoint/2010/main" val="394797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Employment opportunities in Accounting</a:t>
            </a:r>
          </a:p>
        </p:txBody>
      </p:sp>
      <p:sp>
        <p:nvSpPr>
          <p:cNvPr id="3" name="Content Placeholder 2"/>
          <p:cNvSpPr>
            <a:spLocks noGrp="1"/>
          </p:cNvSpPr>
          <p:nvPr>
            <p:ph idx="1"/>
          </p:nvPr>
        </p:nvSpPr>
        <p:spPr/>
        <p:txBody>
          <a:bodyPr/>
          <a:lstStyle/>
          <a:p>
            <a:r>
              <a:rPr lang="en-US" dirty="0"/>
              <a:t>For this reason, companies hire CPA firms to conduct examinations (</a:t>
            </a:r>
            <a:r>
              <a:rPr lang="en-US" b="1" dirty="0"/>
              <a:t>independent audits</a:t>
            </a:r>
            <a:r>
              <a:rPr lang="en-US" dirty="0"/>
              <a:t>) of their accounting and related records. </a:t>
            </a:r>
            <a:r>
              <a:rPr lang="en-US" b="1" dirty="0"/>
              <a:t>Independent auditors</a:t>
            </a:r>
            <a:r>
              <a:rPr lang="en-US" dirty="0"/>
              <a:t> of the CPA firm check some of the company's records by contacting external sources. For example, the accountant may contact a bank to verify the cash balances of the client. </a:t>
            </a:r>
            <a:endParaRPr lang="en-US" dirty="0"/>
          </a:p>
        </p:txBody>
      </p:sp>
    </p:spTree>
    <p:extLst>
      <p:ext uri="{BB962C8B-B14F-4D97-AF65-F5344CB8AC3E}">
        <p14:creationId xmlns:p14="http://schemas.microsoft.com/office/powerpoint/2010/main" val="2146733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14691</TotalTime>
  <Words>382</Words>
  <Application>Microsoft Office PowerPoint</Application>
  <PresentationFormat>On-screen Show (4:3)</PresentationFormat>
  <Paragraphs>22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ACCT 2020 – Fundamentals of Accounting 1 </vt:lpstr>
      <vt:lpstr>Employment opportunities in Accounting</vt:lpstr>
      <vt:lpstr>Employment opportunities in Accounting</vt:lpstr>
      <vt:lpstr>Employment opportunities in Accounting</vt:lpstr>
      <vt:lpstr>Employment opportunities in Accounting</vt:lpstr>
      <vt:lpstr>Employment opportunities in Accounting</vt:lpstr>
      <vt:lpstr>Employment opportunities in Accounting</vt:lpstr>
      <vt:lpstr>Employment opportunities in Accounting</vt:lpstr>
      <vt:lpstr>Employment opportunities in Accounting</vt:lpstr>
      <vt:lpstr>Employment opportunities in Accounting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55</cp:revision>
  <dcterms:created xsi:type="dcterms:W3CDTF">2018-03-23T19:06:30Z</dcterms:created>
  <dcterms:modified xsi:type="dcterms:W3CDTF">2018-11-15T17:35:31Z</dcterms:modified>
</cp:coreProperties>
</file>