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75" r:id="rId6"/>
    <p:sldId id="277" r:id="rId7"/>
    <p:sldId id="260" r:id="rId8"/>
    <p:sldId id="278" r:id="rId9"/>
    <p:sldId id="280" r:id="rId10"/>
    <p:sldId id="279" r:id="rId11"/>
    <p:sldId id="281" r:id="rId12"/>
    <p:sldId id="282" r:id="rId13"/>
    <p:sldId id="283" r:id="rId14"/>
    <p:sldId id="284" r:id="rId15"/>
    <p:sldId id="262"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1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19AD3A-5B62-6D44-8A6D-FC631ADACF69}" type="datetimeFigureOut">
              <a:rPr lang="en-US" smtClean="0"/>
              <a:t>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175283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19AD3A-5B62-6D44-8A6D-FC631ADACF69}" type="datetimeFigureOut">
              <a:rPr lang="en-US" smtClean="0"/>
              <a:t>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249194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19AD3A-5B62-6D44-8A6D-FC631ADACF69}" type="datetimeFigureOut">
              <a:rPr lang="en-US" smtClean="0"/>
              <a:t>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322252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19AD3A-5B62-6D44-8A6D-FC631ADACF69}" type="datetimeFigureOut">
              <a:rPr lang="en-US" smtClean="0"/>
              <a:t>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305181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19AD3A-5B62-6D44-8A6D-FC631ADACF69}" type="datetimeFigureOut">
              <a:rPr lang="en-US" smtClean="0"/>
              <a:t>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135843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19AD3A-5B62-6D44-8A6D-FC631ADACF69}" type="datetimeFigureOut">
              <a:rPr lang="en-US" smtClean="0"/>
              <a:t>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3792295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19AD3A-5B62-6D44-8A6D-FC631ADACF69}" type="datetimeFigureOut">
              <a:rPr lang="en-US" smtClean="0"/>
              <a:t>1/29/17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225103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19AD3A-5B62-6D44-8A6D-FC631ADACF69}" type="datetimeFigureOut">
              <a:rPr lang="en-US" smtClean="0"/>
              <a:t>1/29/17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26957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19AD3A-5B62-6D44-8A6D-FC631ADACF69}" type="datetimeFigureOut">
              <a:rPr lang="en-US" smtClean="0"/>
              <a:t>1/29/17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94880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19AD3A-5B62-6D44-8A6D-FC631ADACF69}" type="datetimeFigureOut">
              <a:rPr lang="en-US" smtClean="0"/>
              <a:t>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3500575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19AD3A-5B62-6D44-8A6D-FC631ADACF69}" type="datetimeFigureOut">
              <a:rPr lang="en-US" smtClean="0"/>
              <a:t>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77CE5-8041-CB40-8ECE-B991D8C9AC9D}" type="slidenum">
              <a:rPr lang="en-US" smtClean="0"/>
              <a:t>‹#›</a:t>
            </a:fld>
            <a:endParaRPr lang="en-US"/>
          </a:p>
        </p:txBody>
      </p:sp>
    </p:spTree>
    <p:extLst>
      <p:ext uri="{BB962C8B-B14F-4D97-AF65-F5344CB8AC3E}">
        <p14:creationId xmlns:p14="http://schemas.microsoft.com/office/powerpoint/2010/main" val="35732902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19AD3A-5B62-6D44-8A6D-FC631ADACF69}" type="datetimeFigureOut">
              <a:rPr lang="en-US" smtClean="0"/>
              <a:t>1/29/17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77CE5-8041-CB40-8ECE-B991D8C9AC9D}" type="slidenum">
              <a:rPr lang="en-US" smtClean="0"/>
              <a:t>‹#›</a:t>
            </a:fld>
            <a:endParaRPr lang="en-US"/>
          </a:p>
        </p:txBody>
      </p:sp>
    </p:spTree>
    <p:extLst>
      <p:ext uri="{BB962C8B-B14F-4D97-AF65-F5344CB8AC3E}">
        <p14:creationId xmlns:p14="http://schemas.microsoft.com/office/powerpoint/2010/main" val="3345317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Compensation 2</a:t>
            </a:r>
            <a:endParaRPr lang="en-US" b="1" dirty="0"/>
          </a:p>
        </p:txBody>
      </p:sp>
      <p:sp>
        <p:nvSpPr>
          <p:cNvPr id="3" name="Subtitle 2"/>
          <p:cNvSpPr>
            <a:spLocks noGrp="1"/>
          </p:cNvSpPr>
          <p:nvPr>
            <p:ph type="subTitle" idx="1"/>
          </p:nvPr>
        </p:nvSpPr>
        <p:spPr/>
        <p:txBody>
          <a:bodyPr/>
          <a:lstStyle/>
          <a:p>
            <a:r>
              <a:rPr lang="en-US" b="1" dirty="0"/>
              <a:t>How to start a ministry</a:t>
            </a:r>
            <a:endParaRPr lang="en-US" dirty="0"/>
          </a:p>
        </p:txBody>
      </p:sp>
    </p:spTree>
    <p:extLst>
      <p:ext uri="{BB962C8B-B14F-4D97-AF65-F5344CB8AC3E}">
        <p14:creationId xmlns:p14="http://schemas.microsoft.com/office/powerpoint/2010/main" val="23355494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p:txBody>
          <a:bodyPr/>
          <a:lstStyle/>
          <a:p>
            <a:pPr marL="0" indent="0">
              <a:buNone/>
            </a:pPr>
            <a:r>
              <a:rPr lang="en-US" b="1" dirty="0" smtClean="0"/>
              <a:t>Step 3: Explore products and services needed in the Christian world that could be better? </a:t>
            </a:r>
            <a:endParaRPr lang="en-US" b="1"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238654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p:txBody>
          <a:bodyPr/>
          <a:lstStyle/>
          <a:p>
            <a:pPr marL="0" indent="0">
              <a:buNone/>
            </a:pPr>
            <a:r>
              <a:rPr lang="en-US" b="1" dirty="0" smtClean="0"/>
              <a:t>Step 4: Follow-up on all your past experiences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40522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p:txBody>
          <a:bodyPr/>
          <a:lstStyle/>
          <a:p>
            <a:pPr marL="0" indent="0">
              <a:buNone/>
            </a:pPr>
            <a:r>
              <a:rPr lang="en-US" b="1" dirty="0" smtClean="0"/>
              <a:t>Step 5: Follow-up on all your connections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686823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Possible Startup Ministries</a:t>
            </a:r>
            <a:endParaRPr lang="en-US" b="1" dirty="0"/>
          </a:p>
        </p:txBody>
      </p:sp>
      <p:sp>
        <p:nvSpPr>
          <p:cNvPr id="3" name="Content Placeholder 2"/>
          <p:cNvSpPr>
            <a:spLocks noGrp="1"/>
          </p:cNvSpPr>
          <p:nvPr>
            <p:ph idx="1"/>
          </p:nvPr>
        </p:nvSpPr>
        <p:spPr>
          <a:xfrm>
            <a:off x="1118416" y="1600200"/>
            <a:ext cx="7568384" cy="4525963"/>
          </a:xfrm>
        </p:spPr>
        <p:txBody>
          <a:bodyPr>
            <a:normAutofit/>
          </a:bodyPr>
          <a:lstStyle/>
          <a:p>
            <a:pPr marL="514350" indent="-514350">
              <a:buFont typeface="+mj-lt"/>
              <a:buAutoNum type="arabicPeriod"/>
            </a:pPr>
            <a:r>
              <a:rPr lang="en-US" dirty="0" smtClean="0"/>
              <a:t>Preaching</a:t>
            </a:r>
          </a:p>
          <a:p>
            <a:pPr marL="514350" indent="-514350">
              <a:buFont typeface="+mj-lt"/>
              <a:buAutoNum type="arabicPeriod"/>
            </a:pPr>
            <a:r>
              <a:rPr lang="en-US" dirty="0" smtClean="0"/>
              <a:t>Marriages and funerals</a:t>
            </a:r>
          </a:p>
          <a:p>
            <a:pPr marL="514350" indent="-514350">
              <a:buFont typeface="+mj-lt"/>
              <a:buAutoNum type="arabicPeriod"/>
            </a:pPr>
            <a:r>
              <a:rPr lang="en-US" dirty="0" smtClean="0"/>
              <a:t>Counseling</a:t>
            </a:r>
          </a:p>
          <a:p>
            <a:pPr marL="514350" indent="-514350">
              <a:buFont typeface="+mj-lt"/>
              <a:buAutoNum type="arabicPeriod"/>
            </a:pPr>
            <a:r>
              <a:rPr lang="en-US" dirty="0" smtClean="0"/>
              <a:t>Retreats and/or seminars</a:t>
            </a:r>
          </a:p>
          <a:p>
            <a:pPr marL="514350" indent="-514350">
              <a:buFont typeface="+mj-lt"/>
              <a:buAutoNum type="arabicPeriod"/>
            </a:pPr>
            <a:r>
              <a:rPr lang="en-US" dirty="0" smtClean="0"/>
              <a:t>Write a book</a:t>
            </a:r>
          </a:p>
          <a:p>
            <a:pPr marL="514350" indent="-514350">
              <a:buFont typeface="+mj-lt"/>
              <a:buAutoNum type="arabicPeriod"/>
            </a:pPr>
            <a:r>
              <a:rPr lang="en-US" dirty="0" smtClean="0"/>
              <a:t>Music ministry</a:t>
            </a:r>
          </a:p>
          <a:p>
            <a:pPr marL="514350" indent="-514350">
              <a:buFont typeface="+mj-lt"/>
              <a:buAutoNum type="arabicPeriod"/>
            </a:pPr>
            <a:r>
              <a:rPr lang="en-US" dirty="0" smtClean="0"/>
              <a:t>Church child-care</a:t>
            </a:r>
          </a:p>
          <a:p>
            <a:pPr marL="0" indent="0">
              <a:buNone/>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3505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Possible Startup Ministries</a:t>
            </a:r>
            <a:endParaRPr lang="en-US" b="1" dirty="0"/>
          </a:p>
        </p:txBody>
      </p:sp>
      <p:sp>
        <p:nvSpPr>
          <p:cNvPr id="3" name="Content Placeholder 2"/>
          <p:cNvSpPr>
            <a:spLocks noGrp="1"/>
          </p:cNvSpPr>
          <p:nvPr>
            <p:ph idx="1"/>
          </p:nvPr>
        </p:nvSpPr>
        <p:spPr>
          <a:xfrm>
            <a:off x="1061548" y="1600200"/>
            <a:ext cx="7625252" cy="4525963"/>
          </a:xfrm>
        </p:spPr>
        <p:txBody>
          <a:bodyPr>
            <a:normAutofit/>
          </a:bodyPr>
          <a:lstStyle/>
          <a:p>
            <a:pPr marL="514350" indent="-514350">
              <a:buFont typeface="+mj-lt"/>
              <a:buAutoNum type="arabicPeriod" startAt="8"/>
            </a:pPr>
            <a:r>
              <a:rPr lang="en-US" dirty="0" smtClean="0"/>
              <a:t>Catering for church functions</a:t>
            </a:r>
          </a:p>
          <a:p>
            <a:pPr marL="514350" indent="-514350">
              <a:buFont typeface="+mj-lt"/>
              <a:buAutoNum type="arabicPeriod" startAt="8"/>
            </a:pPr>
            <a:r>
              <a:rPr lang="en-US" dirty="0" smtClean="0"/>
              <a:t>Elder care visitation</a:t>
            </a:r>
          </a:p>
          <a:p>
            <a:pPr marL="514350" indent="-514350">
              <a:buFont typeface="+mj-lt"/>
              <a:buAutoNum type="arabicPeriod" startAt="8"/>
            </a:pPr>
            <a:r>
              <a:rPr lang="en-US" dirty="0" smtClean="0"/>
              <a:t>Sound </a:t>
            </a:r>
          </a:p>
          <a:p>
            <a:pPr marL="514350" indent="-514350">
              <a:buFont typeface="+mj-lt"/>
              <a:buAutoNum type="arabicPeriod" startAt="8"/>
            </a:pPr>
            <a:r>
              <a:rPr lang="en-US" dirty="0" smtClean="0"/>
              <a:t>Church building maintenance</a:t>
            </a:r>
          </a:p>
          <a:p>
            <a:pPr marL="514350" indent="-514350">
              <a:buFont typeface="+mj-lt"/>
              <a:buAutoNum type="arabicPeriod" startAt="8"/>
            </a:pPr>
            <a:r>
              <a:rPr lang="en-US" dirty="0" smtClean="0"/>
              <a:t>Church building renovation</a:t>
            </a:r>
          </a:p>
          <a:p>
            <a:pPr marL="514350" indent="-514350">
              <a:buFont typeface="+mj-lt"/>
              <a:buAutoNum type="arabicPeriod" startAt="8"/>
            </a:pPr>
            <a:r>
              <a:rPr lang="en-US" dirty="0" smtClean="0"/>
              <a:t>Banners</a:t>
            </a:r>
          </a:p>
          <a:p>
            <a:pPr marL="514350" indent="-514350">
              <a:buFont typeface="+mj-lt"/>
              <a:buAutoNum type="arabicPeriod" startAt="8"/>
            </a:pPr>
            <a:r>
              <a:rPr lang="en-US" dirty="0" smtClean="0"/>
              <a:t>Church social media marketing</a:t>
            </a:r>
          </a:p>
          <a:p>
            <a:pPr marL="0" indent="0">
              <a:buNone/>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4173183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P</a:t>
            </a:r>
            <a:r>
              <a:rPr lang="en-US" b="1" dirty="0" smtClean="0"/>
              <a:t>erhaps you need to partner with someone else’s ministry before starting one of your own</a:t>
            </a:r>
            <a:endParaRPr lang="en-US" b="1" dirty="0"/>
          </a:p>
        </p:txBody>
      </p:sp>
      <p:sp>
        <p:nvSpPr>
          <p:cNvPr id="3" name="Content Placeholder 2"/>
          <p:cNvSpPr>
            <a:spLocks noGrp="1"/>
          </p:cNvSpPr>
          <p:nvPr>
            <p:ph idx="1"/>
          </p:nvPr>
        </p:nvSpPr>
        <p:spPr>
          <a:xfrm>
            <a:off x="1080504" y="2299586"/>
            <a:ext cx="7606296" cy="3826577"/>
          </a:xfrm>
        </p:spPr>
        <p:txBody>
          <a:bodyPr>
            <a:normAutofit/>
          </a:bodyPr>
          <a:lstStyle/>
          <a:p>
            <a:pPr marL="0" indent="0">
              <a:buNone/>
            </a:pPr>
            <a:r>
              <a:rPr lang="en-US" dirty="0" smtClean="0"/>
              <a:t>i.e. Personalized Bible materials</a:t>
            </a:r>
          </a:p>
          <a:p>
            <a:pPr marL="0" indent="0">
              <a:buNone/>
            </a:pPr>
            <a:r>
              <a:rPr lang="en-US" dirty="0" smtClean="0"/>
              <a:t>i.e. Your own regional CLI Seminary</a:t>
            </a:r>
            <a:endParaRPr lang="en-US" dirty="0"/>
          </a:p>
          <a:p>
            <a:pPr marL="0" indent="0">
              <a:buNone/>
            </a:pPr>
            <a:endParaRPr lang="en-US" dirty="0"/>
          </a:p>
          <a:p>
            <a:pPr marL="0" indent="0">
              <a:buNone/>
            </a:pPr>
            <a:endParaRPr lang="en-US" dirty="0"/>
          </a:p>
          <a:p>
            <a:pPr marL="0" indent="0">
              <a:buNone/>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224337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Ministry</a:t>
            </a:r>
            <a:endParaRPr lang="en-US" b="1" dirty="0"/>
          </a:p>
        </p:txBody>
      </p:sp>
      <p:sp>
        <p:nvSpPr>
          <p:cNvPr id="3" name="Content Placeholder 2"/>
          <p:cNvSpPr>
            <a:spLocks noGrp="1"/>
          </p:cNvSpPr>
          <p:nvPr>
            <p:ph idx="1"/>
          </p:nvPr>
        </p:nvSpPr>
        <p:spPr>
          <a:xfrm>
            <a:off x="909898" y="1600200"/>
            <a:ext cx="7776902" cy="4525963"/>
          </a:xfrm>
        </p:spPr>
        <p:txBody>
          <a:bodyPr/>
          <a:lstStyle/>
          <a:p>
            <a:pPr marL="0" indent="0">
              <a:buNone/>
            </a:pPr>
            <a:r>
              <a:rPr lang="en-US" dirty="0" smtClean="0"/>
              <a:t>Bible products that can have personalized covers (Front &amp; back; inside front &amp; inside back)</a:t>
            </a:r>
            <a:endParaRPr lang="en-US" dirty="0"/>
          </a:p>
        </p:txBody>
      </p:sp>
    </p:spTree>
    <p:extLst>
      <p:ext uri="{BB962C8B-B14F-4D97-AF65-F5344CB8AC3E}">
        <p14:creationId xmlns:p14="http://schemas.microsoft.com/office/powerpoint/2010/main" val="21108850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Products</a:t>
            </a:r>
            <a:endParaRPr lang="en-US" b="1" dirty="0"/>
          </a:p>
        </p:txBody>
      </p:sp>
      <p:sp>
        <p:nvSpPr>
          <p:cNvPr id="3" name="Content Placeholder 2"/>
          <p:cNvSpPr>
            <a:spLocks noGrp="1"/>
          </p:cNvSpPr>
          <p:nvPr>
            <p:ph idx="1"/>
          </p:nvPr>
        </p:nvSpPr>
        <p:spPr>
          <a:xfrm>
            <a:off x="1023634" y="1600200"/>
            <a:ext cx="7663165" cy="4525963"/>
          </a:xfrm>
        </p:spPr>
        <p:txBody>
          <a:bodyPr/>
          <a:lstStyle/>
          <a:p>
            <a:pPr marL="514350" indent="-514350">
              <a:buAutoNum type="arabicPeriod"/>
            </a:pPr>
            <a:r>
              <a:rPr lang="en-US" dirty="0" smtClean="0"/>
              <a:t>New Testament</a:t>
            </a:r>
          </a:p>
          <a:p>
            <a:pPr marL="914400" lvl="1" indent="-514350">
              <a:buFont typeface="+mj-lt"/>
              <a:buAutoNum type="alphaLcPeriod"/>
            </a:pPr>
            <a:r>
              <a:rPr lang="en-US" sz="3200" dirty="0" smtClean="0"/>
              <a:t>NIV</a:t>
            </a:r>
          </a:p>
          <a:p>
            <a:pPr marL="914400" lvl="1" indent="-514350">
              <a:buFont typeface="+mj-lt"/>
              <a:buAutoNum type="alphaLcPeriod"/>
            </a:pPr>
            <a:r>
              <a:rPr lang="en-US" sz="3200" dirty="0" smtClean="0"/>
              <a:t>KJ</a:t>
            </a:r>
          </a:p>
          <a:p>
            <a:pPr marL="914400" lvl="1" indent="-514350">
              <a:buFont typeface="+mj-lt"/>
              <a:buAutoNum type="alphaLcPeriod"/>
            </a:pPr>
            <a:r>
              <a:rPr lang="en-US" sz="3200" dirty="0" smtClean="0"/>
              <a:t>KJ plus</a:t>
            </a:r>
          </a:p>
          <a:p>
            <a:pPr marL="914400" lvl="1" indent="-514350">
              <a:buFont typeface="+mj-lt"/>
              <a:buAutoNum type="alphaLcPeriod"/>
            </a:pPr>
            <a:r>
              <a:rPr lang="en-US" sz="3200" dirty="0" smtClean="0"/>
              <a:t>Spanish</a:t>
            </a:r>
          </a:p>
          <a:p>
            <a:pPr marL="914400" lvl="1" indent="-514350">
              <a:buFont typeface="+mj-lt"/>
              <a:buAutoNum type="alphaLcPeriod"/>
            </a:pPr>
            <a:endParaRPr lang="en-US" dirty="0"/>
          </a:p>
        </p:txBody>
      </p:sp>
    </p:spTree>
    <p:extLst>
      <p:ext uri="{BB962C8B-B14F-4D97-AF65-F5344CB8AC3E}">
        <p14:creationId xmlns:p14="http://schemas.microsoft.com/office/powerpoint/2010/main" val="15341045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Products</a:t>
            </a:r>
            <a:endParaRPr lang="en-US" b="1" dirty="0"/>
          </a:p>
        </p:txBody>
      </p:sp>
      <p:sp>
        <p:nvSpPr>
          <p:cNvPr id="3" name="Content Placeholder 2"/>
          <p:cNvSpPr>
            <a:spLocks noGrp="1"/>
          </p:cNvSpPr>
          <p:nvPr>
            <p:ph idx="1"/>
          </p:nvPr>
        </p:nvSpPr>
        <p:spPr>
          <a:xfrm>
            <a:off x="947810" y="1600200"/>
            <a:ext cx="7738990" cy="4525963"/>
          </a:xfrm>
        </p:spPr>
        <p:txBody>
          <a:bodyPr/>
          <a:lstStyle/>
          <a:p>
            <a:pPr marL="514350" indent="-514350">
              <a:buFont typeface="+mj-lt"/>
              <a:buAutoNum type="arabicPeriod" startAt="2"/>
            </a:pPr>
            <a:r>
              <a:rPr lang="en-US" dirty="0" smtClean="0"/>
              <a:t>The Jesus Bible</a:t>
            </a:r>
          </a:p>
          <a:p>
            <a:pPr marL="400050" lvl="1" indent="0">
              <a:buNone/>
            </a:pPr>
            <a:r>
              <a:rPr lang="en-US" sz="3200" dirty="0" smtClean="0"/>
              <a:t>Part One: Harmony of Matthew, Mark, Luke and John </a:t>
            </a:r>
          </a:p>
          <a:p>
            <a:pPr marL="400050" lvl="1" indent="0">
              <a:buNone/>
            </a:pPr>
            <a:r>
              <a:rPr lang="en-US" sz="3200" dirty="0" smtClean="0"/>
              <a:t>Part Two: Where Jesus shows up in every book of the Bible</a:t>
            </a:r>
          </a:p>
          <a:p>
            <a:pPr marL="914400" lvl="1" indent="-514350">
              <a:buFont typeface="+mj-lt"/>
              <a:buAutoNum type="alphaLcPeriod"/>
            </a:pPr>
            <a:endParaRPr lang="en-US" dirty="0"/>
          </a:p>
        </p:txBody>
      </p:sp>
    </p:spTree>
    <p:extLst>
      <p:ext uri="{BB962C8B-B14F-4D97-AF65-F5344CB8AC3E}">
        <p14:creationId xmlns:p14="http://schemas.microsoft.com/office/powerpoint/2010/main" val="1516248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Products</a:t>
            </a:r>
            <a:endParaRPr lang="en-US" b="1" dirty="0"/>
          </a:p>
        </p:txBody>
      </p:sp>
      <p:sp>
        <p:nvSpPr>
          <p:cNvPr id="3" name="Content Placeholder 2"/>
          <p:cNvSpPr>
            <a:spLocks noGrp="1"/>
          </p:cNvSpPr>
          <p:nvPr>
            <p:ph idx="1"/>
          </p:nvPr>
        </p:nvSpPr>
        <p:spPr/>
        <p:txBody>
          <a:bodyPr/>
          <a:lstStyle/>
          <a:p>
            <a:pPr marL="514350" indent="-514350">
              <a:buFont typeface="+mj-lt"/>
              <a:buAutoNum type="arabicPeriod" startAt="3"/>
            </a:pPr>
            <a:r>
              <a:rPr lang="en-US" dirty="0" smtClean="0"/>
              <a:t>The 30 Second Bible</a:t>
            </a:r>
          </a:p>
          <a:p>
            <a:pPr marL="400050" lvl="1" indent="0">
              <a:buNone/>
            </a:pPr>
            <a:r>
              <a:rPr lang="en-US" sz="3200" dirty="0" smtClean="0"/>
              <a:t>There are 365 verses with a thought and a question arranged under 52 topics</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37769505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What is a Ministry?</a:t>
            </a:r>
            <a:endParaRPr lang="en-US" b="1" dirty="0"/>
          </a:p>
        </p:txBody>
      </p:sp>
      <p:sp>
        <p:nvSpPr>
          <p:cNvPr id="3" name="Content Placeholder 2"/>
          <p:cNvSpPr>
            <a:spLocks noGrp="1"/>
          </p:cNvSpPr>
          <p:nvPr>
            <p:ph idx="1"/>
          </p:nvPr>
        </p:nvSpPr>
        <p:spPr/>
        <p:txBody>
          <a:bodyPr/>
          <a:lstStyle/>
          <a:p>
            <a:pPr marL="0" indent="0">
              <a:buNone/>
            </a:pPr>
            <a:r>
              <a:rPr lang="en-US" dirty="0" smtClean="0"/>
              <a:t>The word "</a:t>
            </a:r>
            <a:r>
              <a:rPr lang="en-US" dirty="0"/>
              <a:t>Ministry" is from the Greek word </a:t>
            </a:r>
            <a:r>
              <a:rPr lang="en-US" dirty="0" err="1"/>
              <a:t>diakoneo</a:t>
            </a:r>
            <a:r>
              <a:rPr lang="en-US" dirty="0"/>
              <a:t>, meaning "to </a:t>
            </a:r>
            <a:r>
              <a:rPr lang="en-US" dirty="0" smtClean="0"/>
              <a:t>serve.” </a:t>
            </a:r>
          </a:p>
          <a:p>
            <a:pPr marL="0" indent="0">
              <a:buNone/>
            </a:pPr>
            <a:r>
              <a:rPr lang="en-US" dirty="0" smtClean="0"/>
              <a:t>In </a:t>
            </a:r>
            <a:r>
              <a:rPr lang="en-US" dirty="0"/>
              <a:t>the New </a:t>
            </a:r>
            <a:r>
              <a:rPr lang="en-US" dirty="0" smtClean="0"/>
              <a:t>Testament </a:t>
            </a:r>
            <a:r>
              <a:rPr lang="en-US" dirty="0"/>
              <a:t>ministry is seen as service to God and to other people in His name</a:t>
            </a:r>
            <a:r>
              <a:rPr lang="en-US" dirty="0" smtClean="0"/>
              <a:t>.</a:t>
            </a:r>
          </a:p>
          <a:p>
            <a:pPr marL="0" indent="0">
              <a:buNone/>
            </a:pPr>
            <a:r>
              <a:rPr lang="en-US" dirty="0" smtClean="0"/>
              <a:t>1 Corinthians 12:7</a:t>
            </a:r>
            <a:r>
              <a:rPr lang="en-US" i="1" dirty="0"/>
              <a:t> Now to each one the manifestation of the Spirit is given for the common good</a:t>
            </a:r>
            <a:r>
              <a:rPr lang="en-US" i="1" dirty="0" smtClean="0"/>
              <a:t>.</a:t>
            </a:r>
            <a:endParaRPr lang="en-US" dirty="0" smtClean="0"/>
          </a:p>
          <a:p>
            <a:pPr marL="0" indent="0">
              <a:buNone/>
            </a:pPr>
            <a:r>
              <a:rPr lang="en-US" b="1" dirty="0" smtClean="0"/>
              <a:t>Every Christian has a ministry.</a:t>
            </a:r>
          </a:p>
        </p:txBody>
      </p:sp>
    </p:spTree>
    <p:extLst>
      <p:ext uri="{BB962C8B-B14F-4D97-AF65-F5344CB8AC3E}">
        <p14:creationId xmlns:p14="http://schemas.microsoft.com/office/powerpoint/2010/main" val="1167227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Products</a:t>
            </a:r>
            <a:endParaRPr lang="en-US" b="1" dirty="0"/>
          </a:p>
        </p:txBody>
      </p:sp>
      <p:sp>
        <p:nvSpPr>
          <p:cNvPr id="3" name="Content Placeholder 2"/>
          <p:cNvSpPr>
            <a:spLocks noGrp="1"/>
          </p:cNvSpPr>
          <p:nvPr>
            <p:ph idx="1"/>
          </p:nvPr>
        </p:nvSpPr>
        <p:spPr/>
        <p:txBody>
          <a:bodyPr/>
          <a:lstStyle/>
          <a:p>
            <a:pPr marL="514350" indent="-514350">
              <a:buFont typeface="+mj-lt"/>
              <a:buAutoNum type="arabicPeriod" startAt="4"/>
            </a:pPr>
            <a:r>
              <a:rPr lang="en-US" dirty="0" smtClean="0"/>
              <a:t>The Sampler Bible</a:t>
            </a:r>
          </a:p>
          <a:p>
            <a:pPr marL="400050" lvl="1" indent="0">
              <a:buNone/>
            </a:pPr>
            <a:r>
              <a:rPr lang="en-US" sz="3200" dirty="0" smtClean="0"/>
              <a:t>This is an abridged Bible 1/3 the reading of the whole Bible. It gives all the highlights and is perfect for someone that wants to get a great overview of the whole Bible. (Most people fail in their attempts to read the whole bible).</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4226769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Personalized Bible Products</a:t>
            </a:r>
            <a:endParaRPr lang="en-US" b="1" dirty="0"/>
          </a:p>
        </p:txBody>
      </p:sp>
      <p:sp>
        <p:nvSpPr>
          <p:cNvPr id="3" name="Content Placeholder 2"/>
          <p:cNvSpPr>
            <a:spLocks noGrp="1"/>
          </p:cNvSpPr>
          <p:nvPr>
            <p:ph idx="1"/>
          </p:nvPr>
        </p:nvSpPr>
        <p:spPr/>
        <p:txBody>
          <a:bodyPr/>
          <a:lstStyle/>
          <a:p>
            <a:pPr marL="514350" indent="-514350">
              <a:buFont typeface="+mj-lt"/>
              <a:buAutoNum type="arabicPeriod" startAt="5"/>
            </a:pPr>
            <a:r>
              <a:rPr lang="en-US" dirty="0" smtClean="0"/>
              <a:t>The Walk with God track</a:t>
            </a:r>
          </a:p>
          <a:p>
            <a:pPr marL="400050" lvl="1" indent="0">
              <a:buNone/>
            </a:pPr>
            <a:r>
              <a:rPr lang="en-US" sz="3200" dirty="0" smtClean="0"/>
              <a:t>Getting someone to “try God out” or “taste and see” is one of the best forms of evangelism strategies that one could have. The title of this tract is “Walk with God for six days and see if He shows up.”</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5971491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USA</a:t>
            </a:r>
            <a:endParaRPr lang="en-US" b="1" dirty="0"/>
          </a:p>
        </p:txBody>
      </p:sp>
      <p:sp>
        <p:nvSpPr>
          <p:cNvPr id="3" name="Content Placeholder 2"/>
          <p:cNvSpPr>
            <a:spLocks noGrp="1"/>
          </p:cNvSpPr>
          <p:nvPr>
            <p:ph idx="1"/>
          </p:nvPr>
        </p:nvSpPr>
        <p:spPr>
          <a:xfrm>
            <a:off x="457200" y="1600200"/>
            <a:ext cx="8546998" cy="5257800"/>
          </a:xfrm>
        </p:spPr>
        <p:txBody>
          <a:bodyPr>
            <a:normAutofit/>
          </a:bodyPr>
          <a:lstStyle/>
          <a:p>
            <a:pPr marL="0" indent="0">
              <a:buNone/>
            </a:pPr>
            <a:r>
              <a:rPr lang="en-US" b="1" dirty="0" smtClean="0"/>
              <a:t>For people in USA this is an easy ministry to start.</a:t>
            </a:r>
          </a:p>
          <a:p>
            <a:pPr marL="914400" lvl="1" indent="-514350">
              <a:buFont typeface="+mj-lt"/>
              <a:buAutoNum type="arabicPeriod"/>
            </a:pPr>
            <a:r>
              <a:rPr lang="en-US" sz="3200" dirty="0" smtClean="0"/>
              <a:t> Just get some samples of each Bible product.</a:t>
            </a:r>
          </a:p>
          <a:p>
            <a:pPr marL="914400" lvl="1" indent="-514350">
              <a:buFont typeface="+mj-lt"/>
              <a:buAutoNum type="arabicPeriod"/>
            </a:pPr>
            <a:r>
              <a:rPr lang="en-US" sz="3200" dirty="0" smtClean="0"/>
              <a:t>Approach as many churches as you can.</a:t>
            </a:r>
          </a:p>
          <a:p>
            <a:pPr marL="914400" lvl="1" indent="-514350">
              <a:buFont typeface="+mj-lt"/>
              <a:buAutoNum type="arabicPeriod"/>
            </a:pPr>
            <a:r>
              <a:rPr lang="en-US" sz="3200" dirty="0" smtClean="0"/>
              <a:t>Take orders and call Marie at 1-616-893-7516 and we take care of the rest </a:t>
            </a:r>
          </a:p>
          <a:p>
            <a:pPr marL="914400" lvl="1" indent="-514350">
              <a:buFont typeface="+mj-lt"/>
              <a:buAutoNum type="arabicPeriod"/>
            </a:pPr>
            <a:r>
              <a:rPr lang="en-US" sz="3200" dirty="0" smtClean="0"/>
              <a:t>You make up to $1.00 on each book you sell. (i.e. Sell a 100 books to 100 different churches you make $10,000)</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32412595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Canada</a:t>
            </a:r>
            <a:endParaRPr lang="en-US" b="1" dirty="0"/>
          </a:p>
        </p:txBody>
      </p:sp>
      <p:sp>
        <p:nvSpPr>
          <p:cNvPr id="3" name="Content Placeholder 2"/>
          <p:cNvSpPr>
            <a:spLocks noGrp="1"/>
          </p:cNvSpPr>
          <p:nvPr>
            <p:ph idx="1"/>
          </p:nvPr>
        </p:nvSpPr>
        <p:spPr>
          <a:xfrm>
            <a:off x="457199" y="1600200"/>
            <a:ext cx="8433261" cy="5072961"/>
          </a:xfrm>
        </p:spPr>
        <p:txBody>
          <a:bodyPr>
            <a:normAutofit/>
          </a:bodyPr>
          <a:lstStyle/>
          <a:p>
            <a:pPr marL="0" indent="0">
              <a:buNone/>
            </a:pPr>
            <a:r>
              <a:rPr lang="en-US" dirty="0" smtClean="0"/>
              <a:t>For people in Canada this is an easy ministry to start but bit of hassle because of the border.</a:t>
            </a:r>
          </a:p>
          <a:p>
            <a:pPr marL="914400" lvl="1" indent="-514350">
              <a:buFont typeface="+mj-lt"/>
              <a:buAutoNum type="arabicPeriod"/>
            </a:pPr>
            <a:r>
              <a:rPr lang="en-US" sz="3000" dirty="0" smtClean="0"/>
              <a:t> Just get some samples of each Bible product.</a:t>
            </a:r>
          </a:p>
          <a:p>
            <a:pPr marL="914400" lvl="1" indent="-514350">
              <a:buFont typeface="+mj-lt"/>
              <a:buAutoNum type="arabicPeriod"/>
            </a:pPr>
            <a:r>
              <a:rPr lang="en-US" sz="3000" dirty="0" smtClean="0"/>
              <a:t>Approach as many churches as you can.</a:t>
            </a:r>
          </a:p>
          <a:p>
            <a:pPr marL="914400" lvl="1" indent="-514350">
              <a:buFont typeface="+mj-lt"/>
              <a:buAutoNum type="arabicPeriod"/>
            </a:pPr>
            <a:r>
              <a:rPr lang="en-US" sz="3000" dirty="0" smtClean="0"/>
              <a:t>Take orders and call Marie at 1-616-893-7516 and we take care of the rest </a:t>
            </a:r>
          </a:p>
          <a:p>
            <a:pPr marL="914400" lvl="1" indent="-514350">
              <a:buFont typeface="+mj-lt"/>
              <a:buAutoNum type="arabicPeriod"/>
            </a:pPr>
            <a:r>
              <a:rPr lang="en-US" sz="3000" dirty="0" smtClean="0"/>
              <a:t>You make up to $1.00 on each book you sell. (i.e. Sell a 100 books to 100 different churches you make $10,000)</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1712118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rest of the world</a:t>
            </a:r>
            <a:endParaRPr lang="en-US" b="1"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An easy start is to just do the tract. Download template and personalized it for each church you might sell to. The </a:t>
            </a:r>
            <a:r>
              <a:rPr lang="en-US" dirty="0" err="1" smtClean="0"/>
              <a:t>pdf</a:t>
            </a:r>
            <a:r>
              <a:rPr lang="en-US" dirty="0" smtClean="0"/>
              <a:t> is copyrighted but as a graduate of this class you can use it free of charge.</a:t>
            </a:r>
          </a:p>
          <a:p>
            <a:pPr marL="400050" lvl="1" indent="0">
              <a:buNone/>
            </a:pPr>
            <a:endParaRPr lang="en-US" dirty="0" smtClean="0"/>
          </a:p>
          <a:p>
            <a:pPr marL="914400" lvl="1" indent="-514350">
              <a:buFont typeface="+mj-lt"/>
              <a:buAutoNum type="alphaLcPeriod"/>
            </a:pPr>
            <a:endParaRPr lang="en-US" dirty="0"/>
          </a:p>
        </p:txBody>
      </p:sp>
    </p:spTree>
    <p:extLst>
      <p:ext uri="{BB962C8B-B14F-4D97-AF65-F5344CB8AC3E}">
        <p14:creationId xmlns:p14="http://schemas.microsoft.com/office/powerpoint/2010/main" val="1782578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rest of the world</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startAt="2"/>
            </a:pPr>
            <a:r>
              <a:rPr lang="en-US" dirty="0" smtClean="0"/>
              <a:t>Next, you could make your own book of the 30 Second Bible and the Jesus Bible. The 30 Second bible is 60 pages which would be 15 pages on a copier back to back. You can have that done for $.02 a page or $.60 a book (US equivalent). The Jesus Bible is 160 pages so it would take 40 pages back to back. Average cost on a copier would be $1.60.</a:t>
            </a:r>
          </a:p>
          <a:p>
            <a:pPr marL="914400" lvl="1" indent="-514350">
              <a:buFont typeface="+mj-lt"/>
              <a:buAutoNum type="arabicPeriod" startAt="2"/>
            </a:pPr>
            <a:endParaRPr lang="en-US" dirty="0" smtClean="0"/>
          </a:p>
          <a:p>
            <a:pPr marL="914400" lvl="1" indent="-514350">
              <a:buFont typeface="+mj-lt"/>
              <a:buAutoNum type="arabicPeriod" startAt="2"/>
            </a:pPr>
            <a:endParaRPr lang="en-US" dirty="0"/>
          </a:p>
        </p:txBody>
      </p:sp>
    </p:spTree>
    <p:extLst>
      <p:ext uri="{BB962C8B-B14F-4D97-AF65-F5344CB8AC3E}">
        <p14:creationId xmlns:p14="http://schemas.microsoft.com/office/powerpoint/2010/main" val="167592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rest of the world</a:t>
            </a:r>
            <a:endParaRPr lang="en-US" b="1" dirty="0"/>
          </a:p>
        </p:txBody>
      </p:sp>
      <p:sp>
        <p:nvSpPr>
          <p:cNvPr id="3" name="Content Placeholder 2"/>
          <p:cNvSpPr>
            <a:spLocks noGrp="1"/>
          </p:cNvSpPr>
          <p:nvPr>
            <p:ph idx="1"/>
          </p:nvPr>
        </p:nvSpPr>
        <p:spPr>
          <a:xfrm>
            <a:off x="1023634" y="1600200"/>
            <a:ext cx="7663165" cy="4525963"/>
          </a:xfrm>
        </p:spPr>
        <p:txBody>
          <a:bodyPr>
            <a:normAutofit/>
          </a:bodyPr>
          <a:lstStyle/>
          <a:p>
            <a:pPr marL="514350" indent="-514350">
              <a:buFont typeface="+mj-lt"/>
              <a:buAutoNum type="arabicPeriod" startAt="3"/>
            </a:pPr>
            <a:r>
              <a:rPr lang="en-US" dirty="0" smtClean="0"/>
              <a:t>Cover options</a:t>
            </a:r>
          </a:p>
          <a:p>
            <a:pPr lvl="1"/>
            <a:r>
              <a:rPr lang="en-US" sz="3200" dirty="0" smtClean="0"/>
              <a:t>Copier (color)</a:t>
            </a:r>
          </a:p>
          <a:p>
            <a:pPr lvl="1"/>
            <a:r>
              <a:rPr lang="en-US" sz="3200" dirty="0" smtClean="0"/>
              <a:t>Local printer</a:t>
            </a:r>
          </a:p>
          <a:p>
            <a:pPr marL="514350" indent="-514350">
              <a:buFont typeface="+mj-lt"/>
              <a:buAutoNum type="arabicPeriod" startAt="3"/>
            </a:pPr>
            <a:r>
              <a:rPr lang="en-US" dirty="0" smtClean="0"/>
              <a:t>Binding options</a:t>
            </a:r>
          </a:p>
          <a:p>
            <a:pPr marL="857250" lvl="1" indent="-457200"/>
            <a:r>
              <a:rPr lang="en-US" sz="3200" dirty="0" smtClean="0"/>
              <a:t>Note book</a:t>
            </a:r>
          </a:p>
          <a:p>
            <a:pPr marL="857250" lvl="1" indent="-457200"/>
            <a:r>
              <a:rPr lang="en-US" sz="3200" dirty="0" smtClean="0"/>
              <a:t>Spiral bound</a:t>
            </a:r>
          </a:p>
          <a:p>
            <a:pPr marL="857250" lvl="1" indent="-457200"/>
            <a:r>
              <a:rPr lang="en-US" sz="3200" dirty="0" smtClean="0"/>
              <a:t>Perfect bound</a:t>
            </a:r>
          </a:p>
          <a:p>
            <a:pPr marL="857250" lvl="1" indent="-457200"/>
            <a:endParaRPr lang="en-US" dirty="0" smtClean="0"/>
          </a:p>
          <a:p>
            <a:pPr marL="914400" lvl="1" indent="-514350">
              <a:buFont typeface="+mj-lt"/>
              <a:buAutoNum type="arabicPeriod" startAt="2"/>
            </a:pPr>
            <a:endParaRPr lang="en-US" dirty="0" smtClean="0"/>
          </a:p>
          <a:p>
            <a:pPr marL="914400" lvl="1" indent="-514350">
              <a:buFont typeface="+mj-lt"/>
              <a:buAutoNum type="arabicPeriod" startAt="2"/>
            </a:pPr>
            <a:endParaRPr lang="en-US" dirty="0"/>
          </a:p>
        </p:txBody>
      </p:sp>
    </p:spTree>
    <p:extLst>
      <p:ext uri="{BB962C8B-B14F-4D97-AF65-F5344CB8AC3E}">
        <p14:creationId xmlns:p14="http://schemas.microsoft.com/office/powerpoint/2010/main" val="1497733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rest of the world</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startAt="5"/>
            </a:pPr>
            <a:r>
              <a:rPr lang="en-US" dirty="0" smtClean="0"/>
              <a:t>Copyright Cost</a:t>
            </a:r>
          </a:p>
          <a:p>
            <a:pPr lvl="1"/>
            <a:r>
              <a:rPr lang="en-US" sz="3200" dirty="0" smtClean="0"/>
              <a:t>There is a a minimal copyright cost for both the Jesus Bible and the 30 Second Bible of $.20 a copy.</a:t>
            </a:r>
          </a:p>
          <a:p>
            <a:pPr marL="857250" lvl="1" indent="-457200"/>
            <a:endParaRPr lang="en-US" dirty="0" smtClean="0"/>
          </a:p>
          <a:p>
            <a:pPr marL="914400" lvl="1" indent="-514350">
              <a:buFont typeface="+mj-lt"/>
              <a:buAutoNum type="arabicPeriod" startAt="2"/>
            </a:pPr>
            <a:endParaRPr lang="en-US" dirty="0" smtClean="0"/>
          </a:p>
          <a:p>
            <a:pPr marL="914400" lvl="1" indent="-514350">
              <a:buFont typeface="+mj-lt"/>
              <a:buAutoNum type="arabicPeriod" startAt="2"/>
            </a:pPr>
            <a:endParaRPr lang="en-US" dirty="0"/>
          </a:p>
        </p:txBody>
      </p:sp>
    </p:spTree>
    <p:extLst>
      <p:ext uri="{BB962C8B-B14F-4D97-AF65-F5344CB8AC3E}">
        <p14:creationId xmlns:p14="http://schemas.microsoft.com/office/powerpoint/2010/main" val="9887099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 the rest of the world</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startAt="6"/>
            </a:pPr>
            <a:r>
              <a:rPr lang="en-US" dirty="0" smtClean="0"/>
              <a:t>New Testaments and the Sampler Bible</a:t>
            </a:r>
          </a:p>
          <a:p>
            <a:pPr lvl="1"/>
            <a:r>
              <a:rPr lang="en-US" sz="3200" dirty="0" smtClean="0"/>
              <a:t>These must be shipped from the USA and there fore would necessitate a large order (10,000 or more) to make it worth while. It is better to start out small and see how it goes.</a:t>
            </a:r>
          </a:p>
          <a:p>
            <a:pPr marL="857250" lvl="1" indent="-457200"/>
            <a:endParaRPr lang="en-US" dirty="0" smtClean="0"/>
          </a:p>
          <a:p>
            <a:pPr marL="914400" lvl="1" indent="-514350">
              <a:buFont typeface="+mj-lt"/>
              <a:buAutoNum type="arabicPeriod" startAt="2"/>
            </a:pPr>
            <a:endParaRPr lang="en-US" dirty="0" smtClean="0"/>
          </a:p>
          <a:p>
            <a:pPr marL="914400" lvl="1" indent="-514350">
              <a:buFont typeface="+mj-lt"/>
              <a:buAutoNum type="arabicPeriod" startAt="2"/>
            </a:pPr>
            <a:endParaRPr lang="en-US" dirty="0"/>
          </a:p>
        </p:txBody>
      </p:sp>
    </p:spTree>
    <p:extLst>
      <p:ext uri="{BB962C8B-B14F-4D97-AF65-F5344CB8AC3E}">
        <p14:creationId xmlns:p14="http://schemas.microsoft.com/office/powerpoint/2010/main" val="32979556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66" y="274638"/>
            <a:ext cx="8229600" cy="1143000"/>
          </a:xfrm>
        </p:spPr>
        <p:txBody>
          <a:bodyPr>
            <a:normAutofit fontScale="90000"/>
          </a:bodyPr>
          <a:lstStyle/>
          <a:p>
            <a:pPr marL="0" indent="0" algn="l"/>
            <a:r>
              <a:rPr lang="en-US" b="1" dirty="0" smtClean="0"/>
              <a:t>Your </a:t>
            </a:r>
            <a:r>
              <a:rPr lang="en-US" b="1" dirty="0"/>
              <a:t>own regional CLI Seminary</a:t>
            </a:r>
            <a:br>
              <a:rPr lang="en-US" b="1" dirty="0"/>
            </a:b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 least one CLI certificate or degree</a:t>
            </a:r>
          </a:p>
          <a:p>
            <a:pPr marL="514350" indent="-514350">
              <a:buFont typeface="+mj-lt"/>
              <a:buAutoNum type="arabicPeriod"/>
            </a:pPr>
            <a:r>
              <a:rPr lang="en-US" dirty="0" smtClean="0"/>
              <a:t>Take the How to start a CLI Micro Seminary course</a:t>
            </a:r>
            <a:endParaRPr lang="en-US" dirty="0"/>
          </a:p>
        </p:txBody>
      </p:sp>
    </p:spTree>
    <p:extLst>
      <p:ext uri="{BB962C8B-B14F-4D97-AF65-F5344CB8AC3E}">
        <p14:creationId xmlns:p14="http://schemas.microsoft.com/office/powerpoint/2010/main" val="18457400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What is a vocational ministry?</a:t>
            </a:r>
            <a:endParaRPr lang="en-US" b="1" dirty="0"/>
          </a:p>
        </p:txBody>
      </p:sp>
      <p:sp>
        <p:nvSpPr>
          <p:cNvPr id="3" name="Content Placeholder 2"/>
          <p:cNvSpPr>
            <a:spLocks noGrp="1"/>
          </p:cNvSpPr>
          <p:nvPr>
            <p:ph idx="1"/>
          </p:nvPr>
        </p:nvSpPr>
        <p:spPr/>
        <p:txBody>
          <a:bodyPr/>
          <a:lstStyle/>
          <a:p>
            <a:pPr marL="0" indent="0">
              <a:buNone/>
            </a:pPr>
            <a:r>
              <a:rPr lang="en-US" dirty="0" smtClean="0"/>
              <a:t>A ministry that involves getting paid</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1743915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66" y="274638"/>
            <a:ext cx="8229600" cy="1143000"/>
          </a:xfrm>
        </p:spPr>
        <p:txBody>
          <a:bodyPr>
            <a:normAutofit fontScale="90000"/>
          </a:bodyPr>
          <a:lstStyle/>
          <a:p>
            <a:pPr marL="0" indent="0" algn="l"/>
            <a:r>
              <a:rPr lang="en-US" b="1" dirty="0" smtClean="0"/>
              <a:t>Your </a:t>
            </a:r>
            <a:r>
              <a:rPr lang="en-US" b="1" dirty="0"/>
              <a:t>own regional CLI Seminary</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b="1" dirty="0" smtClean="0"/>
              <a:t>The basic idea is that you will recruit students who will </a:t>
            </a:r>
            <a:r>
              <a:rPr lang="is-IS" b="1" dirty="0" smtClean="0"/>
              <a:t>…</a:t>
            </a:r>
            <a:endParaRPr lang="en-US" b="1" dirty="0" smtClean="0"/>
          </a:p>
          <a:p>
            <a:pPr marL="514350" indent="-514350">
              <a:buFont typeface="+mj-lt"/>
              <a:buAutoNum type="arabicPeriod"/>
            </a:pPr>
            <a:r>
              <a:rPr lang="en-US" dirty="0" smtClean="0"/>
              <a:t>Do the lessons online together at a central </a:t>
            </a:r>
            <a:r>
              <a:rPr lang="en-US" dirty="0" smtClean="0"/>
              <a:t>location or </a:t>
            </a:r>
            <a:r>
              <a:rPr lang="is-IS" dirty="0" smtClean="0"/>
              <a:t>…</a:t>
            </a:r>
            <a:endParaRPr lang="en-US" dirty="0" smtClean="0"/>
          </a:p>
          <a:p>
            <a:pPr marL="514350" indent="-514350">
              <a:buFont typeface="+mj-lt"/>
              <a:buAutoNum type="arabicPeriod"/>
            </a:pPr>
            <a:r>
              <a:rPr lang="en-US" dirty="0" smtClean="0"/>
              <a:t>Do the lessons online at each one’s home and then coming together once a week for follow up</a:t>
            </a:r>
          </a:p>
          <a:p>
            <a:pPr marL="514350" indent="-514350">
              <a:buFont typeface="+mj-lt"/>
              <a:buAutoNum type="arabicPeriod"/>
            </a:pPr>
            <a:endParaRPr lang="en-US" dirty="0"/>
          </a:p>
        </p:txBody>
      </p:sp>
    </p:spTree>
    <p:extLst>
      <p:ext uri="{BB962C8B-B14F-4D97-AF65-F5344CB8AC3E}">
        <p14:creationId xmlns:p14="http://schemas.microsoft.com/office/powerpoint/2010/main" val="771455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66" y="274638"/>
            <a:ext cx="8229600" cy="1143000"/>
          </a:xfrm>
        </p:spPr>
        <p:txBody>
          <a:bodyPr>
            <a:normAutofit fontScale="90000"/>
          </a:bodyPr>
          <a:lstStyle/>
          <a:p>
            <a:pPr marL="0" indent="0" algn="l"/>
            <a:r>
              <a:rPr lang="en-US" b="1" dirty="0" smtClean="0"/>
              <a:t>Your </a:t>
            </a:r>
            <a:r>
              <a:rPr lang="en-US" b="1" dirty="0"/>
              <a:t>own regional CLI Seminary</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dirty="0" smtClean="0"/>
              <a:t>You could then charge an appropriate fee for your services.</a:t>
            </a:r>
          </a:p>
          <a:p>
            <a:pPr marL="514350" indent="-514350">
              <a:buFont typeface="+mj-lt"/>
              <a:buAutoNum type="arabicPeriod"/>
            </a:pPr>
            <a:endParaRPr lang="en-US" dirty="0"/>
          </a:p>
        </p:txBody>
      </p:sp>
    </p:spTree>
    <p:extLst>
      <p:ext uri="{BB962C8B-B14F-4D97-AF65-F5344CB8AC3E}">
        <p14:creationId xmlns:p14="http://schemas.microsoft.com/office/powerpoint/2010/main" val="4268272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2 Kinds of vocational ministries: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Non-profit</a:t>
            </a:r>
          </a:p>
          <a:p>
            <a:pPr marL="514350" indent="-514350">
              <a:buFont typeface="+mj-lt"/>
              <a:buAutoNum type="arabicPeriod"/>
            </a:pPr>
            <a:r>
              <a:rPr lang="en-US" dirty="0" smtClean="0"/>
              <a:t>For-profit</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38079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non-profit vocational ministry</a:t>
            </a:r>
            <a:endParaRPr lang="en-US" b="1" dirty="0"/>
          </a:p>
        </p:txBody>
      </p:sp>
      <p:sp>
        <p:nvSpPr>
          <p:cNvPr id="3" name="Content Placeholder 2"/>
          <p:cNvSpPr>
            <a:spLocks noGrp="1"/>
          </p:cNvSpPr>
          <p:nvPr>
            <p:ph idx="1"/>
          </p:nvPr>
        </p:nvSpPr>
        <p:spPr>
          <a:xfrm>
            <a:off x="457200" y="1600200"/>
            <a:ext cx="8229600" cy="4902340"/>
          </a:xfrm>
        </p:spPr>
        <p:txBody>
          <a:bodyPr/>
          <a:lstStyle/>
          <a:p>
            <a:pPr marL="0" indent="0">
              <a:buNone/>
            </a:pPr>
            <a:r>
              <a:rPr lang="en-US" b="1" dirty="0" smtClean="0"/>
              <a:t>Advantages:</a:t>
            </a:r>
          </a:p>
          <a:p>
            <a:pPr marL="914400" lvl="1" indent="-514350">
              <a:buFont typeface="+mj-lt"/>
              <a:buAutoNum type="arabicPeriod"/>
            </a:pPr>
            <a:r>
              <a:rPr lang="en-US" sz="3200" dirty="0" smtClean="0"/>
              <a:t>Tax free</a:t>
            </a:r>
          </a:p>
          <a:p>
            <a:pPr marL="914400" lvl="1" indent="-514350">
              <a:buFont typeface="+mj-lt"/>
              <a:buAutoNum type="arabicPeriod"/>
            </a:pPr>
            <a:r>
              <a:rPr lang="en-US" sz="3200" dirty="0" smtClean="0"/>
              <a:t>Trust</a:t>
            </a:r>
          </a:p>
          <a:p>
            <a:pPr marL="914400" lvl="1" indent="-514350">
              <a:buFont typeface="+mj-lt"/>
              <a:buAutoNum type="arabicPeriod"/>
            </a:pPr>
            <a:r>
              <a:rPr lang="en-US" sz="3200" dirty="0" smtClean="0"/>
              <a:t>Raise money for ministry</a:t>
            </a:r>
          </a:p>
          <a:p>
            <a:pPr marL="0" indent="0">
              <a:buNone/>
            </a:pPr>
            <a:r>
              <a:rPr lang="en-US" b="1" dirty="0" smtClean="0"/>
              <a:t>Disadvantages:</a:t>
            </a:r>
          </a:p>
          <a:p>
            <a:pPr marL="914400" lvl="1" indent="-514350">
              <a:buFont typeface="+mj-lt"/>
              <a:buAutoNum type="arabicPeriod"/>
            </a:pPr>
            <a:r>
              <a:rPr lang="en-US" sz="3200" dirty="0" smtClean="0"/>
              <a:t>Board</a:t>
            </a:r>
          </a:p>
          <a:p>
            <a:pPr marL="914400" lvl="1" indent="-514350">
              <a:buFont typeface="+mj-lt"/>
              <a:buAutoNum type="arabicPeriod"/>
            </a:pPr>
            <a:r>
              <a:rPr lang="en-US" sz="3200" dirty="0" smtClean="0"/>
              <a:t>The money you make gets taxed anyway</a:t>
            </a:r>
          </a:p>
          <a:p>
            <a:pPr marL="914400" lvl="1" indent="-514350">
              <a:buFont typeface="+mj-lt"/>
              <a:buAutoNum type="arabicPeriod"/>
            </a:pPr>
            <a:r>
              <a:rPr lang="en-US" sz="3200" dirty="0" smtClean="0"/>
              <a:t>Trust</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061343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 for-profit vocational ministry</a:t>
            </a:r>
            <a:endParaRPr lang="en-US" b="1" dirty="0"/>
          </a:p>
        </p:txBody>
      </p:sp>
      <p:sp>
        <p:nvSpPr>
          <p:cNvPr id="3" name="Content Placeholder 2"/>
          <p:cNvSpPr>
            <a:spLocks noGrp="1"/>
          </p:cNvSpPr>
          <p:nvPr>
            <p:ph idx="1"/>
          </p:nvPr>
        </p:nvSpPr>
        <p:spPr>
          <a:xfrm>
            <a:off x="457200" y="1600200"/>
            <a:ext cx="8229600" cy="4788593"/>
          </a:xfrm>
        </p:spPr>
        <p:txBody>
          <a:bodyPr/>
          <a:lstStyle/>
          <a:p>
            <a:pPr marL="0" indent="0">
              <a:buNone/>
            </a:pPr>
            <a:r>
              <a:rPr lang="en-US" b="1" dirty="0" smtClean="0"/>
              <a:t>Advantages:</a:t>
            </a:r>
          </a:p>
          <a:p>
            <a:pPr marL="914400" lvl="1" indent="-514350">
              <a:buFont typeface="+mj-lt"/>
              <a:buAutoNum type="arabicPeriod"/>
            </a:pPr>
            <a:r>
              <a:rPr lang="en-US" sz="3200" dirty="0" smtClean="0"/>
              <a:t>Easy entry</a:t>
            </a:r>
          </a:p>
          <a:p>
            <a:pPr marL="914400" lvl="1" indent="-514350">
              <a:buFont typeface="+mj-lt"/>
              <a:buAutoNum type="arabicPeriod"/>
            </a:pPr>
            <a:r>
              <a:rPr lang="en-US" sz="3200" dirty="0" smtClean="0"/>
              <a:t>Market determines value of your product or your service, not donors</a:t>
            </a:r>
          </a:p>
          <a:p>
            <a:pPr marL="0" indent="0">
              <a:buNone/>
            </a:pPr>
            <a:r>
              <a:rPr lang="en-US" b="1" dirty="0" smtClean="0"/>
              <a:t>Disadvantages:</a:t>
            </a:r>
          </a:p>
          <a:p>
            <a:pPr marL="914400" lvl="1" indent="-514350">
              <a:buFont typeface="+mj-lt"/>
              <a:buAutoNum type="arabicPeriod"/>
            </a:pPr>
            <a:r>
              <a:rPr lang="en-US" sz="3200" dirty="0" smtClean="0"/>
              <a:t>Market determines your value</a:t>
            </a:r>
          </a:p>
          <a:p>
            <a:pPr marL="914400" lvl="1" indent="-514350">
              <a:buFont typeface="+mj-lt"/>
              <a:buAutoNum type="arabicPeriod"/>
            </a:pPr>
            <a:r>
              <a:rPr lang="en-US" sz="3200" dirty="0" smtClean="0"/>
              <a:t>Trust</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837198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Step 1: Evaluation of your personality and particular gifts</a:t>
            </a:r>
          </a:p>
          <a:p>
            <a:pPr marL="914400" lvl="1" indent="-514350">
              <a:buFont typeface="+mj-lt"/>
              <a:buAutoNum type="arabicPeriod"/>
            </a:pPr>
            <a:r>
              <a:rPr lang="en-US" sz="3200" dirty="0" smtClean="0"/>
              <a:t>Salesman type person</a:t>
            </a:r>
          </a:p>
          <a:p>
            <a:pPr marL="914400" lvl="1" indent="-514350">
              <a:buFont typeface="+mj-lt"/>
              <a:buAutoNum type="arabicPeriod"/>
            </a:pPr>
            <a:r>
              <a:rPr lang="en-US" sz="3200" dirty="0" smtClean="0"/>
              <a:t>Product type person</a:t>
            </a:r>
          </a:p>
          <a:p>
            <a:pPr marL="914400" lvl="1" indent="-514350">
              <a:buFont typeface="+mj-lt"/>
              <a:buAutoNum type="arabicPeriod"/>
            </a:pPr>
            <a:r>
              <a:rPr lang="en-US" sz="3200" dirty="0" smtClean="0"/>
              <a:t>Customer service type person</a:t>
            </a:r>
          </a:p>
          <a:p>
            <a:pPr marL="514350" indent="-514350">
              <a:buFont typeface="+mj-lt"/>
              <a:buAutoNum type="arabicPeriod"/>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482549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a:xfrm>
            <a:off x="457200" y="1600200"/>
            <a:ext cx="8229600" cy="5257800"/>
          </a:xfrm>
        </p:spPr>
        <p:txBody>
          <a:bodyPr>
            <a:normAutofit/>
          </a:bodyPr>
          <a:lstStyle/>
          <a:p>
            <a:pPr marL="0" indent="0">
              <a:buNone/>
            </a:pPr>
            <a:r>
              <a:rPr lang="en-US" b="1" dirty="0" smtClean="0"/>
              <a:t>Step 2: Evaluation of the spiritual needs of the Christian community</a:t>
            </a:r>
          </a:p>
          <a:p>
            <a:pPr marL="514350" indent="-514350">
              <a:buFont typeface="+mj-lt"/>
              <a:buAutoNum type="arabicPeriod"/>
            </a:pPr>
            <a:r>
              <a:rPr lang="en-US" dirty="0" smtClean="0"/>
              <a:t>Church needs</a:t>
            </a:r>
          </a:p>
          <a:p>
            <a:pPr marL="914400" lvl="1" indent="-514350">
              <a:buFont typeface="+mj-lt"/>
              <a:buAutoNum type="alphaLcPeriod"/>
            </a:pPr>
            <a:r>
              <a:rPr lang="en-US" sz="3000" dirty="0" smtClean="0"/>
              <a:t>Church buildings</a:t>
            </a:r>
          </a:p>
          <a:p>
            <a:pPr marL="914400" lvl="1" indent="-514350">
              <a:buFont typeface="+mj-lt"/>
              <a:buAutoNum type="alphaLcPeriod"/>
            </a:pPr>
            <a:r>
              <a:rPr lang="en-US" sz="3000" dirty="0" smtClean="0"/>
              <a:t>Church Education</a:t>
            </a:r>
          </a:p>
          <a:p>
            <a:pPr marL="914400" lvl="1" indent="-514350">
              <a:buFont typeface="+mj-lt"/>
              <a:buAutoNum type="alphaLcPeriod"/>
            </a:pPr>
            <a:r>
              <a:rPr lang="en-US" sz="3000" dirty="0" smtClean="0"/>
              <a:t>Outreach</a:t>
            </a:r>
          </a:p>
          <a:p>
            <a:pPr marL="914400" lvl="1" indent="-514350">
              <a:buFont typeface="+mj-lt"/>
              <a:buAutoNum type="alphaLcPeriod"/>
            </a:pPr>
            <a:r>
              <a:rPr lang="en-US" sz="3000" dirty="0" smtClean="0"/>
              <a:t>Administration</a:t>
            </a:r>
          </a:p>
          <a:p>
            <a:pPr marL="914400" lvl="1" indent="-514350">
              <a:buFont typeface="+mj-lt"/>
              <a:buAutoNum type="alphaLcPeriod"/>
            </a:pPr>
            <a:r>
              <a:rPr lang="en-US" sz="3000" dirty="0" smtClean="0"/>
              <a:t>Program</a:t>
            </a:r>
          </a:p>
          <a:p>
            <a:pPr marL="914400" lvl="1" indent="-514350">
              <a:buFont typeface="+mj-lt"/>
              <a:buAutoNum type="alphaLcPeriod"/>
            </a:pPr>
            <a:r>
              <a:rPr lang="en-US" sz="3000" dirty="0" smtClean="0"/>
              <a:t>Service</a:t>
            </a:r>
            <a:endParaRPr lang="en-US" sz="3000" dirty="0"/>
          </a:p>
        </p:txBody>
      </p:sp>
    </p:spTree>
    <p:extLst>
      <p:ext uri="{BB962C8B-B14F-4D97-AF65-F5344CB8AC3E}">
        <p14:creationId xmlns:p14="http://schemas.microsoft.com/office/powerpoint/2010/main" val="41466563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Steps to starting a vocational ministry</a:t>
            </a:r>
            <a:endParaRPr lang="en-US" b="1" dirty="0"/>
          </a:p>
        </p:txBody>
      </p:sp>
      <p:sp>
        <p:nvSpPr>
          <p:cNvPr id="3" name="Content Placeholder 2"/>
          <p:cNvSpPr>
            <a:spLocks noGrp="1"/>
          </p:cNvSpPr>
          <p:nvPr>
            <p:ph idx="1"/>
          </p:nvPr>
        </p:nvSpPr>
        <p:spPr>
          <a:xfrm>
            <a:off x="985722" y="1600200"/>
            <a:ext cx="7701077" cy="5013108"/>
          </a:xfrm>
        </p:spPr>
        <p:txBody>
          <a:bodyPr>
            <a:normAutofit/>
          </a:bodyPr>
          <a:lstStyle/>
          <a:p>
            <a:pPr marL="514350" indent="-514350">
              <a:buFont typeface="+mj-lt"/>
              <a:buAutoNum type="arabicPeriod" startAt="2"/>
            </a:pPr>
            <a:r>
              <a:rPr lang="en-US" dirty="0" smtClean="0"/>
              <a:t>Denomination</a:t>
            </a:r>
          </a:p>
          <a:p>
            <a:pPr marL="514350" indent="-514350">
              <a:buFont typeface="+mj-lt"/>
              <a:buAutoNum type="arabicPeriod" startAt="2"/>
            </a:pPr>
            <a:r>
              <a:rPr lang="en-US" dirty="0" err="1" smtClean="0"/>
              <a:t>Interdenomination</a:t>
            </a:r>
            <a:endParaRPr lang="en-US" dirty="0" smtClean="0"/>
          </a:p>
          <a:p>
            <a:pPr marL="514350" indent="-514350">
              <a:buFont typeface="+mj-lt"/>
              <a:buAutoNum type="arabicPeriod" startAt="2"/>
            </a:pPr>
            <a:r>
              <a:rPr lang="en-US" dirty="0" smtClean="0"/>
              <a:t>Community</a:t>
            </a:r>
          </a:p>
        </p:txBody>
      </p:sp>
    </p:spTree>
    <p:extLst>
      <p:ext uri="{BB962C8B-B14F-4D97-AF65-F5344CB8AC3E}">
        <p14:creationId xmlns:p14="http://schemas.microsoft.com/office/powerpoint/2010/main" val="40709271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30498</TotalTime>
  <Words>1017</Words>
  <Application>Microsoft Macintosh PowerPoint</Application>
  <PresentationFormat>On-screen Show (4:3)</PresentationFormat>
  <Paragraphs>137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Compensation 2</vt:lpstr>
      <vt:lpstr>What is a Ministry?</vt:lpstr>
      <vt:lpstr>What is a vocational ministry?</vt:lpstr>
      <vt:lpstr>2 Kinds of vocational ministries:</vt:lpstr>
      <vt:lpstr>The non-profit vocational ministry</vt:lpstr>
      <vt:lpstr>The for-profit vocational ministry</vt:lpstr>
      <vt:lpstr>Steps to starting a vocational ministry</vt:lpstr>
      <vt:lpstr>Steps to starting a vocational ministry</vt:lpstr>
      <vt:lpstr>Steps to starting a vocational ministry</vt:lpstr>
      <vt:lpstr>Steps to starting a vocational ministry</vt:lpstr>
      <vt:lpstr>Steps to starting a vocational ministry</vt:lpstr>
      <vt:lpstr>Steps to starting a vocational ministry</vt:lpstr>
      <vt:lpstr>Possible Startup Ministries</vt:lpstr>
      <vt:lpstr>Possible Startup Ministries</vt:lpstr>
      <vt:lpstr>Perhaps you need to partner with someone else’s ministry before starting one of your own</vt:lpstr>
      <vt:lpstr>Personalized Bible Ministry</vt:lpstr>
      <vt:lpstr>Personalized Bible Products</vt:lpstr>
      <vt:lpstr>Personalized Bible Products</vt:lpstr>
      <vt:lpstr>Personalized Bible Products</vt:lpstr>
      <vt:lpstr>Personalized Bible Products</vt:lpstr>
      <vt:lpstr>Personalized Bible Products</vt:lpstr>
      <vt:lpstr>In the USA</vt:lpstr>
      <vt:lpstr>In Canada</vt:lpstr>
      <vt:lpstr>In the rest of the world</vt:lpstr>
      <vt:lpstr>In the rest of the world</vt:lpstr>
      <vt:lpstr>In the rest of the world</vt:lpstr>
      <vt:lpstr>In the rest of the world</vt:lpstr>
      <vt:lpstr>In the rest of the world</vt:lpstr>
      <vt:lpstr>Your own regional CLI Seminary </vt:lpstr>
      <vt:lpstr>Your own regional CLI Seminary </vt:lpstr>
      <vt:lpstr>Your own regional CLI Seminary </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get a ministry job</dc:title>
  <dc:creator>Steve Elzinga</dc:creator>
  <cp:lastModifiedBy>Steve Elzinga</cp:lastModifiedBy>
  <cp:revision>31</cp:revision>
  <dcterms:created xsi:type="dcterms:W3CDTF">2016-11-08T03:04:01Z</dcterms:created>
  <dcterms:modified xsi:type="dcterms:W3CDTF">2017-01-30T01:30:24Z</dcterms:modified>
</cp:coreProperties>
</file>