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66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77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50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61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40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42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89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92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30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98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663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46474-C912-48B5-AFB5-4B8DC6FA489A}" type="datetimeFigureOut">
              <a:rPr lang="ru-RU" smtClean="0"/>
              <a:t>27.07.2020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72A5B-9525-4139-8C7B-D68ABAA18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76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476672"/>
            <a:ext cx="8712968" cy="1470025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b="1" u="sng" dirty="0"/>
              <a:t>Научные знания, опережающие свое время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492896"/>
            <a:ext cx="8280920" cy="3960440"/>
          </a:xfrm>
        </p:spPr>
        <p:txBody>
          <a:bodyPr>
            <a:normAutofit/>
          </a:bodyPr>
          <a:lstStyle/>
          <a:p>
            <a:pPr algn="l"/>
            <a:r>
              <a:rPr lang="ru-RU" sz="2800" i="1" dirty="0">
                <a:solidFill>
                  <a:schemeClr val="tx1"/>
                </a:solidFill>
              </a:rPr>
              <a:t>Библия описывает строение человеческого организма, Земли и неба с точностью, опережающей соответствующие научные открытия на 2-3 тысячи лет. </a:t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ru-RU" sz="2800" i="1" dirty="0">
                <a:solidFill>
                  <a:schemeClr val="tx1"/>
                </a:solidFill>
              </a:rPr>
              <a:t/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ru-RU" sz="2800" i="1" dirty="0">
                <a:solidFill>
                  <a:schemeClr val="tx1"/>
                </a:solidFill>
              </a:rPr>
              <a:t>К тому же, эти научные утверждения Библии появились в окружении культур, которые изобиловали суевериями и предрассудками и были далеки от какой бы то ни было научности.</a:t>
            </a:r>
          </a:p>
        </p:txBody>
      </p:sp>
    </p:spTree>
    <p:extLst>
      <p:ext uri="{BB962C8B-B14F-4D97-AF65-F5344CB8AC3E}">
        <p14:creationId xmlns:p14="http://schemas.microsoft.com/office/powerpoint/2010/main" val="40378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598" y="1772816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05063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произойдет от семени Авраамова (см. Быт. 12:1–3; 22:18</a:t>
            </a:r>
            <a:r>
              <a:rPr lang="ru-RU" dirty="0" smtClean="0"/>
              <a:t>;</a:t>
            </a:r>
            <a:r>
              <a:rPr lang="en-US" dirty="0" smtClean="0"/>
              <a:t>      </a:t>
            </a: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ср</a:t>
            </a:r>
            <a:r>
              <a:rPr lang="ru-RU" dirty="0"/>
              <a:t>. Мф. 1:1; Гал. 3:16),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произойдет из колена Иудина (см. Быт. 49:10; </a:t>
            </a:r>
            <a:r>
              <a:rPr lang="ru-RU" dirty="0" smtClean="0"/>
              <a:t>ср</a:t>
            </a:r>
            <a:r>
              <a:rPr lang="ru-RU" dirty="0"/>
              <a:t>. Лк. 3:33</a:t>
            </a:r>
            <a:r>
              <a:rPr lang="ru-RU" dirty="0" smtClean="0"/>
              <a:t>;</a:t>
            </a:r>
            <a:r>
              <a:rPr lang="en-US" dirty="0" smtClean="0"/>
              <a:t>    </a:t>
            </a:r>
            <a:r>
              <a:rPr lang="ru-RU" dirty="0" smtClean="0"/>
              <a:t> </a:t>
            </a:r>
            <a:r>
              <a:rPr lang="ru-RU" dirty="0"/>
              <a:t>Евр. 7:14),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lvl="2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405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05063"/>
            <a:ext cx="7848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произойдет от семени Авраамова (см. Быт. 12:1–3; 22:18; </a:t>
            </a:r>
            <a:r>
              <a:rPr lang="en-US" dirty="0" smtClean="0"/>
              <a:t>            </a:t>
            </a:r>
            <a:r>
              <a:rPr lang="ru-RU" dirty="0" smtClean="0"/>
              <a:t>ср</a:t>
            </a:r>
            <a:r>
              <a:rPr lang="ru-RU" dirty="0"/>
              <a:t>. Мф. 1:1; Гал. 3:16),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произойдет из колена Иудина (см. Быт. 49:10; ср. Лк. 3:33; </a:t>
            </a:r>
            <a:r>
              <a:rPr lang="en-US" dirty="0" smtClean="0"/>
              <a:t>        </a:t>
            </a:r>
            <a:r>
              <a:rPr lang="ru-RU" dirty="0" smtClean="0"/>
              <a:t>Евр</a:t>
            </a:r>
            <a:r>
              <a:rPr lang="ru-RU" dirty="0"/>
              <a:t>. 7:14),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родится в доме Давида (см. 2 Цар. 7:12 и след.; ср. Мф. 1:1),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lvl="2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9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05063"/>
            <a:ext cx="7920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произойдет от семени Авраамова (см. Быт. 12:1–3; 22:18; </a:t>
            </a:r>
            <a:r>
              <a:rPr lang="en-US" dirty="0" smtClean="0"/>
              <a:t>             </a:t>
            </a:r>
            <a:r>
              <a:rPr lang="ru-RU" dirty="0" smtClean="0"/>
              <a:t>ср</a:t>
            </a:r>
            <a:r>
              <a:rPr lang="ru-RU" dirty="0"/>
              <a:t>. Мф. 1:1; Гал. 3:16),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произойдет из колена Иудина (см. Быт. 49:10; ср. Лк. 3:33; </a:t>
            </a:r>
            <a:r>
              <a:rPr lang="en-US" dirty="0" smtClean="0"/>
              <a:t>         </a:t>
            </a:r>
            <a:r>
              <a:rPr lang="ru-RU" dirty="0" smtClean="0"/>
              <a:t>Евр</a:t>
            </a:r>
            <a:r>
              <a:rPr lang="ru-RU" dirty="0"/>
              <a:t>. 7:14),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родится в доме Давида (см. 2 Цар. 7:12 и след.; ср. Мф. 1:1),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рожден девой (см. Ис. 7:14; ср. Мф. 1:21 и след.),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197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7763" y="1752900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05063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родится в городе Вифлееме (см. Мих. 5:2; ср. Мф. 2:1; Лк. 2:4–7),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lvl="2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48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599" y="1778538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05063"/>
            <a:ext cx="7920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родится в городе Вифлееме (см. Мих. 5:2; ср. Мф. 2:1; Лк. 2:4–7),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помазан Святым Духом (см. Ис. 11:2; ср. Мф. 3:16–17),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lvl="2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697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05063"/>
            <a:ext cx="792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родится в городе Вифлееме (см. Мих. 5:2; ср. Мф. 2:1; Лк. 2:4–7),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помазан Святым Духом (см. Ис. 11:2; ср. Мф. 3:16–17),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творить чудеса (см. Ис. 35:5–6; ср. Мф. 9:35),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en-US" dirty="0" smtClean="0"/>
          </a:p>
          <a:p>
            <a:pPr lvl="2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7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05063"/>
            <a:ext cx="792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родится в городе Вифлееме (см. Мих. 5:2; ср. Мф. 2:1; Лк. 2:4–7),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помазан Святым Духом (см. Ис. 11:2; ср. Мф. 3:16–17),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творить чудеса (см. Ис. 35:5–6; ср. Мф. 9:35),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en-US" dirty="0" smtClean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 smtClean="0"/>
              <a:t>будет </a:t>
            </a:r>
            <a:r>
              <a:rPr lang="ru-RU" dirty="0"/>
              <a:t>отвергнут евреями (см. Пс. 117:22; ср. 1 Пет. 2:7),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86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3933056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примет унизительную смерть (см. Пс. 21; Ис. 53:3; ср. Лк. 9:22) примерно в 33 году после Р. Х. (см. Дан. 9:24 и след.),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lvl="2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280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3933056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примет унизительную смерть (см. Пс. 21; Ис. 53:3; ср. Лк. 9:22) примерно в 33 году после Р. Х. (см. Дан. 9:24 и след.),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отвергнут Своим собственным народом (см. Ис. 53:3; </a:t>
            </a:r>
            <a:r>
              <a:rPr lang="en-US" dirty="0" smtClean="0"/>
              <a:t>                </a:t>
            </a:r>
            <a:r>
              <a:rPr lang="ru-RU" dirty="0" smtClean="0"/>
              <a:t>ср</a:t>
            </a:r>
            <a:r>
              <a:rPr lang="ru-RU" dirty="0"/>
              <a:t>. Ин. 1:10–11; 7:5, 48),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lvl="2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31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3933056"/>
            <a:ext cx="82809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примет унизительную смерть (см. Пс. 21; Ис. 53:3; ср. Лк. 9:22) примерно в 33 году после Р. Х. (см. Дан. 9:24 и след.),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отвергнут Своим собственным народом (см. Ис. 53:3; </a:t>
            </a:r>
            <a:r>
              <a:rPr lang="en-US" dirty="0" smtClean="0"/>
              <a:t>                </a:t>
            </a:r>
            <a:r>
              <a:rPr lang="ru-RU" dirty="0" smtClean="0"/>
              <a:t>ср</a:t>
            </a:r>
            <a:r>
              <a:rPr lang="ru-RU" dirty="0"/>
              <a:t>. Ин. 1:10–11; 7:5, 48),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молчать перед Своими обвинителями (см. Ис. 53:7; </a:t>
            </a:r>
            <a:r>
              <a:rPr lang="en-US" dirty="0" smtClean="0"/>
              <a:t>                    </a:t>
            </a:r>
            <a:r>
              <a:rPr lang="ru-RU" dirty="0" smtClean="0"/>
              <a:t>ср</a:t>
            </a:r>
            <a:r>
              <a:rPr lang="ru-RU" dirty="0"/>
              <a:t>. Мф. 27:12–19),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8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76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476672"/>
            <a:ext cx="8712968" cy="1470025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b="1" u="sng" dirty="0"/>
              <a:t>Научные знания, опережающие свое время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492896"/>
            <a:ext cx="8280920" cy="3960440"/>
          </a:xfrm>
        </p:spPr>
        <p:txBody>
          <a:bodyPr>
            <a:normAutofit fontScale="62500" lnSpcReduction="20000"/>
          </a:bodyPr>
          <a:lstStyle/>
          <a:p>
            <a:pPr marL="514350" indent="-514350" algn="l">
              <a:buFont typeface="+mj-lt"/>
              <a:buAutoNum type="alphaLcPeriod"/>
            </a:pPr>
            <a:r>
              <a:rPr lang="ru-RU" sz="3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Человеческий </a:t>
            </a:r>
            <a:r>
              <a:rPr lang="ru-RU" sz="3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организм</a:t>
            </a:r>
            <a:r>
              <a:rPr lang="en-US" sz="3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800" i="1" dirty="0">
                <a:solidFill>
                  <a:schemeClr val="tx1"/>
                </a:solidFill>
              </a:rPr>
              <a:t/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ru-RU" sz="2800" i="1" dirty="0">
                <a:solidFill>
                  <a:schemeClr val="tx1"/>
                </a:solidFill>
              </a:rPr>
              <a:t/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ru-RU" sz="2800" i="1" dirty="0">
                <a:solidFill>
                  <a:schemeClr val="tx1"/>
                </a:solidFill>
              </a:rPr>
              <a:t>В 40-е годы </a:t>
            </a:r>
            <a:r>
              <a:rPr lang="en-US" sz="2800" i="1" dirty="0">
                <a:solidFill>
                  <a:schemeClr val="tx1"/>
                </a:solidFill>
              </a:rPr>
              <a:t>XIX</a:t>
            </a:r>
            <a:r>
              <a:rPr lang="ru-RU" sz="2800" i="1" dirty="0">
                <a:solidFill>
                  <a:schemeClr val="tx1"/>
                </a:solidFill>
              </a:rPr>
              <a:t> века в одной из больниц Вены каждая шестая беременная пациентка умирала от «родильной горячки». Игнац Земмельвейс, один из местных врачей, заметил, что эти смерти не были случайными: всех умерших пациенток осматривали врачи, которые только что делали вскрытие женщин, умерших от «родильной горячки». Доктор потребовал, чтобы все врачи после выполнения аутопсии обязательно мыли руки. В результате смертность среди рожениц резко сократилась до одной из восьмидесяти четырех. Но, вопреки ожиданиям, остальные врачи не восприняли всерьез предписание Земмельвейса — они сочли обязательное частое мытье рук делом утомительным и скучным. На доктора обрушились такие гонения, что он вынужден был уехать из Вены в Будапешт, где вся история повторилась с самого начала.</a:t>
            </a:r>
          </a:p>
        </p:txBody>
      </p:sp>
    </p:spTree>
    <p:extLst>
      <p:ext uri="{BB962C8B-B14F-4D97-AF65-F5344CB8AC3E}">
        <p14:creationId xmlns:p14="http://schemas.microsoft.com/office/powerpoint/2010/main" val="266302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4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3933056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примет унизительную смерть (см. Пс. 21; Ис. 53:3; ср. Лк. 9:22) примерно в 33 году после Р. Х. (см. Дан. 9:24 и след.),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отвергнут Своим собственным народом (см. Ис. 53:3; </a:t>
            </a:r>
            <a:r>
              <a:rPr lang="en-US" dirty="0" smtClean="0"/>
              <a:t>                </a:t>
            </a:r>
            <a:r>
              <a:rPr lang="ru-RU" dirty="0" smtClean="0"/>
              <a:t>ср</a:t>
            </a:r>
            <a:r>
              <a:rPr lang="ru-RU" dirty="0"/>
              <a:t>. Ин. 1:10–11; 7:5, 48),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молчать перед Своими обвинителями (см. Ис. 53:7; </a:t>
            </a:r>
            <a:r>
              <a:rPr lang="en-US" dirty="0" smtClean="0"/>
              <a:t>                    </a:t>
            </a:r>
            <a:r>
              <a:rPr lang="ru-RU" dirty="0" smtClean="0"/>
              <a:t>ср</a:t>
            </a:r>
            <a:r>
              <a:rPr lang="ru-RU" dirty="0"/>
              <a:t>. Мф. 27:12–19),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en-US" dirty="0" smtClean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 smtClean="0"/>
              <a:t>будет </a:t>
            </a:r>
            <a:r>
              <a:rPr lang="ru-RU" dirty="0"/>
              <a:t>осмеян (см. Пс. 21:7–9; ср. Мф. 27:31),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85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77072"/>
            <a:ext cx="82809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Его руки и ноги будут пронзены (см. Пс. 21:17; ср. Ин. 20:25),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34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77072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Его руки и ноги будут пронзены (см. Пс. 21:17; ср. Ин. 20:25),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казнен вместе с разбойниками (см. Ис. 53:12; ср. Лк. 23:33),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66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77072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Его руки и ноги будут пронзены (см. Пс. 21:17; ср. Ин. 20:25),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казнен вместе с разбойниками (см. Ис. 53:12; ср. Лк. 23:33),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молиться за Своих гонителей (см. Ис. 53:12; ср. Лк. 23:34),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en-US" dirty="0" smtClean="0"/>
          </a:p>
          <a:p>
            <a:pPr lvl="2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58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77072"/>
            <a:ext cx="82809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Его руки и ноги будут пронзены (см. Пс. 21:17; ср. Ин. 20:25),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казнен вместе с разбойниками (см. Ис. 53:12; ср. Лк. 23:33),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молиться за Своих гонителей (см. Ис. 53:12; ср. Лк. 23:34),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en-US" dirty="0" smtClean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 smtClean="0"/>
              <a:t>Его </a:t>
            </a:r>
            <a:r>
              <a:rPr lang="ru-RU" dirty="0"/>
              <a:t>бок будет пробит копьем (см. Зах. 12:10; ср. Ин. 19:34),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56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77072"/>
            <a:ext cx="82809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похоронен в могиле богатого человека (см. Ис. 53:9</a:t>
            </a:r>
            <a:r>
              <a:rPr lang="ru-RU" dirty="0" smtClean="0"/>
              <a:t>;</a:t>
            </a:r>
            <a:r>
              <a:rPr lang="en-US" dirty="0" smtClean="0"/>
              <a:t>                      </a:t>
            </a:r>
            <a:r>
              <a:rPr lang="ru-RU" dirty="0" smtClean="0"/>
              <a:t> </a:t>
            </a:r>
            <a:r>
              <a:rPr lang="ru-RU" dirty="0"/>
              <a:t>ср. Мф. 27:57–60),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lvl="2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236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77072"/>
            <a:ext cx="828091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похоронен в могиле богатого человека (см. Ис. 53:9</a:t>
            </a:r>
            <a:r>
              <a:rPr lang="ru-RU" dirty="0" smtClean="0"/>
              <a:t>;</a:t>
            </a:r>
            <a:r>
              <a:rPr lang="en-US" dirty="0" smtClean="0"/>
              <a:t>                      </a:t>
            </a:r>
            <a:r>
              <a:rPr lang="ru-RU" dirty="0" smtClean="0"/>
              <a:t> </a:t>
            </a:r>
            <a:r>
              <a:rPr lang="ru-RU" dirty="0"/>
              <a:t>ср. Мф. 27:57–60),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Его одежды будут делить, бросая жребий (см. Пс. 21:18; </a:t>
            </a:r>
            <a:r>
              <a:rPr lang="en-US" dirty="0" smtClean="0"/>
              <a:t>                         </a:t>
            </a:r>
            <a:r>
              <a:rPr lang="ru-RU" dirty="0" smtClean="0"/>
              <a:t>ср</a:t>
            </a:r>
            <a:r>
              <a:rPr lang="ru-RU" dirty="0"/>
              <a:t>. Ин. 19:23–24),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en-US" dirty="0" smtClean="0"/>
          </a:p>
          <a:p>
            <a:pPr lvl="2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72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49664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4077072"/>
            <a:ext cx="828091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будет похоронен в могиле богатого человека (см. Ис. 53:9</a:t>
            </a:r>
            <a:r>
              <a:rPr lang="ru-RU" dirty="0" smtClean="0"/>
              <a:t>;</a:t>
            </a:r>
            <a:r>
              <a:rPr lang="en-US" dirty="0" smtClean="0"/>
              <a:t>                      </a:t>
            </a:r>
            <a:r>
              <a:rPr lang="ru-RU" dirty="0" smtClean="0"/>
              <a:t> </a:t>
            </a:r>
            <a:r>
              <a:rPr lang="ru-RU" dirty="0"/>
              <a:t>ср. Мф. 27:57–60),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Его одежды будут делить, бросая жребий (см. Пс. 21:18; </a:t>
            </a:r>
            <a:r>
              <a:rPr lang="en-US" dirty="0" smtClean="0"/>
              <a:t>                         </a:t>
            </a:r>
            <a:r>
              <a:rPr lang="ru-RU" dirty="0" smtClean="0"/>
              <a:t>ср</a:t>
            </a:r>
            <a:r>
              <a:rPr lang="ru-RU" dirty="0"/>
              <a:t>. Ин. 19:23–24),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en-US" dirty="0" smtClean="0"/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 smtClean="0"/>
              <a:t>восстанет </a:t>
            </a:r>
            <a:r>
              <a:rPr lang="ru-RU" dirty="0"/>
              <a:t>из мертвых (см. Пс. 15:10; ср. Деян. 2:31; Мк. 16:6).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70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712968" cy="4725144"/>
          </a:xfrm>
        </p:spPr>
        <p:txBody>
          <a:bodyPr>
            <a:normAutofit fontScale="77500" lnSpcReduction="20000"/>
          </a:bodyPr>
          <a:lstStyle/>
          <a:p>
            <a:pPr lvl="1" algn="l"/>
            <a:r>
              <a:rPr lang="ru-RU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 библейских пророчеств от современных попыток предсказать </a:t>
            </a:r>
            <a:r>
              <a:rPr lang="ru-RU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будущее</a:t>
            </a:r>
            <a:r>
              <a:rPr lang="en-US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 smtClean="0">
                <a:solidFill>
                  <a:schemeClr val="tx1"/>
                </a:solidFill>
              </a:rPr>
              <a:t>Во-первых, библейские пророчества, в отличие от современных предсказаний, очень конкретны. Например, в них указывается колено и город, где Христос появится на свет, и время Его рождения.</a:t>
            </a: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endParaRPr lang="ru-RU" sz="2200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endParaRPr lang="en-US" dirty="0" smtClean="0"/>
          </a:p>
          <a:p>
            <a:pPr marL="1371600" lvl="2" indent="-457200" algn="l">
              <a:buFont typeface="+mj-lt"/>
              <a:buAutoNum type="arabicPeriod"/>
            </a:pPr>
            <a:endParaRPr lang="en-US" dirty="0"/>
          </a:p>
          <a:p>
            <a:pPr marL="1371600" lvl="2" indent="-457200" algn="l">
              <a:buFont typeface="+mj-lt"/>
              <a:buAutoNum type="arabicPeriod"/>
            </a:pPr>
            <a:endParaRPr lang="en-US" dirty="0" smtClean="0"/>
          </a:p>
          <a:p>
            <a:pPr marL="1371600" lvl="2" indent="-457200" algn="l">
              <a:buFont typeface="+mj-lt"/>
              <a:buAutoNum type="arabicPeriod"/>
            </a:pPr>
            <a:endParaRPr lang="en-US" dirty="0" smtClean="0"/>
          </a:p>
          <a:p>
            <a:pPr lvl="2" algn="l"/>
            <a:endParaRPr lang="en-US" dirty="0"/>
          </a:p>
          <a:p>
            <a:pPr marL="1371600" lvl="2" indent="-457200" algn="l">
              <a:buFont typeface="+mj-lt"/>
              <a:buAutoNum type="arabicPeriod"/>
            </a:pPr>
            <a:endParaRPr lang="en-US" dirty="0" smtClean="0"/>
          </a:p>
          <a:p>
            <a:pPr marL="1371600" lvl="2" indent="-457200" algn="l">
              <a:buFont typeface="+mj-lt"/>
              <a:buAutoNum type="arabicPeriod"/>
            </a:pPr>
            <a:endParaRPr lang="en-US" dirty="0"/>
          </a:p>
          <a:p>
            <a:pPr lvl="2" algn="l"/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504" y="1700808"/>
            <a:ext cx="494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3600" dirty="0" smtClean="0"/>
              <a:t>c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4856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712968" cy="4725144"/>
          </a:xfrm>
        </p:spPr>
        <p:txBody>
          <a:bodyPr>
            <a:normAutofit fontScale="77500" lnSpcReduction="20000"/>
          </a:bodyPr>
          <a:lstStyle/>
          <a:p>
            <a:pPr lvl="1" algn="l"/>
            <a:r>
              <a:rPr lang="ru-RU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 библейских пророчеств от современных попыток предсказать </a:t>
            </a:r>
            <a:r>
              <a:rPr lang="ru-RU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будущее</a:t>
            </a:r>
            <a:r>
              <a:rPr lang="en-US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 smtClean="0">
                <a:solidFill>
                  <a:schemeClr val="tx1"/>
                </a:solidFill>
              </a:rPr>
              <a:t>Во-первых, библейские пророчества, в отличие от современных предсказаний, очень конкретны. Например, в них указывается колено и город, где Христос появится на свет, и время Его рождения.</a:t>
            </a:r>
            <a:br>
              <a:rPr lang="ru-RU" sz="2200" i="1" dirty="0" smtClean="0">
                <a:solidFill>
                  <a:schemeClr val="tx1"/>
                </a:solidFill>
              </a:rPr>
            </a:br>
            <a:endParaRPr lang="ru-RU" sz="2200" i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 smtClean="0">
                <a:solidFill>
                  <a:schemeClr val="tx1"/>
                </a:solidFill>
              </a:rPr>
              <a:t>Во-вторых</a:t>
            </a:r>
            <a:r>
              <a:rPr lang="ru-RU" sz="2200" i="1" dirty="0">
                <a:solidFill>
                  <a:schemeClr val="tx1"/>
                </a:solidFill>
              </a:rPr>
              <a:t>, в отличие от прогнозов бульварных газет, ни одно из этих пророчеств не осталось неисполненным.</a:t>
            </a:r>
            <a:br>
              <a:rPr lang="ru-RU" sz="2200" i="1" dirty="0">
                <a:solidFill>
                  <a:schemeClr val="tx1"/>
                </a:solidFill>
              </a:rPr>
            </a:br>
            <a:endParaRPr lang="en-US" sz="2200" i="1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endParaRPr lang="en-US" sz="2200" dirty="0" smtClean="0">
              <a:solidFill>
                <a:schemeClr val="tx1"/>
              </a:solidFill>
            </a:endParaRPr>
          </a:p>
          <a:p>
            <a:pPr lvl="2" algn="l"/>
            <a:endParaRPr lang="en-US" sz="2200" dirty="0" smtClean="0">
              <a:solidFill>
                <a:schemeClr val="tx1"/>
              </a:solidFill>
            </a:endParaRPr>
          </a:p>
          <a:p>
            <a:pPr lvl="2" algn="l"/>
            <a:endParaRPr lang="en-US" sz="2200" dirty="0">
              <a:solidFill>
                <a:schemeClr val="tx1"/>
              </a:solidFill>
            </a:endParaRPr>
          </a:p>
          <a:p>
            <a:pPr lvl="2" algn="l"/>
            <a:endParaRPr lang="en-US" sz="22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endParaRPr lang="en-US" sz="2200" dirty="0" smtClean="0">
              <a:solidFill>
                <a:schemeClr val="tx1"/>
              </a:solidFill>
            </a:endParaRPr>
          </a:p>
          <a:p>
            <a:pPr lvl="2" algn="l"/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504" y="1700808"/>
            <a:ext cx="494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3600" dirty="0" smtClean="0"/>
              <a:t>c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2625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76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476672"/>
            <a:ext cx="8712968" cy="1470025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b="1" u="sng" dirty="0"/>
              <a:t>Научные знания, опережающие свое время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492896"/>
            <a:ext cx="8280920" cy="3960440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buFont typeface="+mj-lt"/>
              <a:buAutoNum type="alphaLcPeriod"/>
            </a:pPr>
            <a: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Человеческий </a:t>
            </a:r>
            <a:r>
              <a:rPr lang="ru-RU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организм</a:t>
            </a:r>
            <a:r>
              <a:rPr lang="en-US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800" i="1" dirty="0">
                <a:solidFill>
                  <a:schemeClr val="tx1"/>
                </a:solidFill>
              </a:rPr>
              <a:t/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ru-RU" sz="2800" i="1" dirty="0">
                <a:solidFill>
                  <a:schemeClr val="tx1"/>
                </a:solidFill>
              </a:rPr>
              <a:t/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ru-RU" sz="1800" i="1" dirty="0">
                <a:solidFill>
                  <a:schemeClr val="tx1"/>
                </a:solidFill>
              </a:rPr>
              <a:t>История доктора Земмельвейса примечательна тем, что законы гигиены, которые Бог дал людям через Моисея, на 3500 лет опередили осознание людьми необходимости мытья тела во избежание распространения болезней. Моисей писал:</a:t>
            </a:r>
            <a:br>
              <a:rPr lang="ru-RU" sz="1800" i="1" dirty="0">
                <a:solidFill>
                  <a:schemeClr val="tx1"/>
                </a:solidFill>
              </a:rPr>
            </a:br>
            <a:r>
              <a:rPr lang="ru-RU" sz="1800" i="1" dirty="0">
                <a:solidFill>
                  <a:schemeClr val="tx1"/>
                </a:solidFill>
              </a:rPr>
              <a:t/>
            </a:r>
            <a:br>
              <a:rPr lang="ru-RU" sz="1800" i="1" dirty="0">
                <a:solidFill>
                  <a:schemeClr val="tx1"/>
                </a:solidFill>
              </a:rPr>
            </a:br>
            <a:r>
              <a:rPr lang="en-US" sz="1800" i="1" dirty="0" smtClean="0">
                <a:solidFill>
                  <a:schemeClr val="tx1"/>
                </a:solidFill>
              </a:rPr>
              <a:t>“</a:t>
            </a:r>
            <a:r>
              <a:rPr lang="ru-RU" sz="1800" i="1" dirty="0" smtClean="0">
                <a:solidFill>
                  <a:schemeClr val="tx1"/>
                </a:solidFill>
              </a:rPr>
              <a:t>Для </a:t>
            </a:r>
            <a:r>
              <a:rPr lang="ru-RU" sz="1800" i="1" dirty="0">
                <a:solidFill>
                  <a:schemeClr val="tx1"/>
                </a:solidFill>
              </a:rPr>
              <a:t>нечистого [того, кто прикасался к трупу человека или животного] пусть возьмут пепла той сожженной жертвы за грех, и нальют на него живой воды в сосуд… &lt;…&gt; …и вымоет он одежды свои, и омоет тело свое водою, и к вечеру будет </a:t>
            </a:r>
            <a:r>
              <a:rPr lang="ru-RU" sz="1800" i="1" dirty="0" smtClean="0">
                <a:solidFill>
                  <a:schemeClr val="tx1"/>
                </a:solidFill>
              </a:rPr>
              <a:t>чист</a:t>
            </a:r>
            <a:r>
              <a:rPr lang="en-US" sz="1800" i="1" dirty="0">
                <a:solidFill>
                  <a:schemeClr val="tx1"/>
                </a:solidFill>
              </a:rPr>
              <a:t> </a:t>
            </a:r>
            <a:r>
              <a:rPr lang="en-US" sz="1800" i="1" dirty="0" smtClean="0">
                <a:solidFill>
                  <a:schemeClr val="tx1"/>
                </a:solidFill>
              </a:rPr>
              <a:t>”</a:t>
            </a:r>
            <a:r>
              <a:rPr lang="ru-RU" sz="1800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(Числ. 19:17, 19).</a:t>
            </a:r>
            <a:br>
              <a:rPr lang="ru-RU" sz="1800" i="1" dirty="0">
                <a:solidFill>
                  <a:schemeClr val="tx1"/>
                </a:solidFill>
              </a:rPr>
            </a:br>
            <a:r>
              <a:rPr lang="ru-RU" sz="1800" i="1" dirty="0">
                <a:solidFill>
                  <a:schemeClr val="tx1"/>
                </a:solidFill>
              </a:rPr>
              <a:t/>
            </a:r>
            <a:br>
              <a:rPr lang="ru-RU" sz="1800" i="1" dirty="0">
                <a:solidFill>
                  <a:schemeClr val="tx1"/>
                </a:solidFill>
              </a:rPr>
            </a:br>
            <a:r>
              <a:rPr lang="ru-RU" sz="1800" i="1" dirty="0">
                <a:solidFill>
                  <a:schemeClr val="tx1"/>
                </a:solidFill>
              </a:rPr>
              <a:t>Такое утверждение предполагает знание о том, что нечто, невидимое невооруженным глазом (микробы и бактерии), способствует распространению болезни. Но наука открыла это только в </a:t>
            </a:r>
            <a:r>
              <a:rPr lang="en-US" sz="1800" i="1" dirty="0">
                <a:solidFill>
                  <a:schemeClr val="tx1"/>
                </a:solidFill>
              </a:rPr>
              <a:t>XIX</a:t>
            </a:r>
            <a:r>
              <a:rPr lang="ru-RU" sz="1800" i="1" dirty="0">
                <a:solidFill>
                  <a:schemeClr val="tx1"/>
                </a:solidFill>
              </a:rPr>
              <a:t> веке! Кроме того, среди окружающих Израиль народов во времена Моисея омовение тела вовсе не было распространено.</a:t>
            </a:r>
            <a:endParaRPr lang="ru-RU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68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712968" cy="4725144"/>
          </a:xfrm>
        </p:spPr>
        <p:txBody>
          <a:bodyPr>
            <a:normAutofit fontScale="77500" lnSpcReduction="20000"/>
          </a:bodyPr>
          <a:lstStyle/>
          <a:p>
            <a:pPr lvl="1" algn="l"/>
            <a:r>
              <a:rPr lang="ru-RU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 библейских пророчеств от современных попыток предсказать </a:t>
            </a:r>
            <a:r>
              <a:rPr lang="ru-RU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будущее</a:t>
            </a:r>
            <a:r>
              <a:rPr lang="en-US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 smtClean="0">
                <a:solidFill>
                  <a:schemeClr val="tx1"/>
                </a:solidFill>
              </a:rPr>
              <a:t>Во-первых, библейские пророчества, в отличие от современных предсказаний, очень конкретны. Например, в них указывается колено и город, где Христос появится на свет, и время Его рождения.</a:t>
            </a:r>
            <a:br>
              <a:rPr lang="ru-RU" sz="2200" i="1" dirty="0" smtClean="0">
                <a:solidFill>
                  <a:schemeClr val="tx1"/>
                </a:solidFill>
              </a:rPr>
            </a:br>
            <a:endParaRPr lang="ru-RU" sz="2200" i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 smtClean="0">
                <a:solidFill>
                  <a:schemeClr val="tx1"/>
                </a:solidFill>
              </a:rPr>
              <a:t>Во-вторых</a:t>
            </a:r>
            <a:r>
              <a:rPr lang="ru-RU" sz="2200" i="1" dirty="0">
                <a:solidFill>
                  <a:schemeClr val="tx1"/>
                </a:solidFill>
              </a:rPr>
              <a:t>, в отличие от прогнозов бульварных газет, ни одно из этих пророчеств не осталось неисполненным.</a:t>
            </a:r>
            <a:br>
              <a:rPr lang="ru-RU" sz="2200" i="1" dirty="0">
                <a:solidFill>
                  <a:schemeClr val="tx1"/>
                </a:solidFill>
              </a:rPr>
            </a:br>
            <a:endParaRPr lang="ru-RU" sz="2200" i="1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>
                <a:solidFill>
                  <a:schemeClr val="tx1"/>
                </a:solidFill>
              </a:rPr>
              <a:t>В-третьих, поскольку эти пророчества были </a:t>
            </a:r>
            <a:r>
              <a:rPr lang="ru-RU" sz="2200" i="1" dirty="0" smtClean="0">
                <a:solidFill>
                  <a:schemeClr val="tx1"/>
                </a:solidFill>
              </a:rPr>
              <a:t>записаны за сотни лет до рождения Христа, невозможно предположить, что кто-то просто сделал «правильные» выводы из событий того времени.</a:t>
            </a:r>
            <a:endParaRPr lang="en-US" sz="2200" i="1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endParaRPr lang="en-US" sz="2200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endParaRPr lang="en-US" sz="2200" dirty="0">
              <a:solidFill>
                <a:schemeClr val="tx1"/>
              </a:solidFill>
            </a:endParaRPr>
          </a:p>
          <a:p>
            <a:pPr lvl="2" algn="l"/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504" y="1700808"/>
            <a:ext cx="494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3600" dirty="0" smtClean="0"/>
              <a:t>c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825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712968" cy="4725144"/>
          </a:xfrm>
        </p:spPr>
        <p:txBody>
          <a:bodyPr>
            <a:normAutofit fontScale="77500" lnSpcReduction="20000"/>
          </a:bodyPr>
          <a:lstStyle/>
          <a:p>
            <a:pPr lvl="1" algn="l"/>
            <a:r>
              <a:rPr lang="ru-RU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Отличие библейских пророчеств от современных попыток предсказать </a:t>
            </a:r>
            <a:r>
              <a:rPr lang="ru-RU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будущее</a:t>
            </a:r>
            <a:r>
              <a:rPr lang="en-US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 smtClean="0">
                <a:solidFill>
                  <a:schemeClr val="tx1"/>
                </a:solidFill>
              </a:rPr>
              <a:t>Во-первых, библейские пророчества, в отличие от современных предсказаний, очень конкретны. Например, в них указывается колено и город, где Христос появится на свет, и время Его рождения.</a:t>
            </a:r>
            <a:br>
              <a:rPr lang="ru-RU" sz="2200" i="1" dirty="0" smtClean="0">
                <a:solidFill>
                  <a:schemeClr val="tx1"/>
                </a:solidFill>
              </a:rPr>
            </a:br>
            <a:endParaRPr lang="ru-RU" sz="2200" i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 smtClean="0">
                <a:solidFill>
                  <a:schemeClr val="tx1"/>
                </a:solidFill>
              </a:rPr>
              <a:t>Во-вторых</a:t>
            </a:r>
            <a:r>
              <a:rPr lang="ru-RU" sz="2200" i="1" dirty="0">
                <a:solidFill>
                  <a:schemeClr val="tx1"/>
                </a:solidFill>
              </a:rPr>
              <a:t>, в отличие от прогнозов бульварных газет, ни одно из этих пророчеств не осталось неисполненным.</a:t>
            </a:r>
            <a:br>
              <a:rPr lang="ru-RU" sz="2200" i="1" dirty="0">
                <a:solidFill>
                  <a:schemeClr val="tx1"/>
                </a:solidFill>
              </a:rPr>
            </a:br>
            <a:endParaRPr lang="ru-RU" sz="2200" i="1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>
                <a:solidFill>
                  <a:schemeClr val="tx1"/>
                </a:solidFill>
              </a:rPr>
              <a:t>В-третьих, поскольку эти пророчества были </a:t>
            </a:r>
            <a:r>
              <a:rPr lang="ru-RU" sz="2200" i="1" dirty="0" smtClean="0">
                <a:solidFill>
                  <a:schemeClr val="tx1"/>
                </a:solidFill>
              </a:rPr>
              <a:t>записаны за сотни лет до рождения Христа, невозможно предположить, что кто-то просто сделал «правильные» выводы из событий того времени.</a:t>
            </a:r>
            <a:br>
              <a:rPr lang="ru-RU" sz="2200" i="1" dirty="0" smtClean="0">
                <a:solidFill>
                  <a:schemeClr val="tx1"/>
                </a:solidFill>
              </a:rPr>
            </a:br>
            <a:endParaRPr lang="en-US" sz="2200" i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rabicPeriod"/>
            </a:pPr>
            <a:r>
              <a:rPr lang="ru-RU" sz="2200" i="1" dirty="0" smtClean="0">
                <a:solidFill>
                  <a:schemeClr val="tx1"/>
                </a:solidFill>
              </a:rPr>
              <a:t>В-четвертых, многие из этих пророчеств касались вещей, над которыми человек не властен. Например, человек не властен над временем, местом и обстоятельствами своего рождения и своей смерти. Но все это было подробно предсказано о Христе.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504" y="1700808"/>
            <a:ext cx="4943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3600" dirty="0" smtClean="0"/>
              <a:t>c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8915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983" y="2246481"/>
            <a:ext cx="8712968" cy="4725144"/>
          </a:xfrm>
        </p:spPr>
        <p:txBody>
          <a:bodyPr>
            <a:normAutofit/>
          </a:bodyPr>
          <a:lstStyle/>
          <a:p>
            <a:pPr lvl="1" algn="l"/>
            <a:r>
              <a:rPr lang="ru-RU" sz="2400" i="1" dirty="0">
                <a:solidFill>
                  <a:schemeClr val="tx1"/>
                </a:solidFill>
              </a:rPr>
              <a:t>Исполнение этих пророчеств, данных за сотни лет до реальных событий, лучше всего объясняется существованием трансцендентного Бога, Который знает все и возвещает «от начала, что будет в конце…» </a:t>
            </a:r>
            <a:r>
              <a:rPr lang="en-US" sz="2400" i="1" dirty="0" smtClean="0">
                <a:solidFill>
                  <a:schemeClr val="tx1"/>
                </a:solidFill>
              </a:rPr>
              <a:t>           </a:t>
            </a:r>
            <a:r>
              <a:rPr lang="ru-RU" sz="2400" i="1" dirty="0" smtClean="0">
                <a:solidFill>
                  <a:schemeClr val="tx1"/>
                </a:solidFill>
              </a:rPr>
              <a:t>(</a:t>
            </a:r>
            <a:r>
              <a:rPr lang="ru-RU" sz="2400" i="1" dirty="0">
                <a:solidFill>
                  <a:schemeClr val="tx1"/>
                </a:solidFill>
              </a:rPr>
              <a:t>Ис. 46:10). </a:t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sz="2400" i="1" dirty="0">
                <a:solidFill>
                  <a:schemeClr val="tx1"/>
                </a:solidFill>
              </a:rPr>
              <a:t>Изучение современных предсказаний показало, что в 92% случаев они были </a:t>
            </a:r>
            <a:r>
              <a:rPr lang="ru-RU" sz="2400" i="1" dirty="0" smtClean="0">
                <a:solidFill>
                  <a:schemeClr val="tx1"/>
                </a:solidFill>
              </a:rPr>
              <a:t>ошибочны.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005" y="1916832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 smtClean="0"/>
              <a:t>d.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9474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5751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 </a:t>
            </a:r>
            <a:r>
              <a:rPr lang="ru-RU" b="1" u="sng" dirty="0" smtClean="0"/>
              <a:t>Уникальность </a:t>
            </a:r>
            <a:r>
              <a:rPr lang="ru-RU" b="1" u="sng" dirty="0"/>
              <a:t>и неповторимость сообщения, заложенного в Библии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983" y="2420888"/>
            <a:ext cx="8712968" cy="4550737"/>
          </a:xfrm>
        </p:spPr>
        <p:txBody>
          <a:bodyPr>
            <a:normAutofit/>
          </a:bodyPr>
          <a:lstStyle/>
          <a:p>
            <a:pPr lvl="1" algn="l"/>
            <a:r>
              <a:rPr lang="ru-RU" sz="2400" i="1" dirty="0">
                <a:solidFill>
                  <a:schemeClr val="tx1"/>
                </a:solidFill>
              </a:rPr>
              <a:t>В одной фразе Послания к Римлянам (6:23) заключена вся уникальность библейского послания: «Ибо возмездие за грех — смерть, а дар Божий — жизнь вечная во Христе Иисусе, Господе нашем».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005" y="1916832"/>
            <a:ext cx="494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 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5608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5751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 </a:t>
            </a:r>
            <a:r>
              <a:rPr lang="ru-RU" b="1" u="sng" dirty="0" smtClean="0"/>
              <a:t>Уникальность </a:t>
            </a:r>
            <a:r>
              <a:rPr lang="ru-RU" b="1" u="sng" dirty="0"/>
              <a:t>и неповторимость сообщения, заложенного в Библии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983" y="2420888"/>
            <a:ext cx="8712968" cy="4550737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ru-RU" sz="3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Духовная </a:t>
            </a:r>
            <a:r>
              <a:rPr lang="ru-RU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смерть</a:t>
            </a:r>
            <a:r>
              <a:rPr lang="ru-RU" sz="2600" dirty="0">
                <a:solidFill>
                  <a:schemeClr val="tx1"/>
                </a:solidFill>
              </a:rPr>
              <a:t/>
            </a:r>
            <a:br>
              <a:rPr lang="ru-RU" sz="2600" dirty="0">
                <a:solidFill>
                  <a:schemeClr val="tx1"/>
                </a:solidFill>
              </a:rPr>
            </a:br>
            <a:r>
              <a:rPr lang="ru-RU" sz="2600" dirty="0">
                <a:solidFill>
                  <a:schemeClr val="tx1"/>
                </a:solidFill>
              </a:rPr>
              <a:t/>
            </a:r>
            <a:br>
              <a:rPr lang="ru-RU" sz="2600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>Евангелие начинается с известия о том, что духовное состояние человечества безнадежно: человечество духовно мертво (см. Еф. 2:1). </a:t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/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>В этом состоит уникальность христианства.</a:t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/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>Другие религии признают, что с духовным миром человечества не все благополучно, но при этом допускают, что мы способны так или иначе исправить положение дел своими силами. </a:t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/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>По словам же Библии, мы не способны помочь самим себе. </a:t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/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>Подобно тому, как физически умершие люди не в состоянии вернуть себя к жизни, те, кто мертв духовно, не могут оживить себя сами (см. Еф. 2:8–9).</a:t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/>
            </a:r>
            <a:br>
              <a:rPr lang="ru-RU" sz="2600" i="1" dirty="0">
                <a:solidFill>
                  <a:schemeClr val="tx1"/>
                </a:solidFill>
              </a:rPr>
            </a:br>
            <a:r>
              <a:rPr lang="ru-RU" sz="2600" i="1" dirty="0">
                <a:solidFill>
                  <a:schemeClr val="tx1"/>
                </a:solidFill>
              </a:rPr>
              <a:t>Кроме того, мы духовно мертвы потому, что Бог свят. Он не допустит греха в Своем присутствии: «Нечестивые не пребудут пред очами Твоими…» (Пс. 5:6). Проблема заключается в том, что «все согрешили» (Рим. 3:23).</a:t>
            </a:r>
            <a:r>
              <a:rPr lang="ru-RU" sz="2400" i="1" dirty="0"/>
              <a:t/>
            </a:r>
            <a:br>
              <a:rPr lang="ru-RU" sz="2400" i="1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52532"/>
            <a:ext cx="4943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4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1316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5751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 </a:t>
            </a:r>
            <a:r>
              <a:rPr lang="ru-RU" b="1" u="sng" dirty="0" smtClean="0"/>
              <a:t>Уникальность </a:t>
            </a:r>
            <a:r>
              <a:rPr lang="ru-RU" b="1" u="sng" dirty="0"/>
              <a:t>и неповторимость сообщения, заложенного в Библии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983" y="2348880"/>
            <a:ext cx="8712968" cy="4622746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ru-RU" sz="4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Вечная </a:t>
            </a:r>
            <a:r>
              <a:rPr lang="ru-RU" sz="4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жизнь</a:t>
            </a: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400" dirty="0">
                <a:solidFill>
                  <a:schemeClr val="tx1"/>
                </a:solidFill>
              </a:rPr>
              <a:t/>
            </a:r>
            <a:br>
              <a:rPr lang="ru-RU" sz="3400" dirty="0">
                <a:solidFill>
                  <a:schemeClr val="tx1"/>
                </a:solidFill>
              </a:rPr>
            </a:br>
            <a:r>
              <a:rPr lang="ru-RU" sz="3400" i="1" dirty="0">
                <a:solidFill>
                  <a:schemeClr val="tx1"/>
                </a:solidFill>
              </a:rPr>
              <a:t>Благая весть заключается в том, что мы можем обрести вечную жизнь и вечная жизнь представляет собой не просто посмертное существование в духовном мире, но общение с Самим Богом (см. Ин. 17:3). </a:t>
            </a:r>
            <a:br>
              <a:rPr lang="ru-RU" sz="3400" i="1" dirty="0">
                <a:solidFill>
                  <a:schemeClr val="tx1"/>
                </a:solidFill>
              </a:rPr>
            </a:br>
            <a:r>
              <a:rPr lang="ru-RU" sz="3400" i="1" dirty="0">
                <a:solidFill>
                  <a:schemeClr val="tx1"/>
                </a:solidFill>
              </a:rPr>
              <a:t/>
            </a:r>
            <a:br>
              <a:rPr lang="ru-RU" sz="3400" i="1" dirty="0">
                <a:solidFill>
                  <a:schemeClr val="tx1"/>
                </a:solidFill>
              </a:rPr>
            </a:br>
            <a:r>
              <a:rPr lang="ru-RU" sz="3400" i="1" dirty="0">
                <a:solidFill>
                  <a:schemeClr val="tx1"/>
                </a:solidFill>
              </a:rPr>
              <a:t>Никакая другая религия не обещает привести нас так близко к Богу, как христианство (Евр. 4:16). </a:t>
            </a:r>
            <a:br>
              <a:rPr lang="ru-RU" sz="3400" i="1" dirty="0">
                <a:solidFill>
                  <a:schemeClr val="tx1"/>
                </a:solidFill>
              </a:rPr>
            </a:br>
            <a:r>
              <a:rPr lang="ru-RU" sz="3400" i="1" dirty="0">
                <a:solidFill>
                  <a:schemeClr val="tx1"/>
                </a:solidFill>
              </a:rPr>
              <a:t/>
            </a:r>
            <a:br>
              <a:rPr lang="ru-RU" sz="3400" i="1" dirty="0">
                <a:solidFill>
                  <a:schemeClr val="tx1"/>
                </a:solidFill>
              </a:rPr>
            </a:br>
            <a:r>
              <a:rPr lang="ru-RU" sz="3400" i="1" dirty="0">
                <a:solidFill>
                  <a:schemeClr val="tx1"/>
                </a:solidFill>
              </a:rPr>
              <a:t>Более того, наше общение с Ним может начаться прямо сейчас.</a:t>
            </a:r>
            <a:br>
              <a:rPr lang="ru-RU" sz="3400" i="1" dirty="0">
                <a:solidFill>
                  <a:schemeClr val="tx1"/>
                </a:solidFill>
              </a:rPr>
            </a:br>
            <a:r>
              <a:rPr lang="ru-RU" sz="3400" i="1" dirty="0">
                <a:solidFill>
                  <a:schemeClr val="tx1"/>
                </a:solidFill>
              </a:rPr>
              <a:t/>
            </a:r>
            <a:br>
              <a:rPr lang="ru-RU" sz="3400" i="1" dirty="0">
                <a:solidFill>
                  <a:schemeClr val="tx1"/>
                </a:solidFill>
              </a:rPr>
            </a:br>
            <a:r>
              <a:rPr lang="ru-RU" sz="3400" i="1" dirty="0">
                <a:solidFill>
                  <a:schemeClr val="tx1"/>
                </a:solidFill>
              </a:rPr>
              <a:t>С другой стороны, никакая другая религия не может дать такого подтверждения своим обещаниям вечной жизни, как христианство, потому что Иисус Христос — единственный основатель религии, который физически воскрес из мертвых.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4943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24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4287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5751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 </a:t>
            </a:r>
            <a:r>
              <a:rPr lang="ru-RU" b="1" u="sng" dirty="0" smtClean="0"/>
              <a:t>Уникальность </a:t>
            </a:r>
            <a:r>
              <a:rPr lang="ru-RU" b="1" u="sng" dirty="0"/>
              <a:t>и неповторимость сообщения, заложенного в Библии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983" y="2348880"/>
            <a:ext cx="8712968" cy="4622746"/>
          </a:xfrm>
        </p:spPr>
        <p:txBody>
          <a:bodyPr>
            <a:normAutofit fontScale="77500" lnSpcReduction="20000"/>
          </a:bodyPr>
          <a:lstStyle/>
          <a:p>
            <a:pPr lvl="1" algn="l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Дар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Евангелие уникально, потому что дар вечной жизни дается абсолютно безвозмездно. Дар не будет даром, если его нужно заработать; дар можно только получить. 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Для того чтобы принять этот дар, нужно, во-первых, осознать свою потребность в жизни, ибо грех привел нас к духовной смерти, и, во-вторых, принять искупление Иисуса Христа, Который Своей жизнью заплатил за наши грехи (см. 2 Кор. 5:21).</a:t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Дар вечной жизни в Иисусе Христе является центральной вестью Библии.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00808"/>
            <a:ext cx="4943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4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0278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525" y="476672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</a:t>
            </a:r>
            <a:r>
              <a:rPr lang="ru-RU" b="1" u="sng" dirty="0" smtClean="0"/>
              <a:t>Чудесное </a:t>
            </a:r>
            <a:r>
              <a:rPr lang="ru-RU" b="1" u="sng" dirty="0"/>
              <a:t>подтверждение библейских свидетельств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983" y="2492896"/>
            <a:ext cx="8712968" cy="4478730"/>
          </a:xfrm>
        </p:spPr>
        <p:txBody>
          <a:bodyPr>
            <a:normAutofit fontScale="70000" lnSpcReduction="20000"/>
          </a:bodyPr>
          <a:lstStyle/>
          <a:p>
            <a:pPr lvl="1" algn="l"/>
            <a:r>
              <a:rPr lang="ru-RU" sz="3200" i="1" dirty="0">
                <a:solidFill>
                  <a:schemeClr val="tx1"/>
                </a:solidFill>
              </a:rPr>
              <a:t>Чудо — дело Бога, а Бог не станет употреблять Свою сверхъестественную силу, чтобы поддержать лжепророка.</a:t>
            </a:r>
            <a:br>
              <a:rPr lang="ru-RU" sz="3200" i="1" dirty="0">
                <a:solidFill>
                  <a:schemeClr val="tx1"/>
                </a:solidFill>
              </a:rPr>
            </a:br>
            <a:r>
              <a:rPr lang="ru-RU" sz="3200" i="1" dirty="0">
                <a:solidFill>
                  <a:schemeClr val="tx1"/>
                </a:solidFill>
              </a:rPr>
              <a:t/>
            </a:r>
            <a:br>
              <a:rPr lang="ru-RU" sz="3200" i="1" dirty="0">
                <a:solidFill>
                  <a:schemeClr val="tx1"/>
                </a:solidFill>
              </a:rPr>
            </a:br>
            <a:r>
              <a:rPr lang="ru-RU" sz="3200" i="1" dirty="0">
                <a:solidFill>
                  <a:schemeClr val="tx1"/>
                </a:solidFill>
              </a:rPr>
              <a:t>Чудеса — это божественное подтверждение того, что пророк говорит от имени Бога. </a:t>
            </a:r>
            <a:br>
              <a:rPr lang="ru-RU" sz="3200" i="1" dirty="0">
                <a:solidFill>
                  <a:schemeClr val="tx1"/>
                </a:solidFill>
              </a:rPr>
            </a:br>
            <a:r>
              <a:rPr lang="ru-RU" sz="3200" i="1" dirty="0">
                <a:solidFill>
                  <a:schemeClr val="tx1"/>
                </a:solidFill>
              </a:rPr>
              <a:t/>
            </a:r>
            <a:br>
              <a:rPr lang="ru-RU" sz="3200" i="1" dirty="0">
                <a:solidFill>
                  <a:schemeClr val="tx1"/>
                </a:solidFill>
              </a:rPr>
            </a:br>
            <a:r>
              <a:rPr lang="ru-RU" sz="3200" i="1" dirty="0">
                <a:solidFill>
                  <a:schemeClr val="tx1"/>
                </a:solidFill>
              </a:rPr>
              <a:t>Но из всех религиозных вождей мира только иудеохристианские пророки и апостолы прославили себя подлинными чудесами, которые нельзя объяснить внушением или ловкостью рук.</a:t>
            </a:r>
            <a:br>
              <a:rPr lang="ru-RU" sz="3200" i="1" dirty="0">
                <a:solidFill>
                  <a:schemeClr val="tx1"/>
                </a:solidFill>
              </a:rPr>
            </a:br>
            <a:r>
              <a:rPr lang="ru-RU" sz="3200" i="1" dirty="0">
                <a:solidFill>
                  <a:schemeClr val="tx1"/>
                </a:solidFill>
              </a:rPr>
              <a:t/>
            </a:r>
            <a:br>
              <a:rPr lang="ru-RU" sz="3200" i="1" dirty="0">
                <a:solidFill>
                  <a:schemeClr val="tx1"/>
                </a:solidFill>
              </a:rPr>
            </a:br>
            <a:r>
              <a:rPr lang="ru-RU" sz="3200" i="1" dirty="0">
                <a:solidFill>
                  <a:schemeClr val="tx1"/>
                </a:solidFill>
              </a:rPr>
              <a:t>Библейские пророки утверждали, что их слова исходят от Бога.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484784"/>
            <a:ext cx="494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dirty="0" smtClean="0"/>
              <a:t> 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5125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525" y="476672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</a:t>
            </a:r>
            <a:r>
              <a:rPr lang="ru-RU" b="1" u="sng" dirty="0" smtClean="0"/>
              <a:t>Чудесное </a:t>
            </a:r>
            <a:r>
              <a:rPr lang="ru-RU" b="1" u="sng" dirty="0"/>
              <a:t>подтверждение библейских свидетельств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983" y="2345139"/>
            <a:ext cx="8627505" cy="4626487"/>
          </a:xfrm>
        </p:spPr>
        <p:txBody>
          <a:bodyPr>
            <a:normAutofit fontScale="40000" lnSpcReduction="20000"/>
          </a:bodyPr>
          <a:lstStyle/>
          <a:p>
            <a:pPr lvl="1" algn="l"/>
            <a:r>
              <a:rPr lang="ru-RU" sz="3800" dirty="0">
                <a:solidFill>
                  <a:schemeClr val="tx1"/>
                </a:solidFill>
              </a:rPr>
              <a:t>Один из способов надежно отличить истинного пророка от ложного — удостовериться в его способности совершать чудеса (см. Деян. 2:22; Евр. 2:3–4).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Например, призвав Моисея, Бог явил множество чудес в подтверждение того, что Моисей говорит по Божьему внушению (см. Исх. 4:1 и след.).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Подобным же образом и Илия на горе Кармил получил знамение в виде небесного огня в подтверждение того, что он — Божий пророк (см. 3 Цар. 18).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Павел писал, что «знамения, чудеса и силы» — это «признаки Апостола» (см. 2 Кор. 12:12).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Апостолы говорили на языках, которых никогда не знали (см. Деян. 2:4).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Петр исцелил человека, который был калекой от рождения (см. Деян. 3:1–10). </a:t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/>
            </a:r>
            <a:br>
              <a:rPr lang="ru-RU" sz="3800" dirty="0">
                <a:solidFill>
                  <a:schemeClr val="tx1"/>
                </a:solidFill>
              </a:rPr>
            </a:br>
            <a:r>
              <a:rPr lang="ru-RU" sz="3800" dirty="0">
                <a:solidFill>
                  <a:schemeClr val="tx1"/>
                </a:solidFill>
              </a:rPr>
              <a:t>Павел воскресил человека из мертвых (см. Деян. 20:10). Лука пишет, что «руками же Апостолов совершались в народе многие знамения и чудеса</a:t>
            </a:r>
            <a:r>
              <a:rPr lang="ru-RU" sz="3800" dirty="0" smtClean="0">
                <a:solidFill>
                  <a:schemeClr val="tx1"/>
                </a:solidFill>
              </a:rPr>
              <a:t>…»</a:t>
            </a:r>
            <a:r>
              <a:rPr lang="en-US" sz="3800" dirty="0" smtClean="0">
                <a:solidFill>
                  <a:schemeClr val="tx1"/>
                </a:solidFill>
              </a:rPr>
              <a:t>  </a:t>
            </a:r>
            <a:r>
              <a:rPr lang="ru-RU" sz="3800" dirty="0" smtClean="0">
                <a:solidFill>
                  <a:schemeClr val="tx1"/>
                </a:solidFill>
              </a:rPr>
              <a:t>(</a:t>
            </a:r>
            <a:r>
              <a:rPr lang="ru-RU" sz="3800" dirty="0">
                <a:solidFill>
                  <a:schemeClr val="tx1"/>
                </a:solidFill>
              </a:rPr>
              <a:t>Деян. 5:12; см. также Евр. 2:3–4).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3037" y="1988840"/>
            <a:ext cx="49434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000" b="1" dirty="0" smtClean="0"/>
              <a:t>  a.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7573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525" y="476672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</a:t>
            </a:r>
            <a:r>
              <a:rPr lang="ru-RU" b="1" u="sng" dirty="0" smtClean="0"/>
              <a:t>Чудесное </a:t>
            </a:r>
            <a:r>
              <a:rPr lang="ru-RU" b="1" u="sng" dirty="0"/>
              <a:t>подтверждение библейских свидетельств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983" y="2420888"/>
            <a:ext cx="8627505" cy="4550738"/>
          </a:xfrm>
        </p:spPr>
        <p:txBody>
          <a:bodyPr>
            <a:normAutofit/>
          </a:bodyPr>
          <a:lstStyle/>
          <a:p>
            <a:pPr lvl="1" algn="l"/>
            <a:r>
              <a:rPr lang="ru-RU" sz="2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Чудеса были отличительным признаком служения </a:t>
            </a:r>
            <a:r>
              <a:rPr lang="ru-RU" sz="20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Иисуса</a:t>
            </a:r>
            <a:r>
              <a:rPr lang="ru-RU" sz="2000" i="1" dirty="0">
                <a:solidFill>
                  <a:schemeClr val="tx1"/>
                </a:solidFill>
              </a:rPr>
              <a:t/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/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>Когда Иоанн Креститель спросил Иисуса, является ли Он Мессией, Иисус рассказал о сотворенных Им чудесах: о том, что Он возвращал слепым зрение, парализованным — способность ходить, прокаженным — здоровье, глухим — слух, а мертвым — жизнь (см. Лк. 7:20–22). </a:t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/>
            </a:r>
            <a:br>
              <a:rPr lang="ru-RU" sz="2000" i="1" dirty="0">
                <a:solidFill>
                  <a:schemeClr val="tx1"/>
                </a:solidFill>
              </a:rPr>
            </a:br>
            <a:r>
              <a:rPr lang="ru-RU" sz="2000" i="1" dirty="0">
                <a:solidFill>
                  <a:schemeClr val="tx1"/>
                </a:solidFill>
              </a:rPr>
              <a:t>Никодим признался Иисусу: «Равви! мы знаем, что Ты — Учитель, пришедший от Бога; ибо таких чудес, какие Ты творишь, никто не может творить, если не будет с ним Бог» (Ин. 3:2). 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5" y="1812954"/>
            <a:ext cx="49434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000" b="1" dirty="0" smtClean="0"/>
              <a:t>  b.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09677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46" y="-4176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476672"/>
            <a:ext cx="8712968" cy="1470025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b="1" u="sng" dirty="0"/>
              <a:t>Научные знания, опережающие свое время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1426" y="2276872"/>
            <a:ext cx="8280920" cy="3960440"/>
          </a:xfrm>
        </p:spPr>
        <p:txBody>
          <a:bodyPr>
            <a:normAutofit fontScale="70000" lnSpcReduction="20000"/>
          </a:bodyPr>
          <a:lstStyle/>
          <a:p>
            <a:pPr lvl="1" algn="l"/>
            <a: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Земля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>
                <a:solidFill>
                  <a:schemeClr val="tx1"/>
                </a:solidFill>
              </a:rPr>
              <a:t>Ниже приведены некоторые физические феномены, упоминащиеся в Библии, которые не только противоречат представлениям о мире, распространенным в то время, но и предвосхищают самые первые научные открытия такого рода на 2-3 тысячи лет: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Wingdings" panose="05000000000000000000" pitchFamily="2" charset="2"/>
              <a:buChar char="ü"/>
            </a:pPr>
            <a:r>
              <a:rPr lang="ru-RU" i="1" dirty="0">
                <a:solidFill>
                  <a:schemeClr val="tx1"/>
                </a:solidFill>
              </a:rPr>
              <a:t>На дне океана есть глубокие впадины (см. 2 Цар. 22:16; Иов. 38:16; Пс. 17:15) и высокие горы (см. Ион. 2:6). В древности люди думали, что дно океана «ровное, песчаное, чашеобразное»</a:t>
            </a:r>
            <a:r>
              <a:rPr lang="ru-RU" i="1" baseline="30000" dirty="0">
                <a:solidFill>
                  <a:schemeClr val="tx1"/>
                </a:solidFill>
              </a:rPr>
              <a:t>10</a:t>
            </a:r>
            <a:r>
              <a:rPr lang="ru-RU" i="1" dirty="0">
                <a:solidFill>
                  <a:schemeClr val="tx1"/>
                </a:solidFill>
              </a:rPr>
              <a:t>.</a:t>
            </a:r>
            <a:r>
              <a:rPr lang="en-US" i="1" dirty="0">
                <a:solidFill>
                  <a:schemeClr val="tx1"/>
                </a:solidFill>
              </a:rPr>
              <a:t> </a:t>
            </a:r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en-US" i="1" dirty="0" smtClean="0">
              <a:solidFill>
                <a:schemeClr val="tx1"/>
              </a:solidFill>
            </a:endParaRPr>
          </a:p>
          <a:p>
            <a:pPr marL="1257300" lvl="2" indent="-342900" algn="l">
              <a:buFont typeface="Wingdings" panose="05000000000000000000" pitchFamily="2" charset="2"/>
              <a:buChar char="ü"/>
            </a:pPr>
            <a:r>
              <a:rPr lang="ru-RU" i="1" dirty="0" smtClean="0">
                <a:solidFill>
                  <a:schemeClr val="tx1"/>
                </a:solidFill>
              </a:rPr>
              <a:t>Океан </a:t>
            </a:r>
            <a:r>
              <a:rPr lang="ru-RU" i="1" dirty="0">
                <a:solidFill>
                  <a:schemeClr val="tx1"/>
                </a:solidFill>
              </a:rPr>
              <a:t>обладает подводными источниками (см. Быт. 7:11; Иов. 38:16; Пр. 8:28). В других цивилизациях существовало убеждение, что океан питается только дождями и </a:t>
            </a:r>
            <a:r>
              <a:rPr lang="ru-RU" i="1" dirty="0" smtClean="0">
                <a:solidFill>
                  <a:schemeClr val="tx1"/>
                </a:solidFill>
              </a:rPr>
              <a:t>реками.</a:t>
            </a:r>
            <a:endParaRPr lang="ru-RU" sz="6000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0355" y="2400868"/>
            <a:ext cx="742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652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525" y="476672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</a:t>
            </a:r>
            <a:r>
              <a:rPr lang="ru-RU" b="1" u="sng" dirty="0" smtClean="0"/>
              <a:t>Чудесное </a:t>
            </a:r>
            <a:r>
              <a:rPr lang="ru-RU" b="1" u="sng" dirty="0"/>
              <a:t>подтверждение библейских свидетельств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90733"/>
            <a:ext cx="8699513" cy="4824536"/>
          </a:xfrm>
        </p:spPr>
        <p:txBody>
          <a:bodyPr>
            <a:normAutofit fontScale="32500" lnSpcReduction="20000"/>
          </a:bodyPr>
          <a:lstStyle/>
          <a:p>
            <a:pPr lvl="2" algn="l"/>
            <a:r>
              <a:rPr lang="ru-RU" sz="5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Чудеса были отличительным признаком служения </a:t>
            </a:r>
            <a:r>
              <a:rPr lang="ru-RU" sz="56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Иисуса</a:t>
            </a:r>
            <a:endParaRPr lang="en-US" sz="3400" i="1" dirty="0" smtClean="0">
              <a:solidFill>
                <a:schemeClr val="tx1"/>
              </a:solidFill>
            </a:endParaRPr>
          </a:p>
          <a:p>
            <a:pPr lvl="2" algn="l"/>
            <a:endParaRPr lang="en-US" sz="5500" i="1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5500" dirty="0" smtClean="0">
                <a:solidFill>
                  <a:schemeClr val="tx1"/>
                </a:solidFill>
              </a:rPr>
              <a:t>Иисус </a:t>
            </a:r>
            <a:r>
              <a:rPr lang="ru-RU" sz="5500" dirty="0">
                <a:solidFill>
                  <a:schemeClr val="tx1"/>
                </a:solidFill>
              </a:rPr>
              <a:t>Христос превращал воду в вино (см. Ин. 2)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5500" dirty="0">
                <a:solidFill>
                  <a:schemeClr val="tx1"/>
                </a:solidFill>
              </a:rPr>
              <a:t>Избавлял человека от врожденной болезни (см. Ин. 5)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5500" dirty="0">
                <a:solidFill>
                  <a:schemeClr val="tx1"/>
                </a:solidFill>
              </a:rPr>
              <a:t>Умножил хлеб, чтобы накормить толпу (см. Ин. 6)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5500" dirty="0">
                <a:solidFill>
                  <a:schemeClr val="tx1"/>
                </a:solidFill>
              </a:rPr>
              <a:t>Ходил по воде (см. Ин. 6)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5500" dirty="0">
                <a:solidFill>
                  <a:schemeClr val="tx1"/>
                </a:solidFill>
              </a:rPr>
              <a:t>Вернул зрение слепому (см. Ин. 9)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ru-RU" sz="5500" dirty="0">
                <a:solidFill>
                  <a:schemeClr val="tx1"/>
                </a:solidFill>
              </a:rPr>
              <a:t>Воскресил мертвого (см. Ин. 11). </a:t>
            </a:r>
            <a:br>
              <a:rPr lang="ru-RU" sz="5500" dirty="0">
                <a:solidFill>
                  <a:schemeClr val="tx1"/>
                </a:solidFill>
              </a:rPr>
            </a:br>
            <a:r>
              <a:rPr lang="ru-RU" sz="5500" dirty="0">
                <a:solidFill>
                  <a:schemeClr val="tx1"/>
                </a:solidFill>
              </a:rPr>
              <a:t/>
            </a:r>
            <a:br>
              <a:rPr lang="ru-RU" sz="5500" dirty="0">
                <a:solidFill>
                  <a:schemeClr val="tx1"/>
                </a:solidFill>
              </a:rPr>
            </a:br>
            <a:r>
              <a:rPr lang="ru-RU" sz="5500" dirty="0">
                <a:solidFill>
                  <a:schemeClr val="tx1"/>
                </a:solidFill>
              </a:rPr>
              <a:t>Петр называл Христа «Иисусом Назореем, Мужем, засвидетельствованным </a:t>
            </a:r>
            <a:r>
              <a:rPr lang="en-US" sz="5500" dirty="0" smtClean="0">
                <a:solidFill>
                  <a:schemeClr val="tx1"/>
                </a:solidFill>
              </a:rPr>
              <a:t> </a:t>
            </a:r>
            <a:r>
              <a:rPr lang="ru-RU" sz="5500" dirty="0" smtClean="0">
                <a:solidFill>
                  <a:schemeClr val="tx1"/>
                </a:solidFill>
              </a:rPr>
              <a:t>вам </a:t>
            </a:r>
            <a:r>
              <a:rPr lang="ru-RU" sz="5500" dirty="0">
                <a:solidFill>
                  <a:schemeClr val="tx1"/>
                </a:solidFill>
              </a:rPr>
              <a:t>от Бога силами и чудесами и знамениями…» (Деян. 2:22).</a:t>
            </a:r>
            <a:r>
              <a:rPr lang="ru-RU" sz="4300" dirty="0"/>
              <a:t/>
            </a:r>
            <a:br>
              <a:rPr lang="ru-RU" sz="4300" dirty="0"/>
            </a:br>
            <a:endParaRPr lang="ru-RU" sz="4300" dirty="0"/>
          </a:p>
          <a:p>
            <a:pPr lvl="1" algn="l"/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1" y="1628800"/>
            <a:ext cx="49434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000" b="1" dirty="0" smtClean="0"/>
              <a:t>  b.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22315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525" y="476672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</a:t>
            </a:r>
            <a:r>
              <a:rPr lang="ru-RU" b="1" u="sng" dirty="0" smtClean="0"/>
              <a:t>Чудесное </a:t>
            </a:r>
            <a:r>
              <a:rPr lang="ru-RU" b="1" u="sng" dirty="0"/>
              <a:t>подтверждение библейских свидетельств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68045"/>
            <a:ext cx="8712967" cy="4747224"/>
          </a:xfrm>
        </p:spPr>
        <p:txBody>
          <a:bodyPr>
            <a:normAutofit/>
          </a:bodyPr>
          <a:lstStyle/>
          <a:p>
            <a:pPr lvl="2" algn="l"/>
            <a:r>
              <a:rPr lang="ru-RU" sz="2000" dirty="0">
                <a:solidFill>
                  <a:schemeClr val="tx1"/>
                </a:solidFill>
              </a:rPr>
              <a:t>Замечательно то, что Мухаммад, хотя и признавал, что все пророки до него были отмечены чудесными знамениями (см. суры 3:184; 17:103; 23:45), сам отказывался творить подобные чудеса, когда неверующие побуждали его к этому (см. суры 2:118; 4:153; 6:8, 9, 37).</a:t>
            </a:r>
            <a: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4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9047" y="1700808"/>
            <a:ext cx="49434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000" b="1" dirty="0" smtClean="0"/>
              <a:t>  </a:t>
            </a:r>
            <a:r>
              <a:rPr lang="en-US" sz="2400" b="1" dirty="0" smtClean="0"/>
              <a:t>c.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21308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373"/>
            <a:ext cx="9158471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525" y="476672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Доказательство преобразующей</a:t>
            </a:r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силы Библии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368045"/>
            <a:ext cx="8424935" cy="4747224"/>
          </a:xfrm>
        </p:spPr>
        <p:txBody>
          <a:bodyPr>
            <a:noAutofit/>
          </a:bodyPr>
          <a:lstStyle/>
          <a:p>
            <a:pPr lvl="0" algn="l"/>
            <a:r>
              <a:rPr lang="ru-RU" sz="2000" dirty="0">
                <a:solidFill>
                  <a:schemeClr val="tx1"/>
                </a:solidFill>
              </a:rPr>
              <a:t>Доказательство преобразующей силы Библии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Автор Послания к Евреям провозгласил: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Ибо слово Божие живо и действенно и острее всякого меча обоюдоострого: оно проникает до разделения души и духа, составов и мозгов, и судит помышления и намерения сердечные (Евр. 4:12).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Она преобразила жизнь многих людей.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9047" y="1700808"/>
            <a:ext cx="49434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000" b="1" dirty="0" smtClean="0"/>
              <a:t>  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320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373"/>
            <a:ext cx="9158471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87" y="764704"/>
            <a:ext cx="9036496" cy="1470025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ЗАКЛЮЧЕНИЕ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564903"/>
            <a:ext cx="8424935" cy="4550365"/>
          </a:xfrm>
        </p:spPr>
        <p:txBody>
          <a:bodyPr>
            <a:noAutofit/>
          </a:bodyPr>
          <a:lstStyle/>
          <a:p>
            <a:pPr lvl="0" algn="l"/>
            <a:r>
              <a:rPr lang="ru-RU" sz="3600" i="1" dirty="0">
                <a:solidFill>
                  <a:schemeClr val="tx1"/>
                </a:solidFill>
              </a:rPr>
              <a:t>Библия удовлетворяет всем критериям проверки истинности и является Словом Божиим. </a:t>
            </a:r>
          </a:p>
        </p:txBody>
      </p:sp>
    </p:spTree>
    <p:extLst>
      <p:ext uri="{BB962C8B-B14F-4D97-AF65-F5344CB8AC3E}">
        <p14:creationId xmlns:p14="http://schemas.microsoft.com/office/powerpoint/2010/main" val="303969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46" y="-4176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476672"/>
            <a:ext cx="8712968" cy="1470025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b="1" u="sng" dirty="0"/>
              <a:t>Научные знания, опережающие свое время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2994" y="1988840"/>
            <a:ext cx="8280920" cy="4320480"/>
          </a:xfrm>
        </p:spPr>
        <p:txBody>
          <a:bodyPr>
            <a:normAutofit fontScale="77500" lnSpcReduction="20000"/>
          </a:bodyPr>
          <a:lstStyle/>
          <a:p>
            <a:pPr lvl="1" algn="l"/>
            <a: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Небо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Авторы Библии избегают ошибок, когда говорят о небе, которые должны иметь место вследствие ложных представлений, распространенных во всех окружающих Палестину культурах</a:t>
            </a:r>
            <a:r>
              <a:rPr lang="ru-RU" i="1" dirty="0" smtClean="0">
                <a:solidFill>
                  <a:schemeClr val="tx1"/>
                </a:solidFill>
              </a:rPr>
              <a:t>:</a:t>
            </a:r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216" y="2132856"/>
            <a:ext cx="742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1795" y="4149080"/>
            <a:ext cx="7128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</a:rPr>
              <a:t>Так, библейские авторы не считают, что звезды расположены близко к нам и зафиксированы в своем положении.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 Книге Бытие (1:8, 14–17) еврейское слово, переведенное как «твердь», буквально означает «простор».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Иеремия (31:37) полагает, что небо не может быть измерено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ru-RU" sz="6600" i="1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60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46" y="-4176"/>
            <a:ext cx="9144000" cy="68621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476672"/>
            <a:ext cx="8712968" cy="1470025"/>
          </a:xfrm>
        </p:spPr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b="1" u="sng" dirty="0"/>
              <a:t>Научные знания, опережающие свое время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5212" y="1988840"/>
            <a:ext cx="8303252" cy="4320480"/>
          </a:xfrm>
        </p:spPr>
        <p:txBody>
          <a:bodyPr>
            <a:normAutofit fontScale="77500" lnSpcReduction="20000"/>
          </a:bodyPr>
          <a:lstStyle/>
          <a:p>
            <a:pPr lvl="1" algn="l"/>
            <a: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Небо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i="1" dirty="0">
                <a:solidFill>
                  <a:schemeClr val="tx1"/>
                </a:solidFill>
              </a:rPr>
              <a:t>Авторы Библии избегают ошибок, когда говорят о небе, которые должны иметь место вследствие ложных представлений, распространенных во всех окружающих Палестину культурах</a:t>
            </a:r>
            <a:r>
              <a:rPr lang="ru-RU" i="1" dirty="0" smtClean="0">
                <a:solidFill>
                  <a:schemeClr val="tx1"/>
                </a:solidFill>
              </a:rPr>
              <a:t>:</a:t>
            </a:r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5212" y="2139736"/>
            <a:ext cx="7421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c.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2037" y="4149080"/>
            <a:ext cx="71287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i="1" dirty="0"/>
              <a:t>Они также не считают небеса вечными. </a:t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Они говорят, что и у неба было начало (см. Быт. 1:1), а этот факт был признан астрономами только в начале ХХ столетия, и то с большим сопротивлением научных кругов</a:t>
            </a:r>
            <a:r>
              <a:rPr lang="ru-RU" i="1" baseline="30000" dirty="0"/>
              <a:t>13</a:t>
            </a:r>
            <a:r>
              <a:rPr lang="ru-RU" i="1" dirty="0"/>
              <a:t>.</a:t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Библейские высказывания о небесах сегодня стали общеизвестными истинами, но они вовсе не были таковыми в те дни, когда Книги Библии рождались из-под пера пророков.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07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46" y="-4176"/>
            <a:ext cx="9144000" cy="68621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988840"/>
            <a:ext cx="8424936" cy="4320480"/>
          </a:xfrm>
        </p:spPr>
        <p:txBody>
          <a:bodyPr>
            <a:normAutofit fontScale="92500" lnSpcReduction="10000"/>
          </a:bodyPr>
          <a:lstStyle/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sz="3200" i="1" dirty="0">
                <a:solidFill>
                  <a:schemeClr val="tx1"/>
                </a:solidFill>
              </a:rPr>
              <a:t>От других книг Библию отличает то, что она предсказала конкретные события за сотни лет до того, как они действительно произошли. </a:t>
            </a:r>
            <a:r>
              <a:rPr lang="ru-RU" dirty="0"/>
              <a:t/>
            </a:r>
            <a:br>
              <a:rPr lang="ru-RU" dirty="0"/>
            </a:br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62037" y="414908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80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988840"/>
            <a:ext cx="8424936" cy="4320480"/>
          </a:xfrm>
        </p:spPr>
        <p:txBody>
          <a:bodyPr>
            <a:normAutofit fontScale="25000" lnSpcReduction="20000"/>
          </a:bodyPr>
          <a:lstStyle/>
          <a:p>
            <a:pPr lvl="1" algn="l"/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sz="9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Мемфис и Фивы.</a:t>
            </a:r>
            <a:r>
              <a:rPr lang="ru-RU" sz="7200" dirty="0">
                <a:solidFill>
                  <a:schemeClr val="tx1"/>
                </a:solidFill>
              </a:rPr>
              <a:t/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/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>В некоторых случаях пророчества о городах, расположенных близко друг от друга, были совершенно разными — и все они сбылись. </a:t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>Пророк Иезекииль в </a:t>
            </a:r>
            <a:r>
              <a:rPr lang="en-US" sz="7200" i="1" dirty="0">
                <a:solidFill>
                  <a:schemeClr val="tx1"/>
                </a:solidFill>
              </a:rPr>
              <a:t>VI</a:t>
            </a:r>
            <a:r>
              <a:rPr lang="ru-RU" sz="7200" i="1" dirty="0">
                <a:solidFill>
                  <a:schemeClr val="tx1"/>
                </a:solidFill>
              </a:rPr>
              <a:t> веке до Рождества Христова писал:</a:t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/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>Так говорит Господь Бог: истреблю идолов и уничтожу лжебогов в Мемфисе… и произведу суд над Но [Фивами]. …И истреблю многолюдие в Но [Фивах] (Иез. 30:13–15).</a:t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/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>И Мемфис, и Фивы были разрушены спустя сотни лет после пророчества Иезекииля. </a:t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/>
            </a:r>
            <a:br>
              <a:rPr lang="ru-RU" sz="7200" i="1" dirty="0">
                <a:solidFill>
                  <a:schemeClr val="tx1"/>
                </a:solidFill>
              </a:rPr>
            </a:br>
            <a:r>
              <a:rPr lang="ru-RU" sz="7200" i="1" dirty="0">
                <a:solidFill>
                  <a:schemeClr val="tx1"/>
                </a:solidFill>
              </a:rPr>
              <a:t>Но самое любопытное: идолы были полностью уничтожены в Мемфисе, но остались нетронутыми в Фивах, как это и предсказывал </a:t>
            </a:r>
            <a:r>
              <a:rPr lang="ru-RU" sz="7200" i="1" dirty="0" smtClean="0">
                <a:solidFill>
                  <a:schemeClr val="tx1"/>
                </a:solidFill>
              </a:rPr>
              <a:t>Иезекииль</a:t>
            </a:r>
            <a:r>
              <a:rPr lang="en-US" sz="7200" i="1" dirty="0" smtClean="0">
                <a:solidFill>
                  <a:schemeClr val="tx1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en-US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844824"/>
            <a:ext cx="4943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3200" dirty="0" smtClean="0"/>
              <a:t>a</a:t>
            </a:r>
            <a:r>
              <a:rPr lang="en-US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1132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948"/>
            <a:ext cx="9144000" cy="687994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970" y="669711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</a:t>
            </a:r>
            <a:r>
              <a:rPr lang="ru-RU" b="1" u="sng" dirty="0" smtClean="0"/>
              <a:t>Сверхъестественные </a:t>
            </a:r>
            <a:r>
              <a:rPr lang="ru-RU" b="1" u="sng" dirty="0"/>
              <a:t>предсказания библейских пророков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132856"/>
            <a:ext cx="8424936" cy="4176464"/>
          </a:xfrm>
        </p:spPr>
        <p:txBody>
          <a:bodyPr>
            <a:normAutofit/>
          </a:bodyPr>
          <a:lstStyle/>
          <a:p>
            <a:pPr lvl="1" algn="l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</a:t>
            </a:r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пришествие Христа.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Очень многие библейские предсказания касаются первого пришествия Христа.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1800" dirty="0">
                <a:solidFill>
                  <a:schemeClr val="tx1"/>
                </a:solidFill>
              </a:rPr>
              <a:t>Приведенные ниже пророчества за много столетий до Рождества утверждали, что Мессия:</a:t>
            </a:r>
            <a:endParaRPr lang="en-US" sz="6600" i="1" dirty="0" smtClean="0">
              <a:solidFill>
                <a:schemeClr val="tx1"/>
              </a:solidFill>
            </a:endParaRPr>
          </a:p>
          <a:p>
            <a:pPr lvl="1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600" y="1772816"/>
            <a:ext cx="49434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en-US" sz="2800" dirty="0"/>
              <a:t>b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005064"/>
            <a:ext cx="77048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ru-RU" dirty="0"/>
              <a:t>произойдет от семени Авраамова (см. Быт. 12:1–3; 22:18; </a:t>
            </a:r>
            <a:r>
              <a:rPr lang="en-US" dirty="0" smtClean="0"/>
              <a:t>         </a:t>
            </a:r>
            <a:r>
              <a:rPr lang="ru-RU" dirty="0" smtClean="0"/>
              <a:t>ср</a:t>
            </a:r>
            <a:r>
              <a:rPr lang="ru-RU" dirty="0"/>
              <a:t>. Мф. 1:1; Гал. 3:16),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lvl="2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70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1145</Words>
  <Application>Microsoft Office PowerPoint</Application>
  <PresentationFormat>Экран (4:3)</PresentationFormat>
  <Paragraphs>258</Paragraphs>
  <Slides>43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Тема Office</vt:lpstr>
      <vt:lpstr>Научные знания, опережающие свое время </vt:lpstr>
      <vt:lpstr>Научные знания, опережающие свое время </vt:lpstr>
      <vt:lpstr>Научные знания, опережающие свое время </vt:lpstr>
      <vt:lpstr>Научные знания, опережающие свое время </vt:lpstr>
      <vt:lpstr>Научные знания, опережающие свое время </vt:lpstr>
      <vt:lpstr>Научные знания, опережающие свое время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2. Сверхъестественные предсказания библейских пророков </vt:lpstr>
      <vt:lpstr>3. Уникальность и неповторимость сообщения, заложенного в Библии </vt:lpstr>
      <vt:lpstr>3. Уникальность и неповторимость сообщения, заложенного в Библии </vt:lpstr>
      <vt:lpstr>3. Уникальность и неповторимость сообщения, заложенного в Библии </vt:lpstr>
      <vt:lpstr>3. Уникальность и неповторимость сообщения, заложенного в Библии </vt:lpstr>
      <vt:lpstr>4. Чудесное подтверждение библейских свидетельств </vt:lpstr>
      <vt:lpstr>4. Чудесное подтверждение библейских свидетельств </vt:lpstr>
      <vt:lpstr>4. Чудесное подтверждение библейских свидетельств </vt:lpstr>
      <vt:lpstr>4. Чудесное подтверждение библейских свидетельств </vt:lpstr>
      <vt:lpstr>4. Чудесное подтверждение библейских свидетельств </vt:lpstr>
      <vt:lpstr>5. Доказательство преобразующей    силы Библии </vt:lpstr>
      <vt:lpstr>ЗАКЛЮЧЕНИЕ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13</cp:revision>
  <dcterms:created xsi:type="dcterms:W3CDTF">2020-07-27T17:03:34Z</dcterms:created>
  <dcterms:modified xsi:type="dcterms:W3CDTF">2020-07-27T20:02:59Z</dcterms:modified>
</cp:coreProperties>
</file>