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4" r:id="rId3"/>
    <p:sldId id="561" r:id="rId4"/>
    <p:sldId id="380" r:id="rId5"/>
    <p:sldId id="416" r:id="rId6"/>
    <p:sldId id="417" r:id="rId7"/>
    <p:sldId id="422" r:id="rId8"/>
    <p:sldId id="418" r:id="rId9"/>
    <p:sldId id="4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67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2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Layout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5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F6A8-8D18-45D1-8540-92E37A3CE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583452"/>
          </a:xfrm>
        </p:spPr>
        <p:txBody>
          <a:bodyPr>
            <a:normAutofit/>
          </a:bodyPr>
          <a:lstStyle/>
          <a:p>
            <a:r>
              <a:rPr lang="en-US" sz="9600" dirty="0"/>
              <a:t>		</a:t>
            </a:r>
            <a:r>
              <a:rPr lang="en-US" sz="20000" dirty="0"/>
              <a:t>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7E6FE-B725-4945-9BB6-EC6C120C0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4272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3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1F6B0-067F-457C-856C-568F886264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F0134-9AE2-4BD5-A987-3AEBE45F94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2517399"/>
          </a:xfrm>
        </p:spPr>
        <p:txBody>
          <a:bodyPr>
            <a:normAutofit/>
          </a:bodyPr>
          <a:lstStyle/>
          <a:p>
            <a:r>
              <a:rPr lang="en-US" sz="3200" dirty="0"/>
              <a:t>Multisyllabic Words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129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2AD0D-382C-4FDC-9958-7CEE58793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 syllabic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4BC39-85D2-4218-8AF0-0B914BDD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/>
          <a:lstStyle/>
          <a:p>
            <a:r>
              <a:rPr lang="en-US" dirty="0"/>
              <a:t>A syllable is part of a word having one vowel sound.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	two		yes		go		jump	ran</a:t>
            </a:r>
          </a:p>
          <a:p>
            <a:endParaRPr lang="en-US" dirty="0"/>
          </a:p>
          <a:p>
            <a:r>
              <a:rPr lang="en-US" dirty="0"/>
              <a:t>A multisyllabic word has two or more syllables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water= </a:t>
            </a:r>
            <a:r>
              <a:rPr lang="en-US" dirty="0" err="1"/>
              <a:t>wa-ter</a:t>
            </a:r>
            <a:r>
              <a:rPr lang="en-US" dirty="0"/>
              <a:t>	notice=no-tice  		 yesterday= yes-</a:t>
            </a:r>
            <a:r>
              <a:rPr lang="en-US" dirty="0" err="1"/>
              <a:t>ter</a:t>
            </a:r>
            <a:r>
              <a:rPr lang="en-US" dirty="0"/>
              <a:t>-day	common= com-mon</a:t>
            </a:r>
          </a:p>
        </p:txBody>
      </p:sp>
    </p:spTree>
    <p:extLst>
      <p:ext uri="{BB962C8B-B14F-4D97-AF65-F5344CB8AC3E}">
        <p14:creationId xmlns:p14="http://schemas.microsoft.com/office/powerpoint/2010/main" val="31879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1311-7042-45CC-95B1-8CE0B346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 syllabic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F0A5D-70DD-469E-9904-314498B8E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times we need to know how to say a word we don’t know.  We need to separate the word into syllables to figure out how to say the word.  Make sure each syllable has a vowel.</a:t>
            </a:r>
          </a:p>
          <a:p>
            <a:r>
              <a:rPr lang="en-US" dirty="0"/>
              <a:t>Practice 1:  </a:t>
            </a:r>
          </a:p>
          <a:p>
            <a:r>
              <a:rPr lang="en-US" sz="2800" dirty="0"/>
              <a:t>secretary	se-</a:t>
            </a:r>
            <a:r>
              <a:rPr lang="en-US" sz="2800" dirty="0" err="1"/>
              <a:t>cre</a:t>
            </a:r>
            <a:r>
              <a:rPr lang="en-US" sz="2800" dirty="0"/>
              <a:t>-tar-y	private  </a:t>
            </a:r>
            <a:r>
              <a:rPr lang="en-US" sz="2800" dirty="0" err="1"/>
              <a:t>pri-vate</a:t>
            </a:r>
            <a:endParaRPr lang="en-US" sz="2800" dirty="0"/>
          </a:p>
          <a:p>
            <a:r>
              <a:rPr lang="en-US" sz="2800" dirty="0"/>
              <a:t>greater		great-</a:t>
            </a:r>
            <a:r>
              <a:rPr lang="en-US" sz="2800" dirty="0" err="1"/>
              <a:t>er</a:t>
            </a:r>
            <a:r>
              <a:rPr lang="en-US" sz="2800" dirty="0"/>
              <a:t>		expected     ex-pec-ted</a:t>
            </a:r>
          </a:p>
          <a:p>
            <a:r>
              <a:rPr lang="en-US" sz="2800" dirty="0"/>
              <a:t>everything	every-thing	pressure	</a:t>
            </a:r>
            <a:r>
              <a:rPr lang="en-US" sz="2800" dirty="0" err="1"/>
              <a:t>pres</a:t>
            </a:r>
            <a:r>
              <a:rPr lang="en-US" sz="2800" dirty="0"/>
              <a:t>-sure</a:t>
            </a:r>
          </a:p>
          <a:p>
            <a:r>
              <a:rPr lang="en-US" sz="2800" dirty="0"/>
              <a:t>required		re-</a:t>
            </a:r>
            <a:r>
              <a:rPr lang="en-US" sz="2800" dirty="0" err="1"/>
              <a:t>quired</a:t>
            </a:r>
            <a:r>
              <a:rPr lang="en-US" sz="2800" dirty="0"/>
              <a:t>		situation	sit-u-a-</a:t>
            </a:r>
            <a:r>
              <a:rPr lang="en-US" sz="2800" dirty="0" err="1"/>
              <a:t>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532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DFC5-E984-48E4-A32C-A81FD3F9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 syllabic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D19F2-733E-44C3-9FEF-A1693FCC9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31394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Separate words into syllables </a:t>
            </a:r>
            <a:r>
              <a:rPr lang="en-US" b="1" u="sng" dirty="0"/>
              <a:t>between double consonants</a:t>
            </a:r>
            <a:r>
              <a:rPr lang="en-US" dirty="0"/>
              <a:t>  </a:t>
            </a:r>
            <a:r>
              <a:rPr lang="en-US" b="1" u="sng" dirty="0">
                <a:solidFill>
                  <a:srgbClr val="002060"/>
                </a:solidFill>
              </a:rPr>
              <a:t>Do not separate if double vowels.</a:t>
            </a:r>
          </a:p>
          <a:p>
            <a:r>
              <a:rPr lang="en-US" dirty="0"/>
              <a:t>Example:  especially   </a:t>
            </a:r>
            <a:r>
              <a:rPr lang="en-US" dirty="0" err="1"/>
              <a:t>es-pe-cial-ly</a:t>
            </a:r>
            <a:endParaRPr lang="en-US" dirty="0"/>
          </a:p>
          <a:p>
            <a:pPr marL="82296" indent="0">
              <a:buNone/>
            </a:pPr>
            <a:endParaRPr lang="en-US" dirty="0"/>
          </a:p>
          <a:p>
            <a:r>
              <a:rPr lang="en-US" sz="2800" dirty="0"/>
              <a:t>beginning    </a:t>
            </a:r>
            <a:r>
              <a:rPr lang="en-US" sz="2800" u="sng" dirty="0"/>
              <a:t>_be-gin-</a:t>
            </a:r>
            <a:r>
              <a:rPr lang="en-US" sz="2800" u="sng" dirty="0" err="1"/>
              <a:t>ning</a:t>
            </a:r>
            <a:r>
              <a:rPr lang="en-US" sz="2800" u="sng" dirty="0"/>
              <a:t>_</a:t>
            </a:r>
            <a:r>
              <a:rPr lang="en-US" sz="2800" dirty="0"/>
              <a:t>       </a:t>
            </a:r>
          </a:p>
          <a:p>
            <a:endParaRPr lang="en-US" sz="2800" dirty="0"/>
          </a:p>
          <a:p>
            <a:r>
              <a:rPr lang="en-US" sz="2800" dirty="0"/>
              <a:t>committee   </a:t>
            </a:r>
            <a:r>
              <a:rPr lang="en-US" sz="2800" u="sng" dirty="0"/>
              <a:t>__com-</a:t>
            </a:r>
            <a:r>
              <a:rPr lang="en-US" sz="2800" u="sng" dirty="0" err="1"/>
              <a:t>mit</a:t>
            </a:r>
            <a:r>
              <a:rPr lang="en-US" sz="2800" u="sng" dirty="0"/>
              <a:t> -tee</a:t>
            </a:r>
          </a:p>
          <a:p>
            <a:endParaRPr lang="en-US" sz="2800" dirty="0"/>
          </a:p>
          <a:p>
            <a:r>
              <a:rPr lang="en-US" sz="2800" dirty="0"/>
              <a:t>buffet		</a:t>
            </a:r>
            <a:r>
              <a:rPr lang="en-US" sz="2800" u="sng" dirty="0"/>
              <a:t>_</a:t>
            </a:r>
            <a:r>
              <a:rPr lang="en-US" sz="2800" u="sng" dirty="0" err="1"/>
              <a:t>buf-fet</a:t>
            </a:r>
            <a:r>
              <a:rPr lang="en-US" sz="2800" u="sng" dirty="0"/>
              <a:t>_</a:t>
            </a:r>
          </a:p>
          <a:p>
            <a:endParaRPr lang="en-US" sz="2800" dirty="0"/>
          </a:p>
          <a:p>
            <a:r>
              <a:rPr lang="en-US" sz="2800" dirty="0"/>
              <a:t>between     </a:t>
            </a:r>
            <a:r>
              <a:rPr lang="en-US" sz="2800" u="sng" dirty="0"/>
              <a:t>_be__</a:t>
            </a:r>
            <a:r>
              <a:rPr lang="en-US" sz="2800" dirty="0"/>
              <a:t>- </a:t>
            </a:r>
            <a:r>
              <a:rPr lang="en-US" sz="2800" u="sng" dirty="0"/>
              <a:t>tween</a:t>
            </a:r>
            <a:r>
              <a:rPr lang="en-US" sz="2800" dirty="0"/>
              <a:t>   (</a:t>
            </a:r>
            <a:r>
              <a:rPr lang="en-US" sz="2600" dirty="0"/>
              <a:t>Do not separate double vowels)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2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35CA1-4AEB-40DE-A3CE-57967BB5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 syllabic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0D081-CC7A-46BE-8798-A2256D959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253789"/>
          </a:xfrm>
        </p:spPr>
        <p:txBody>
          <a:bodyPr/>
          <a:lstStyle/>
          <a:p>
            <a:r>
              <a:rPr lang="en-US" dirty="0"/>
              <a:t>Separate words into syllables</a:t>
            </a:r>
          </a:p>
          <a:p>
            <a:r>
              <a:rPr lang="en-US" sz="2800" dirty="0"/>
              <a:t>1.  process   _____-_____		2.  women  ___-_____</a:t>
            </a:r>
          </a:p>
          <a:p>
            <a:endParaRPr lang="en-US" sz="2800" dirty="0"/>
          </a:p>
          <a:p>
            <a:r>
              <a:rPr lang="en-US" sz="2800" dirty="0"/>
              <a:t>3.  complete  ___-______		4.  attention __-___-____</a:t>
            </a:r>
          </a:p>
          <a:p>
            <a:endParaRPr lang="en-US" sz="2800" dirty="0"/>
          </a:p>
          <a:p>
            <a:r>
              <a:rPr lang="en-US" sz="2800" dirty="0"/>
              <a:t>5.  recent    ____-_____		6.  including __-___-____</a:t>
            </a:r>
          </a:p>
          <a:p>
            <a:endParaRPr lang="en-US" sz="2800" dirty="0"/>
          </a:p>
          <a:p>
            <a:r>
              <a:rPr lang="en-US" sz="2800" dirty="0"/>
              <a:t>7.  support   ____-_____		8.  particular __-__-__-___</a:t>
            </a:r>
          </a:p>
          <a:p>
            <a:endParaRPr lang="en-US" sz="2800" dirty="0"/>
          </a:p>
          <a:p>
            <a:r>
              <a:rPr lang="en-US" sz="2800" dirty="0"/>
              <a:t>9.  nations   ____-_____		10.  except  ____-_____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855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AF99D-FCD1-4B45-8C7D-2C5103A6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9119B-DE73-4F93-A453-6FC2A94B3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301916"/>
          </a:xfrm>
        </p:spPr>
        <p:txBody>
          <a:bodyPr>
            <a:normAutofit/>
          </a:bodyPr>
          <a:lstStyle/>
          <a:p>
            <a:r>
              <a:rPr lang="en-US" sz="1800" b="1" dirty="0"/>
              <a:t>among	form		power		thing		family		5</a:t>
            </a:r>
          </a:p>
          <a:p>
            <a:r>
              <a:rPr lang="en-US" sz="1800" b="1" dirty="0"/>
              <a:t>seem	itself		family		light		want		10</a:t>
            </a:r>
          </a:p>
          <a:p>
            <a:r>
              <a:rPr lang="en-US" sz="1800" b="1" dirty="0"/>
              <a:t>it’s		others		mind		perhaps		law		15</a:t>
            </a:r>
          </a:p>
          <a:p>
            <a:r>
              <a:rPr lang="en-US" sz="1800" b="1" dirty="0"/>
              <a:t>above	done		name		area		country		20</a:t>
            </a:r>
          </a:p>
          <a:p>
            <a:r>
              <a:rPr lang="en-US" sz="1800" b="1" dirty="0"/>
              <a:t>human	turned		although	line		God		25</a:t>
            </a:r>
          </a:p>
          <a:p>
            <a:r>
              <a:rPr lang="en-US" sz="1800" b="1" dirty="0"/>
              <a:t>among	form		power		thing		family		30</a:t>
            </a:r>
          </a:p>
          <a:p>
            <a:r>
              <a:rPr lang="en-US" sz="1800" b="1" dirty="0"/>
              <a:t>seem	itself		family		light		want		35</a:t>
            </a:r>
          </a:p>
          <a:p>
            <a:r>
              <a:rPr lang="en-US" sz="1800" b="1" dirty="0"/>
              <a:t>it’s		others		mind		perhaps		law		40</a:t>
            </a:r>
          </a:p>
          <a:p>
            <a:r>
              <a:rPr lang="en-US" sz="1800" b="1" dirty="0"/>
              <a:t>above	done		name		area		country		45</a:t>
            </a:r>
          </a:p>
          <a:p>
            <a:r>
              <a:rPr lang="en-US" sz="1800" b="1" dirty="0"/>
              <a:t>human	turned		although	line		God		50</a:t>
            </a:r>
          </a:p>
          <a:p>
            <a:r>
              <a:rPr lang="en-US" sz="1800" b="1" dirty="0"/>
              <a:t>among	form		power		thing		family		55</a:t>
            </a:r>
          </a:p>
          <a:p>
            <a:r>
              <a:rPr lang="en-US" sz="1800" b="1" dirty="0"/>
              <a:t>seem	itself		family		light		want		60</a:t>
            </a:r>
          </a:p>
          <a:p>
            <a:r>
              <a:rPr lang="en-US" sz="1800" b="1" dirty="0"/>
              <a:t>it’s		others		mind		perhaps		law		65</a:t>
            </a:r>
          </a:p>
          <a:p>
            <a:r>
              <a:rPr lang="en-US" sz="1800" b="1" dirty="0"/>
              <a:t>above	done		name		area		country		70</a:t>
            </a:r>
          </a:p>
          <a:p>
            <a:r>
              <a:rPr lang="en-US" sz="1800" b="1" dirty="0"/>
              <a:t>human	turned		although	line		God		75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907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134</Words>
  <Application>Microsoft Office PowerPoint</Application>
  <PresentationFormat>Widescreen</PresentationFormat>
  <Paragraphs>67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Idea design template</vt:lpstr>
      <vt:lpstr>Title Layout</vt:lpstr>
      <vt:lpstr>Middle and High School</vt:lpstr>
      <vt:lpstr>  19</vt:lpstr>
      <vt:lpstr>Reading</vt:lpstr>
      <vt:lpstr>Multi syllabic words</vt:lpstr>
      <vt:lpstr>Multi syllabic words</vt:lpstr>
      <vt:lpstr>Multi syllabic words</vt:lpstr>
      <vt:lpstr>Multi syllabic words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2018-05-07T21:00:11Z</dcterms:modified>
</cp:coreProperties>
</file>