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9" r:id="rId4"/>
    <p:sldId id="280" r:id="rId5"/>
    <p:sldId id="274" r:id="rId6"/>
    <p:sldId id="285" r:id="rId7"/>
    <p:sldId id="275" r:id="rId8"/>
    <p:sldId id="281" r:id="rId9"/>
    <p:sldId id="282" r:id="rId10"/>
    <p:sldId id="258" r:id="rId11"/>
    <p:sldId id="276" r:id="rId12"/>
    <p:sldId id="277" r:id="rId13"/>
    <p:sldId id="278" r:id="rId14"/>
    <p:sldId id="283" r:id="rId15"/>
    <p:sldId id="286" r:id="rId16"/>
    <p:sldId id="287" r:id="rId17"/>
    <p:sldId id="28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5" d="100"/>
          <a:sy n="45" d="100"/>
        </p:scale>
        <p:origin x="-172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27C259-5FB1-1947-A487-BE98597AFB24}" type="datetimeFigureOut">
              <a:rPr lang="en-US" smtClean="0"/>
              <a:t>11/26/16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3204692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7C259-5FB1-1947-A487-BE98597AFB24}" type="datetimeFigureOut">
              <a:rPr lang="en-US" smtClean="0"/>
              <a:t>11/26/16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3125993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7C259-5FB1-1947-A487-BE98597AFB24}" type="datetimeFigureOut">
              <a:rPr lang="en-US" smtClean="0"/>
              <a:t>11/26/16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712282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27C259-5FB1-1947-A487-BE98597AFB24}" type="datetimeFigureOut">
              <a:rPr lang="en-US" smtClean="0"/>
              <a:t>11/26/16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1392456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27C259-5FB1-1947-A487-BE98597AFB24}" type="datetimeFigureOut">
              <a:rPr lang="en-US" smtClean="0"/>
              <a:t>11/26/16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1330799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27C259-5FB1-1947-A487-BE98597AFB24}" type="datetimeFigureOut">
              <a:rPr lang="en-US" smtClean="0"/>
              <a:t>11/26/16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74025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27C259-5FB1-1947-A487-BE98597AFB24}" type="datetimeFigureOut">
              <a:rPr lang="en-US" smtClean="0"/>
              <a:t>11/26/16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2977633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27C259-5FB1-1947-A487-BE98597AFB24}" type="datetimeFigureOut">
              <a:rPr lang="en-US" smtClean="0"/>
              <a:t>11/26/16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96976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7C259-5FB1-1947-A487-BE98597AFB24}" type="datetimeFigureOut">
              <a:rPr lang="en-US" smtClean="0"/>
              <a:t>11/26/16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1157820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7C259-5FB1-1947-A487-BE98597AFB24}" type="datetimeFigureOut">
              <a:rPr lang="en-US" smtClean="0"/>
              <a:t>11/26/16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1703241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7C259-5FB1-1947-A487-BE98597AFB24}" type="datetimeFigureOut">
              <a:rPr lang="en-US" smtClean="0"/>
              <a:t>11/26/16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6D7F24-E9B1-9D4C-A698-51D9C29207AA}" type="slidenum">
              <a:rPr lang="en-US" smtClean="0"/>
              <a:t>‹#›</a:t>
            </a:fld>
            <a:endParaRPr lang="en-US"/>
          </a:p>
        </p:txBody>
      </p:sp>
    </p:spTree>
    <p:extLst>
      <p:ext uri="{BB962C8B-B14F-4D97-AF65-F5344CB8AC3E}">
        <p14:creationId xmlns:p14="http://schemas.microsoft.com/office/powerpoint/2010/main" val="390367466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7C259-5FB1-1947-A487-BE98597AFB24}" type="datetimeFigureOut">
              <a:rPr lang="en-US" smtClean="0"/>
              <a:t>11/26/16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6D7F24-E9B1-9D4C-A698-51D9C29207AA}" type="slidenum">
              <a:rPr lang="en-US" smtClean="0"/>
              <a:t>‹#›</a:t>
            </a:fld>
            <a:endParaRPr lang="en-US"/>
          </a:p>
        </p:txBody>
      </p:sp>
    </p:spTree>
    <p:extLst>
      <p:ext uri="{BB962C8B-B14F-4D97-AF65-F5344CB8AC3E}">
        <p14:creationId xmlns:p14="http://schemas.microsoft.com/office/powerpoint/2010/main" val="3994221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Personal Finances</a:t>
            </a:r>
            <a:endParaRPr lang="en-US" b="1" dirty="0"/>
          </a:p>
        </p:txBody>
      </p:sp>
      <p:sp>
        <p:nvSpPr>
          <p:cNvPr id="3" name="Subtitle 2"/>
          <p:cNvSpPr>
            <a:spLocks noGrp="1"/>
          </p:cNvSpPr>
          <p:nvPr>
            <p:ph type="subTitle" idx="1"/>
          </p:nvPr>
        </p:nvSpPr>
        <p:spPr/>
        <p:txBody>
          <a:bodyPr/>
          <a:lstStyle/>
          <a:p>
            <a:r>
              <a:rPr lang="en-US" dirty="0" smtClean="0"/>
              <a:t>Professor Steve Elzinga</a:t>
            </a:r>
            <a:endParaRPr lang="en-US" dirty="0"/>
          </a:p>
        </p:txBody>
      </p:sp>
    </p:spTree>
    <p:extLst>
      <p:ext uri="{BB962C8B-B14F-4D97-AF65-F5344CB8AC3E}">
        <p14:creationId xmlns:p14="http://schemas.microsoft.com/office/powerpoint/2010/main" val="388611177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When you fail try again</a:t>
            </a:r>
            <a:endParaRPr lang="en-US" b="1" dirty="0"/>
          </a:p>
        </p:txBody>
      </p:sp>
      <p:sp>
        <p:nvSpPr>
          <p:cNvPr id="3" name="Content Placeholder 2"/>
          <p:cNvSpPr>
            <a:spLocks noGrp="1"/>
          </p:cNvSpPr>
          <p:nvPr>
            <p:ph idx="1"/>
          </p:nvPr>
        </p:nvSpPr>
        <p:spPr>
          <a:xfrm>
            <a:off x="457200" y="1795580"/>
            <a:ext cx="8229600" cy="4525963"/>
          </a:xfrm>
        </p:spPr>
        <p:txBody>
          <a:bodyPr>
            <a:normAutofit/>
          </a:bodyPr>
          <a:lstStyle/>
          <a:p>
            <a:pPr marL="0" indent="0">
              <a:buNone/>
            </a:pPr>
            <a:r>
              <a:rPr lang="en-US" dirty="0" smtClean="0"/>
              <a:t>Proverbs 20:3 </a:t>
            </a:r>
            <a:r>
              <a:rPr lang="en-US" i="1" dirty="0" smtClean="0"/>
              <a:t>Sometimes if takes a painful situation to make us change our ways.</a:t>
            </a:r>
          </a:p>
          <a:p>
            <a:pPr marL="0" indent="0">
              <a:buNone/>
            </a:pPr>
            <a:endParaRPr lang="en-US" dirty="0"/>
          </a:p>
        </p:txBody>
      </p:sp>
    </p:spTree>
    <p:extLst>
      <p:ext uri="{BB962C8B-B14F-4D97-AF65-F5344CB8AC3E}">
        <p14:creationId xmlns:p14="http://schemas.microsoft.com/office/powerpoint/2010/main" val="2317096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Four winning skills needed for succeeding in your personal finances</a:t>
            </a:r>
            <a:endParaRPr lang="en-US" b="1" dirty="0"/>
          </a:p>
        </p:txBody>
      </p:sp>
      <p:sp>
        <p:nvSpPr>
          <p:cNvPr id="3" name="Content Placeholder 2"/>
          <p:cNvSpPr>
            <a:spLocks noGrp="1"/>
          </p:cNvSpPr>
          <p:nvPr>
            <p:ph idx="1"/>
          </p:nvPr>
        </p:nvSpPr>
        <p:spPr>
          <a:xfrm>
            <a:off x="457200" y="1834656"/>
            <a:ext cx="8229600" cy="4525963"/>
          </a:xfrm>
        </p:spPr>
        <p:txBody>
          <a:bodyPr>
            <a:normAutofit/>
          </a:bodyPr>
          <a:lstStyle/>
          <a:p>
            <a:pPr marL="0" indent="0">
              <a:buNone/>
            </a:pPr>
            <a:r>
              <a:rPr lang="en-US" sz="3600" b="1" dirty="0" smtClean="0"/>
              <a:t>Skill one: Self-discipline</a:t>
            </a:r>
          </a:p>
          <a:p>
            <a:pPr marL="400050" lvl="1" indent="0">
              <a:buNone/>
            </a:pPr>
            <a:r>
              <a:rPr lang="en-US" sz="3200" dirty="0" smtClean="0"/>
              <a:t>= delayed gratification</a:t>
            </a:r>
          </a:p>
          <a:p>
            <a:pPr marL="400050" lvl="1" indent="0">
              <a:buNone/>
            </a:pPr>
            <a:r>
              <a:rPr lang="en-US" sz="3200" dirty="0" smtClean="0"/>
              <a:t>Proverbs </a:t>
            </a:r>
            <a:r>
              <a:rPr lang="en-US" sz="3200" dirty="0"/>
              <a:t>10:</a:t>
            </a:r>
            <a:r>
              <a:rPr lang="en-US" sz="3200" dirty="0" smtClean="0"/>
              <a:t>5 (</a:t>
            </a:r>
            <a:r>
              <a:rPr lang="en-US" sz="3200" dirty="0"/>
              <a:t>NIV</a:t>
            </a:r>
            <a:r>
              <a:rPr lang="en-US" sz="3200" dirty="0" smtClean="0"/>
              <a:t>) He </a:t>
            </a:r>
            <a:r>
              <a:rPr lang="en-US" sz="3200" dirty="0"/>
              <a:t>who gathers crops in summer is a prudent son</a:t>
            </a:r>
            <a:r>
              <a:rPr lang="en-US" sz="3200" dirty="0" smtClean="0"/>
              <a:t>,</a:t>
            </a:r>
            <a:r>
              <a:rPr lang="en-US" sz="3200" dirty="0"/>
              <a:t> but he who sleeps during harvest is a disgraceful son.</a:t>
            </a:r>
            <a:endParaRPr lang="en-US" sz="3200" dirty="0"/>
          </a:p>
        </p:txBody>
      </p:sp>
    </p:spTree>
    <p:extLst>
      <p:ext uri="{BB962C8B-B14F-4D97-AF65-F5344CB8AC3E}">
        <p14:creationId xmlns:p14="http://schemas.microsoft.com/office/powerpoint/2010/main" val="3356540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Four winning skills needed for succeeding in your personal finances</a:t>
            </a:r>
            <a:endParaRPr lang="en-US" b="1" dirty="0"/>
          </a:p>
        </p:txBody>
      </p:sp>
      <p:sp>
        <p:nvSpPr>
          <p:cNvPr id="3" name="Content Placeholder 2"/>
          <p:cNvSpPr>
            <a:spLocks noGrp="1"/>
          </p:cNvSpPr>
          <p:nvPr>
            <p:ph idx="1"/>
          </p:nvPr>
        </p:nvSpPr>
        <p:spPr>
          <a:xfrm>
            <a:off x="457200" y="1776042"/>
            <a:ext cx="8229600" cy="4525963"/>
          </a:xfrm>
        </p:spPr>
        <p:txBody>
          <a:bodyPr>
            <a:normAutofit/>
          </a:bodyPr>
          <a:lstStyle/>
          <a:p>
            <a:pPr marL="0" indent="0">
              <a:buNone/>
            </a:pPr>
            <a:r>
              <a:rPr lang="en-US" sz="3600" b="1" dirty="0" smtClean="0"/>
              <a:t>Skill Two: Communication</a:t>
            </a:r>
          </a:p>
          <a:p>
            <a:pPr marL="400050" lvl="1" indent="0">
              <a:buNone/>
            </a:pPr>
            <a:r>
              <a:rPr lang="en-US" sz="3200" dirty="0" smtClean="0"/>
              <a:t>Talk to people you trust</a:t>
            </a:r>
          </a:p>
          <a:p>
            <a:pPr marL="400050" lvl="1" indent="0">
              <a:buNone/>
            </a:pPr>
            <a:r>
              <a:rPr lang="en-US" sz="3200" dirty="0" smtClean="0"/>
              <a:t>Listen to people you trust</a:t>
            </a:r>
          </a:p>
          <a:p>
            <a:pPr marL="0" indent="0">
              <a:buNone/>
            </a:pPr>
            <a:endParaRPr lang="en-US" b="1" dirty="0" smtClean="0"/>
          </a:p>
          <a:p>
            <a:pPr marL="0" indent="0">
              <a:buNone/>
            </a:pPr>
            <a:endParaRPr lang="en-US" dirty="0"/>
          </a:p>
        </p:txBody>
      </p:sp>
    </p:spTree>
    <p:extLst>
      <p:ext uri="{BB962C8B-B14F-4D97-AF65-F5344CB8AC3E}">
        <p14:creationId xmlns:p14="http://schemas.microsoft.com/office/powerpoint/2010/main" val="2989676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t>Four winning skills needed for succeeding in your personal finances</a:t>
            </a:r>
            <a:endParaRPr lang="en-US" b="1" dirty="0"/>
          </a:p>
        </p:txBody>
      </p:sp>
      <p:sp>
        <p:nvSpPr>
          <p:cNvPr id="3" name="Content Placeholder 2"/>
          <p:cNvSpPr>
            <a:spLocks noGrp="1"/>
          </p:cNvSpPr>
          <p:nvPr>
            <p:ph idx="1"/>
          </p:nvPr>
        </p:nvSpPr>
        <p:spPr>
          <a:xfrm>
            <a:off x="457200" y="1795580"/>
            <a:ext cx="8229600" cy="4525963"/>
          </a:xfrm>
        </p:spPr>
        <p:txBody>
          <a:bodyPr>
            <a:normAutofit/>
          </a:bodyPr>
          <a:lstStyle/>
          <a:p>
            <a:pPr marL="0" indent="0">
              <a:buNone/>
            </a:pPr>
            <a:r>
              <a:rPr lang="en-US" sz="3600" b="1" dirty="0" smtClean="0"/>
              <a:t>Skill Three: Responsibility</a:t>
            </a:r>
          </a:p>
          <a:p>
            <a:pPr marL="400050" lvl="1" indent="0">
              <a:buNone/>
            </a:pPr>
            <a:r>
              <a:rPr lang="en-US" sz="3200" dirty="0" smtClean="0"/>
              <a:t>Make yourself responsible when it comes to your finances.</a:t>
            </a:r>
          </a:p>
          <a:p>
            <a:pPr marL="400050" lvl="1" indent="0">
              <a:buNone/>
            </a:pPr>
            <a:r>
              <a:rPr lang="en-US" sz="3200" dirty="0" smtClean="0"/>
              <a:t>How?</a:t>
            </a:r>
          </a:p>
          <a:p>
            <a:pPr marL="400050" lvl="1" indent="0">
              <a:buNone/>
            </a:pPr>
            <a:r>
              <a:rPr lang="en-US" sz="3200" dirty="0" smtClean="0"/>
              <a:t>Understand the power of consequences.</a:t>
            </a:r>
          </a:p>
          <a:p>
            <a:pPr marL="0" indent="0">
              <a:buNone/>
            </a:pPr>
            <a:endParaRPr lang="en-US" dirty="0"/>
          </a:p>
        </p:txBody>
      </p:sp>
    </p:spTree>
    <p:extLst>
      <p:ext uri="{BB962C8B-B14F-4D97-AF65-F5344CB8AC3E}">
        <p14:creationId xmlns:p14="http://schemas.microsoft.com/office/powerpoint/2010/main" val="2391069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Consequences</a:t>
            </a:r>
            <a:endParaRPr lang="en-US" b="1" dirty="0"/>
          </a:p>
        </p:txBody>
      </p:sp>
      <p:sp>
        <p:nvSpPr>
          <p:cNvPr id="3" name="Content Placeholder 2"/>
          <p:cNvSpPr>
            <a:spLocks noGrp="1"/>
          </p:cNvSpPr>
          <p:nvPr>
            <p:ph idx="1"/>
          </p:nvPr>
        </p:nvSpPr>
        <p:spPr>
          <a:xfrm>
            <a:off x="457200" y="1795580"/>
            <a:ext cx="8229600" cy="4525963"/>
          </a:xfrm>
        </p:spPr>
        <p:txBody>
          <a:bodyPr>
            <a:normAutofit/>
          </a:bodyPr>
          <a:lstStyle/>
          <a:p>
            <a:pPr marL="514350" indent="-514350">
              <a:buFont typeface="+mj-lt"/>
              <a:buAutoNum type="arabicPeriod"/>
            </a:pPr>
            <a:r>
              <a:rPr lang="en-US" b="1" dirty="0" smtClean="0"/>
              <a:t>Natural</a:t>
            </a:r>
          </a:p>
          <a:p>
            <a:pPr marL="400050" lvl="1" indent="0">
              <a:buNone/>
            </a:pPr>
            <a:r>
              <a:rPr lang="en-US" sz="3200" dirty="0"/>
              <a:t>Proverbs 16:</a:t>
            </a:r>
            <a:r>
              <a:rPr lang="en-US" sz="3200" dirty="0" smtClean="0"/>
              <a:t>26 (</a:t>
            </a:r>
            <a:r>
              <a:rPr lang="en-US" sz="3200" dirty="0"/>
              <a:t>NIV</a:t>
            </a:r>
            <a:r>
              <a:rPr lang="en-US" sz="3200" dirty="0" smtClean="0"/>
              <a:t>) The </a:t>
            </a:r>
            <a:r>
              <a:rPr lang="en-US" sz="3200" dirty="0"/>
              <a:t>appetite of laborers works for them</a:t>
            </a:r>
            <a:r>
              <a:rPr lang="en-US" sz="3200" dirty="0" smtClean="0"/>
              <a:t>;</a:t>
            </a:r>
            <a:r>
              <a:rPr lang="en-US" sz="3200" dirty="0"/>
              <a:t> </a:t>
            </a:r>
            <a:r>
              <a:rPr lang="en-US" sz="3200" dirty="0" smtClean="0"/>
              <a:t>their </a:t>
            </a:r>
            <a:r>
              <a:rPr lang="en-US" sz="3200" dirty="0"/>
              <a:t>hunger drives them </a:t>
            </a:r>
            <a:r>
              <a:rPr lang="en-US" sz="3200" dirty="0" smtClean="0"/>
              <a:t>on</a:t>
            </a:r>
          </a:p>
        </p:txBody>
      </p:sp>
    </p:spTree>
    <p:extLst>
      <p:ext uri="{BB962C8B-B14F-4D97-AF65-F5344CB8AC3E}">
        <p14:creationId xmlns:p14="http://schemas.microsoft.com/office/powerpoint/2010/main" val="1595063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Consequences</a:t>
            </a:r>
            <a:endParaRPr lang="en-US" b="1" dirty="0"/>
          </a:p>
        </p:txBody>
      </p:sp>
      <p:sp>
        <p:nvSpPr>
          <p:cNvPr id="3" name="Content Placeholder 2"/>
          <p:cNvSpPr>
            <a:spLocks noGrp="1"/>
          </p:cNvSpPr>
          <p:nvPr>
            <p:ph idx="1"/>
          </p:nvPr>
        </p:nvSpPr>
        <p:spPr>
          <a:xfrm>
            <a:off x="457200" y="1795580"/>
            <a:ext cx="8229600" cy="4525963"/>
          </a:xfrm>
        </p:spPr>
        <p:txBody>
          <a:bodyPr>
            <a:normAutofit/>
          </a:bodyPr>
          <a:lstStyle/>
          <a:p>
            <a:pPr marL="514350" indent="-514350">
              <a:buFont typeface="+mj-lt"/>
              <a:buAutoNum type="arabicPeriod" startAt="2"/>
            </a:pPr>
            <a:r>
              <a:rPr lang="en-US" b="1" dirty="0" smtClean="0"/>
              <a:t>Logical</a:t>
            </a:r>
            <a:endParaRPr lang="en-US" b="1" dirty="0" smtClean="0"/>
          </a:p>
          <a:p>
            <a:pPr marL="400050" lvl="1" indent="0">
              <a:buNone/>
            </a:pPr>
            <a:r>
              <a:rPr lang="en-US" sz="3200" dirty="0"/>
              <a:t>2 Thessalonians 3</a:t>
            </a:r>
            <a:r>
              <a:rPr lang="en-US" sz="3200" dirty="0" smtClean="0"/>
              <a:t>:10 </a:t>
            </a:r>
            <a:r>
              <a:rPr lang="en-US" sz="3200" dirty="0"/>
              <a:t>(NIV</a:t>
            </a:r>
            <a:r>
              <a:rPr lang="en-US" sz="3200" dirty="0" smtClean="0"/>
              <a:t>) For </a:t>
            </a:r>
            <a:r>
              <a:rPr lang="en-US" sz="3200" dirty="0"/>
              <a:t>even when we were with you, we gave you this rule: “The one who is unwilling to work shall not eat.</a:t>
            </a:r>
            <a:r>
              <a:rPr lang="en-US" sz="3200" dirty="0" smtClean="0"/>
              <a:t>”</a:t>
            </a:r>
          </a:p>
          <a:p>
            <a:pPr marL="400050" lvl="1" indent="0">
              <a:buNone/>
            </a:pPr>
            <a:endParaRPr lang="en-US" b="1" dirty="0"/>
          </a:p>
        </p:txBody>
      </p:sp>
    </p:spTree>
    <p:extLst>
      <p:ext uri="{BB962C8B-B14F-4D97-AF65-F5344CB8AC3E}">
        <p14:creationId xmlns:p14="http://schemas.microsoft.com/office/powerpoint/2010/main" val="706777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Consequences</a:t>
            </a:r>
            <a:endParaRPr lang="en-US" b="1" dirty="0"/>
          </a:p>
        </p:txBody>
      </p:sp>
      <p:sp>
        <p:nvSpPr>
          <p:cNvPr id="3" name="Content Placeholder 2"/>
          <p:cNvSpPr>
            <a:spLocks noGrp="1"/>
          </p:cNvSpPr>
          <p:nvPr>
            <p:ph idx="1"/>
          </p:nvPr>
        </p:nvSpPr>
        <p:spPr>
          <a:xfrm>
            <a:off x="457200" y="1795580"/>
            <a:ext cx="8229600" cy="4525963"/>
          </a:xfrm>
        </p:spPr>
        <p:txBody>
          <a:bodyPr>
            <a:normAutofit/>
          </a:bodyPr>
          <a:lstStyle/>
          <a:p>
            <a:pPr marL="514350" indent="-514350">
              <a:buFont typeface="+mj-lt"/>
              <a:buAutoNum type="arabicPeriod" startAt="3"/>
            </a:pPr>
            <a:r>
              <a:rPr lang="en-US" b="1" dirty="0" smtClean="0"/>
              <a:t>Agreed </a:t>
            </a:r>
            <a:r>
              <a:rPr lang="en-US" b="1" dirty="0" smtClean="0"/>
              <a:t>to</a:t>
            </a:r>
          </a:p>
          <a:p>
            <a:pPr marL="400050" lvl="1" indent="0">
              <a:buNone/>
            </a:pPr>
            <a:r>
              <a:rPr lang="en-US" sz="3200" dirty="0" smtClean="0"/>
              <a:t>Genesisn2</a:t>
            </a:r>
            <a:r>
              <a:rPr lang="en-US" sz="3200" dirty="0"/>
              <a:t>:16-</a:t>
            </a:r>
            <a:r>
              <a:rPr lang="en-US" sz="3200" dirty="0" smtClean="0"/>
              <a:t>17 (</a:t>
            </a:r>
            <a:r>
              <a:rPr lang="en-US" sz="3200" dirty="0"/>
              <a:t>NIV</a:t>
            </a:r>
            <a:r>
              <a:rPr lang="en-US" sz="3200" dirty="0" smtClean="0"/>
              <a:t>) And </a:t>
            </a:r>
            <a:r>
              <a:rPr lang="en-US" sz="3200" dirty="0"/>
              <a:t>the Lord God commanded the man, “You are free to eat from any tree in the garden; 17 but you must not eat from the tree of the knowledge of good and evil, for when you eat from it you will certainly die.”</a:t>
            </a:r>
            <a:endParaRPr lang="en-US" sz="3200" dirty="0"/>
          </a:p>
        </p:txBody>
      </p:sp>
    </p:spTree>
    <p:extLst>
      <p:ext uri="{BB962C8B-B14F-4D97-AF65-F5344CB8AC3E}">
        <p14:creationId xmlns:p14="http://schemas.microsoft.com/office/powerpoint/2010/main" val="1511700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t>Judgment</a:t>
            </a:r>
            <a:endParaRPr lang="en-US" b="1" dirty="0"/>
          </a:p>
        </p:txBody>
      </p:sp>
      <p:sp>
        <p:nvSpPr>
          <p:cNvPr id="3" name="Content Placeholder 2"/>
          <p:cNvSpPr>
            <a:spLocks noGrp="1"/>
          </p:cNvSpPr>
          <p:nvPr>
            <p:ph idx="1"/>
          </p:nvPr>
        </p:nvSpPr>
        <p:spPr>
          <a:xfrm>
            <a:off x="457200" y="1795580"/>
            <a:ext cx="8229600" cy="4525963"/>
          </a:xfrm>
        </p:spPr>
        <p:txBody>
          <a:bodyPr>
            <a:normAutofit/>
          </a:bodyPr>
          <a:lstStyle/>
          <a:p>
            <a:pPr marL="514350" indent="-514350">
              <a:buFont typeface="+mj-lt"/>
              <a:buAutoNum type="arabicPeriod"/>
            </a:pPr>
            <a:endParaRPr lang="en-US" dirty="0"/>
          </a:p>
        </p:txBody>
      </p:sp>
    </p:spTree>
    <p:extLst>
      <p:ext uri="{BB962C8B-B14F-4D97-AF65-F5344CB8AC3E}">
        <p14:creationId xmlns:p14="http://schemas.microsoft.com/office/powerpoint/2010/main" val="1024595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83824"/>
          </a:xfrm>
        </p:spPr>
        <p:txBody>
          <a:bodyPr>
            <a:normAutofit fontScale="90000"/>
          </a:bodyPr>
          <a:lstStyle/>
          <a:p>
            <a:pPr algn="l"/>
            <a:r>
              <a:rPr lang="en-US" b="1" dirty="0" smtClean="0"/>
              <a:t>Three winning attitudes towards succeeding in your personal finances</a:t>
            </a:r>
            <a:br>
              <a:rPr lang="en-US" b="1" dirty="0" smtClean="0"/>
            </a:br>
            <a:endParaRPr lang="en-US" b="1" dirty="0"/>
          </a:p>
        </p:txBody>
      </p:sp>
      <p:sp>
        <p:nvSpPr>
          <p:cNvPr id="3" name="Content Placeholder 2"/>
          <p:cNvSpPr>
            <a:spLocks noGrp="1"/>
          </p:cNvSpPr>
          <p:nvPr>
            <p:ph idx="1"/>
          </p:nvPr>
        </p:nvSpPr>
        <p:spPr>
          <a:xfrm>
            <a:off x="457200" y="1973385"/>
            <a:ext cx="8229600" cy="4152778"/>
          </a:xfrm>
        </p:spPr>
        <p:txBody>
          <a:bodyPr>
            <a:normAutofit/>
          </a:bodyPr>
          <a:lstStyle/>
          <a:p>
            <a:pPr marL="0" indent="0">
              <a:buNone/>
            </a:pPr>
            <a:r>
              <a:rPr lang="en-US" sz="3600" b="1" dirty="0" smtClean="0"/>
              <a:t>Attitude One: I am somebody</a:t>
            </a:r>
          </a:p>
          <a:p>
            <a:pPr marL="0" indent="0">
              <a:buNone/>
            </a:pPr>
            <a:r>
              <a:rPr lang="en-US" b="1" dirty="0" smtClean="0"/>
              <a:t>Proverbs 4</a:t>
            </a:r>
            <a:r>
              <a:rPr lang="en-US" b="1" dirty="0" smtClean="0"/>
              <a:t>:23 (GN) </a:t>
            </a:r>
            <a:r>
              <a:rPr lang="en-US" i="1" dirty="0" smtClean="0"/>
              <a:t>Be careful how think because your life is shaped by your thoughts.</a:t>
            </a:r>
            <a:endParaRPr lang="en-US" i="1" dirty="0"/>
          </a:p>
        </p:txBody>
      </p:sp>
    </p:spTree>
    <p:extLst>
      <p:ext uri="{BB962C8B-B14F-4D97-AF65-F5344CB8AC3E}">
        <p14:creationId xmlns:p14="http://schemas.microsoft.com/office/powerpoint/2010/main" val="52341865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83824"/>
          </a:xfrm>
        </p:spPr>
        <p:txBody>
          <a:bodyPr>
            <a:normAutofit/>
          </a:bodyPr>
          <a:lstStyle/>
          <a:p>
            <a:pPr algn="l"/>
            <a:r>
              <a:rPr lang="en-US" b="1" dirty="0" smtClean="0"/>
              <a:t>Believe you are somebody</a:t>
            </a:r>
            <a:endParaRPr lang="en-US" b="1" dirty="0"/>
          </a:p>
        </p:txBody>
      </p:sp>
      <p:sp>
        <p:nvSpPr>
          <p:cNvPr id="3" name="Content Placeholder 2"/>
          <p:cNvSpPr>
            <a:spLocks noGrp="1"/>
          </p:cNvSpPr>
          <p:nvPr>
            <p:ph idx="1"/>
          </p:nvPr>
        </p:nvSpPr>
        <p:spPr>
          <a:xfrm>
            <a:off x="457200" y="1973385"/>
            <a:ext cx="8229600" cy="4152778"/>
          </a:xfrm>
        </p:spPr>
        <p:txBody>
          <a:bodyPr>
            <a:normAutofit/>
          </a:bodyPr>
          <a:lstStyle/>
          <a:p>
            <a:pPr marL="0" indent="0">
              <a:buNone/>
            </a:pPr>
            <a:r>
              <a:rPr lang="en-US" dirty="0" smtClean="0"/>
              <a:t>Problem: We tend to see ourselves through the eyes of others</a:t>
            </a:r>
          </a:p>
          <a:p>
            <a:pPr marL="0" indent="0">
              <a:buNone/>
            </a:pPr>
            <a:r>
              <a:rPr lang="en-US" dirty="0" smtClean="0"/>
              <a:t>Solution: See yourself through the eyes of God</a:t>
            </a:r>
            <a:endParaRPr lang="en-US" i="1" dirty="0"/>
          </a:p>
        </p:txBody>
      </p:sp>
    </p:spTree>
    <p:extLst>
      <p:ext uri="{BB962C8B-B14F-4D97-AF65-F5344CB8AC3E}">
        <p14:creationId xmlns:p14="http://schemas.microsoft.com/office/powerpoint/2010/main" val="379801818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83824"/>
          </a:xfrm>
        </p:spPr>
        <p:txBody>
          <a:bodyPr>
            <a:normAutofit/>
          </a:bodyPr>
          <a:lstStyle/>
          <a:p>
            <a:pPr algn="l"/>
            <a:r>
              <a:rPr lang="en-US" b="1" dirty="0" smtClean="0"/>
              <a:t>Believe you are somebody</a:t>
            </a:r>
            <a:endParaRPr lang="en-US" b="1" dirty="0"/>
          </a:p>
        </p:txBody>
      </p:sp>
      <p:sp>
        <p:nvSpPr>
          <p:cNvPr id="3" name="Content Placeholder 2"/>
          <p:cNvSpPr>
            <a:spLocks noGrp="1"/>
          </p:cNvSpPr>
          <p:nvPr>
            <p:ph idx="1"/>
          </p:nvPr>
        </p:nvSpPr>
        <p:spPr>
          <a:xfrm>
            <a:off x="457200" y="1973385"/>
            <a:ext cx="8229600" cy="4152778"/>
          </a:xfrm>
        </p:spPr>
        <p:txBody>
          <a:bodyPr>
            <a:normAutofit/>
          </a:bodyPr>
          <a:lstStyle/>
          <a:p>
            <a:pPr marL="0" indent="0">
              <a:buNone/>
            </a:pPr>
            <a:r>
              <a:rPr lang="en-US" dirty="0"/>
              <a:t>Jeremiah 29:</a:t>
            </a:r>
            <a:r>
              <a:rPr lang="en-US" dirty="0" smtClean="0"/>
              <a:t>11 (</a:t>
            </a:r>
            <a:r>
              <a:rPr lang="en-US" dirty="0"/>
              <a:t>NIV</a:t>
            </a:r>
            <a:r>
              <a:rPr lang="en-US" dirty="0" smtClean="0"/>
              <a:t>) For </a:t>
            </a:r>
            <a:r>
              <a:rPr lang="en-US" dirty="0"/>
              <a:t>I know the plans I have for you,” declares the Lord, “plans to prosper you and not to harm you, plans to give you hope and a </a:t>
            </a:r>
            <a:r>
              <a:rPr lang="en-US" dirty="0" smtClean="0"/>
              <a:t>future.</a:t>
            </a:r>
          </a:p>
          <a:p>
            <a:pPr marL="0" indent="0">
              <a:buNone/>
            </a:pPr>
            <a:endParaRPr lang="en-US" i="1" dirty="0" smtClean="0"/>
          </a:p>
          <a:p>
            <a:pPr marL="0" indent="0">
              <a:buNone/>
            </a:pPr>
            <a:endParaRPr lang="en-US" i="1" dirty="0"/>
          </a:p>
        </p:txBody>
      </p:sp>
    </p:spTree>
    <p:extLst>
      <p:ext uri="{BB962C8B-B14F-4D97-AF65-F5344CB8AC3E}">
        <p14:creationId xmlns:p14="http://schemas.microsoft.com/office/powerpoint/2010/main" val="285008196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83824"/>
          </a:xfrm>
        </p:spPr>
        <p:txBody>
          <a:bodyPr>
            <a:normAutofit/>
          </a:bodyPr>
          <a:lstStyle/>
          <a:p>
            <a:pPr marL="0" indent="0" algn="l"/>
            <a:r>
              <a:rPr lang="en-US" b="1" dirty="0" smtClean="0"/>
              <a:t>Attitude Two: I am needed</a:t>
            </a:r>
          </a:p>
        </p:txBody>
      </p:sp>
      <p:sp>
        <p:nvSpPr>
          <p:cNvPr id="3" name="Content Placeholder 2"/>
          <p:cNvSpPr>
            <a:spLocks noGrp="1"/>
          </p:cNvSpPr>
          <p:nvPr>
            <p:ph idx="1"/>
          </p:nvPr>
        </p:nvSpPr>
        <p:spPr>
          <a:xfrm>
            <a:off x="457200" y="1465646"/>
            <a:ext cx="8229600" cy="5178614"/>
          </a:xfrm>
        </p:spPr>
        <p:txBody>
          <a:bodyPr>
            <a:normAutofit fontScale="92500" lnSpcReduction="20000"/>
          </a:bodyPr>
          <a:lstStyle/>
          <a:p>
            <a:pPr marL="400050" lvl="1" indent="0">
              <a:buNone/>
            </a:pPr>
            <a:r>
              <a:rPr lang="en-US" sz="3500" dirty="0" smtClean="0"/>
              <a:t>Corinthians </a:t>
            </a:r>
            <a:r>
              <a:rPr lang="en-US" sz="3500" dirty="0"/>
              <a:t>12</a:t>
            </a:r>
            <a:r>
              <a:rPr lang="en-US" sz="3500" dirty="0" smtClean="0"/>
              <a:t>:27 (</a:t>
            </a:r>
            <a:r>
              <a:rPr lang="en-US" sz="3500" dirty="0"/>
              <a:t>NIV</a:t>
            </a:r>
            <a:r>
              <a:rPr lang="en-US" sz="3500" dirty="0" smtClean="0"/>
              <a:t>) 27</a:t>
            </a:r>
            <a:r>
              <a:rPr lang="en-US" sz="3500" dirty="0"/>
              <a:t> Now you are the body of Christ, and each one of you is a part of it.</a:t>
            </a:r>
            <a:endParaRPr lang="en-US" sz="3500" dirty="0" smtClean="0"/>
          </a:p>
          <a:p>
            <a:pPr marL="400050" lvl="1" indent="0">
              <a:buNone/>
            </a:pPr>
            <a:r>
              <a:rPr lang="en-US" sz="3500" dirty="0" smtClean="0"/>
              <a:t>Romans 12:</a:t>
            </a:r>
            <a:r>
              <a:rPr lang="en-US" sz="3500" dirty="0" smtClean="0"/>
              <a:t>5 (LB) We belong to </a:t>
            </a:r>
            <a:r>
              <a:rPr lang="en-US" sz="3500" dirty="0" err="1" smtClean="0"/>
              <a:t>eachother</a:t>
            </a:r>
            <a:r>
              <a:rPr lang="en-US" sz="3500" dirty="0" smtClean="0"/>
              <a:t> and each of us needs all the others.</a:t>
            </a:r>
            <a:endParaRPr lang="en-US" sz="3500" dirty="0" smtClean="0"/>
          </a:p>
          <a:p>
            <a:pPr marL="400050" lvl="1" indent="0">
              <a:buNone/>
            </a:pPr>
            <a:r>
              <a:rPr lang="en-US" sz="3500" dirty="0" smtClean="0"/>
              <a:t>Ephesians </a:t>
            </a:r>
            <a:r>
              <a:rPr lang="en-US" sz="3500" dirty="0" smtClean="0"/>
              <a:t>1</a:t>
            </a:r>
            <a:r>
              <a:rPr lang="en-US" sz="3500" dirty="0" smtClean="0"/>
              <a:t>:</a:t>
            </a:r>
            <a:r>
              <a:rPr lang="en-US" sz="3500" dirty="0" smtClean="0"/>
              <a:t>11</a:t>
            </a:r>
            <a:r>
              <a:rPr lang="en-US" sz="3500" dirty="0"/>
              <a:t> In him we were also chosen</a:t>
            </a:r>
            <a:r>
              <a:rPr lang="en-US" sz="3500" dirty="0" smtClean="0"/>
              <a:t>, </a:t>
            </a:r>
            <a:r>
              <a:rPr lang="en-US" sz="3500" dirty="0"/>
              <a:t>having been predestined according to the plan of him who works out everything in conformity with the purpose of his will, 12 in order that we, who were the first to put our hope in Christ, might be for the praise of his glory. </a:t>
            </a:r>
            <a:endParaRPr lang="en-US" sz="3500" dirty="0" smtClean="0"/>
          </a:p>
          <a:p>
            <a:pPr marL="0" indent="0">
              <a:buNone/>
            </a:pPr>
            <a:endParaRPr lang="en-US" dirty="0"/>
          </a:p>
        </p:txBody>
      </p:sp>
    </p:spTree>
    <p:extLst>
      <p:ext uri="{BB962C8B-B14F-4D97-AF65-F5344CB8AC3E}">
        <p14:creationId xmlns:p14="http://schemas.microsoft.com/office/powerpoint/2010/main" val="326598940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83824"/>
          </a:xfrm>
        </p:spPr>
        <p:txBody>
          <a:bodyPr>
            <a:normAutofit/>
          </a:bodyPr>
          <a:lstStyle/>
          <a:p>
            <a:pPr marL="0" indent="0" algn="l"/>
            <a:r>
              <a:rPr lang="en-US" b="1" dirty="0" smtClean="0"/>
              <a:t>Attitude Two: I am needed</a:t>
            </a:r>
          </a:p>
        </p:txBody>
      </p:sp>
      <p:sp>
        <p:nvSpPr>
          <p:cNvPr id="3" name="Content Placeholder 2"/>
          <p:cNvSpPr>
            <a:spLocks noGrp="1"/>
          </p:cNvSpPr>
          <p:nvPr>
            <p:ph idx="1"/>
          </p:nvPr>
        </p:nvSpPr>
        <p:spPr>
          <a:xfrm>
            <a:off x="457200" y="1756291"/>
            <a:ext cx="8229600" cy="4152778"/>
          </a:xfrm>
        </p:spPr>
        <p:txBody>
          <a:bodyPr>
            <a:normAutofit lnSpcReduction="10000"/>
          </a:bodyPr>
          <a:lstStyle/>
          <a:p>
            <a:pPr marL="400050" lvl="1" indent="0">
              <a:buNone/>
            </a:pPr>
            <a:r>
              <a:rPr lang="en-US" sz="3200" b="1" dirty="0" smtClean="0"/>
              <a:t>Ephesians 4:4-16</a:t>
            </a:r>
            <a:r>
              <a:rPr lang="en-US" sz="3200" b="1" dirty="0"/>
              <a:t> </a:t>
            </a:r>
            <a:r>
              <a:rPr lang="en-US" sz="3200" dirty="0"/>
              <a:t>There is one body and one Spirit, just as you were called to one hope when you were called; </a:t>
            </a:r>
            <a:r>
              <a:rPr lang="en-US" sz="3200" b="1" dirty="0"/>
              <a:t>5 </a:t>
            </a:r>
            <a:r>
              <a:rPr lang="en-US" sz="3200" dirty="0"/>
              <a:t>one Lord, one faith, one baptism; </a:t>
            </a:r>
            <a:r>
              <a:rPr lang="en-US" sz="3200" b="1" dirty="0"/>
              <a:t>6 </a:t>
            </a:r>
            <a:r>
              <a:rPr lang="en-US" sz="3200" dirty="0"/>
              <a:t>one God and Father of all, who is over all and through all and in </a:t>
            </a:r>
            <a:r>
              <a:rPr lang="en-US" sz="3200" dirty="0" smtClean="0"/>
              <a:t>all</a:t>
            </a:r>
            <a:r>
              <a:rPr lang="is-IS" sz="3200" dirty="0" smtClean="0"/>
              <a:t>….</a:t>
            </a:r>
            <a:r>
              <a:rPr lang="en-US" sz="3200" b="1" dirty="0"/>
              <a:t> 16 </a:t>
            </a:r>
            <a:r>
              <a:rPr lang="en-US" sz="3200" dirty="0"/>
              <a:t>From </a:t>
            </a:r>
            <a:r>
              <a:rPr lang="en-US" sz="3200" dirty="0" smtClean="0"/>
              <a:t>him (</a:t>
            </a:r>
            <a:r>
              <a:rPr lang="en-US" sz="3200" dirty="0" err="1" smtClean="0"/>
              <a:t>christ</a:t>
            </a:r>
            <a:r>
              <a:rPr lang="en-US" sz="3200" dirty="0" smtClean="0"/>
              <a:t>) </a:t>
            </a:r>
            <a:r>
              <a:rPr lang="en-US" sz="3200" dirty="0"/>
              <a:t>the whole body, joined and held together by every supporting ligament, grows and builds itself up in love, as each part does its work.</a:t>
            </a:r>
            <a:endParaRPr lang="en-US" sz="3200" b="1" dirty="0" smtClean="0"/>
          </a:p>
          <a:p>
            <a:pPr marL="0" indent="0">
              <a:buNone/>
            </a:pPr>
            <a:endParaRPr lang="en-US" dirty="0"/>
          </a:p>
        </p:txBody>
      </p:sp>
    </p:spTree>
    <p:extLst>
      <p:ext uri="{BB962C8B-B14F-4D97-AF65-F5344CB8AC3E}">
        <p14:creationId xmlns:p14="http://schemas.microsoft.com/office/powerpoint/2010/main" val="396313131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83824"/>
          </a:xfrm>
        </p:spPr>
        <p:txBody>
          <a:bodyPr>
            <a:normAutofit/>
          </a:bodyPr>
          <a:lstStyle/>
          <a:p>
            <a:pPr marL="0" indent="0" algn="l"/>
            <a:r>
              <a:rPr lang="en-US" b="1" dirty="0" smtClean="0"/>
              <a:t>Attitude Three: I will try</a:t>
            </a:r>
          </a:p>
        </p:txBody>
      </p:sp>
      <p:sp>
        <p:nvSpPr>
          <p:cNvPr id="3" name="Content Placeholder 2"/>
          <p:cNvSpPr>
            <a:spLocks noGrp="1"/>
          </p:cNvSpPr>
          <p:nvPr>
            <p:ph idx="1"/>
          </p:nvPr>
        </p:nvSpPr>
        <p:spPr>
          <a:xfrm>
            <a:off x="457200" y="1758462"/>
            <a:ext cx="8229600" cy="4152778"/>
          </a:xfrm>
        </p:spPr>
        <p:txBody>
          <a:bodyPr>
            <a:normAutofit/>
          </a:bodyPr>
          <a:lstStyle/>
          <a:p>
            <a:pPr marL="0" indent="0">
              <a:buNone/>
            </a:pPr>
            <a:r>
              <a:rPr lang="en-US" b="1" dirty="0" smtClean="0"/>
              <a:t>2 kinds of problems:</a:t>
            </a:r>
          </a:p>
          <a:p>
            <a:pPr marL="914400" lvl="1" indent="-514350">
              <a:buAutoNum type="arabicPeriod"/>
            </a:pPr>
            <a:r>
              <a:rPr lang="en-US" sz="3200" dirty="0" smtClean="0"/>
              <a:t>Invented </a:t>
            </a:r>
          </a:p>
          <a:p>
            <a:pPr marL="914400" lvl="1" indent="-514350">
              <a:buAutoNum type="arabicPeriod"/>
            </a:pPr>
            <a:r>
              <a:rPr lang="en-US" sz="3200" dirty="0" smtClean="0"/>
              <a:t>Inherited </a:t>
            </a:r>
          </a:p>
          <a:p>
            <a:pPr marL="0" indent="0">
              <a:buNone/>
            </a:pPr>
            <a:endParaRPr lang="en-US" dirty="0"/>
          </a:p>
        </p:txBody>
      </p:sp>
    </p:spTree>
    <p:extLst>
      <p:ext uri="{BB962C8B-B14F-4D97-AF65-F5344CB8AC3E}">
        <p14:creationId xmlns:p14="http://schemas.microsoft.com/office/powerpoint/2010/main" val="2688601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83824"/>
          </a:xfrm>
        </p:spPr>
        <p:txBody>
          <a:bodyPr>
            <a:normAutofit fontScale="90000"/>
          </a:bodyPr>
          <a:lstStyle/>
          <a:p>
            <a:pPr algn="l"/>
            <a:r>
              <a:rPr lang="en-US" b="1" dirty="0" smtClean="0"/>
              <a:t>Make trying the goal not avoiding problems</a:t>
            </a:r>
            <a:br>
              <a:rPr lang="en-US" b="1" dirty="0" smtClean="0"/>
            </a:br>
            <a:endParaRPr lang="en-US" b="1" dirty="0"/>
          </a:p>
        </p:txBody>
      </p:sp>
      <p:sp>
        <p:nvSpPr>
          <p:cNvPr id="3" name="Content Placeholder 2"/>
          <p:cNvSpPr>
            <a:spLocks noGrp="1"/>
          </p:cNvSpPr>
          <p:nvPr>
            <p:ph idx="1"/>
          </p:nvPr>
        </p:nvSpPr>
        <p:spPr>
          <a:xfrm>
            <a:off x="457200" y="1758462"/>
            <a:ext cx="8229600" cy="4152778"/>
          </a:xfrm>
        </p:spPr>
        <p:txBody>
          <a:bodyPr>
            <a:normAutofit/>
          </a:bodyPr>
          <a:lstStyle/>
          <a:p>
            <a:pPr marL="400050" lvl="1" indent="0">
              <a:buNone/>
            </a:pPr>
            <a:r>
              <a:rPr lang="en-US" sz="3200" dirty="0" smtClean="0"/>
              <a:t>Philippians 3:</a:t>
            </a:r>
            <a:r>
              <a:rPr lang="en-US" sz="3200" dirty="0" smtClean="0"/>
              <a:t>13 </a:t>
            </a:r>
            <a:r>
              <a:rPr lang="en-US" sz="3200" dirty="0" smtClean="0"/>
              <a:t>(</a:t>
            </a:r>
            <a:r>
              <a:rPr lang="en-US" sz="3200" dirty="0"/>
              <a:t>NIV</a:t>
            </a:r>
            <a:r>
              <a:rPr lang="en-US" sz="3200" dirty="0" smtClean="0"/>
              <a:t>)</a:t>
            </a:r>
            <a:r>
              <a:rPr lang="en-US" sz="3200" dirty="0"/>
              <a:t> Brothers and sisters, I do not consider myself yet to have taken hold of it. But one thing I do: Forgetting what is behind and straining toward what is ahead, 14 I press on toward the goal to win the prize for which God has called me heavenward in Christ Jesus.</a:t>
            </a:r>
            <a:endParaRPr lang="en-US" sz="3200" dirty="0" smtClean="0"/>
          </a:p>
          <a:p>
            <a:pPr marL="0" indent="0">
              <a:buNone/>
            </a:pPr>
            <a:endParaRPr lang="en-US" dirty="0"/>
          </a:p>
        </p:txBody>
      </p:sp>
    </p:spTree>
    <p:extLst>
      <p:ext uri="{BB962C8B-B14F-4D97-AF65-F5344CB8AC3E}">
        <p14:creationId xmlns:p14="http://schemas.microsoft.com/office/powerpoint/2010/main" val="2090115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83824"/>
          </a:xfrm>
        </p:spPr>
        <p:txBody>
          <a:bodyPr>
            <a:normAutofit fontScale="90000"/>
          </a:bodyPr>
          <a:lstStyle/>
          <a:p>
            <a:pPr algn="l"/>
            <a:r>
              <a:rPr lang="en-US" b="1" dirty="0" smtClean="0"/>
              <a:t>If avoiding problems is your ultimate goal you will </a:t>
            </a:r>
            <a:r>
              <a:rPr lang="is-IS" b="1" dirty="0" smtClean="0"/>
              <a:t>…</a:t>
            </a:r>
            <a:br>
              <a:rPr lang="is-IS" b="1" dirty="0" smtClean="0"/>
            </a:br>
            <a:endParaRPr lang="en-US" b="1" dirty="0"/>
          </a:p>
        </p:txBody>
      </p:sp>
      <p:sp>
        <p:nvSpPr>
          <p:cNvPr id="3" name="Content Placeholder 2"/>
          <p:cNvSpPr>
            <a:spLocks noGrp="1"/>
          </p:cNvSpPr>
          <p:nvPr>
            <p:ph idx="1"/>
          </p:nvPr>
        </p:nvSpPr>
        <p:spPr>
          <a:xfrm>
            <a:off x="457200" y="1973385"/>
            <a:ext cx="8229600" cy="4152778"/>
          </a:xfrm>
        </p:spPr>
        <p:txBody>
          <a:bodyPr>
            <a:normAutofit/>
          </a:bodyPr>
          <a:lstStyle/>
          <a:p>
            <a:pPr marL="400050" lvl="1" indent="0">
              <a:buNone/>
            </a:pPr>
            <a:r>
              <a:rPr lang="is-IS" sz="3200" dirty="0" smtClean="0"/>
              <a:t>... </a:t>
            </a:r>
            <a:r>
              <a:rPr lang="en-US" sz="3200" dirty="0" smtClean="0"/>
              <a:t>n</a:t>
            </a:r>
            <a:r>
              <a:rPr lang="is-IS" sz="3200" dirty="0" smtClean="0"/>
              <a:t>ever try anything new</a:t>
            </a:r>
          </a:p>
          <a:p>
            <a:pPr marL="400050" lvl="1" indent="0">
              <a:buNone/>
            </a:pPr>
            <a:r>
              <a:rPr lang="is-IS" sz="3200" dirty="0" smtClean="0"/>
              <a:t>... </a:t>
            </a:r>
            <a:r>
              <a:rPr lang="en-US" sz="3200" dirty="0" smtClean="0"/>
              <a:t>n</a:t>
            </a:r>
            <a:r>
              <a:rPr lang="is-IS" sz="3200" dirty="0" smtClean="0"/>
              <a:t>ever take responsib</a:t>
            </a:r>
            <a:r>
              <a:rPr lang="en-US" sz="3200" dirty="0" err="1" smtClean="0"/>
              <a:t>i</a:t>
            </a:r>
            <a:r>
              <a:rPr lang="is-IS" sz="3200" dirty="0" smtClean="0"/>
              <a:t>lity</a:t>
            </a:r>
          </a:p>
          <a:p>
            <a:pPr marL="400050" lvl="1" indent="0">
              <a:buNone/>
            </a:pPr>
            <a:r>
              <a:rPr lang="is-IS" sz="3200" dirty="0" smtClean="0"/>
              <a:t>… never accept a challenge</a:t>
            </a:r>
          </a:p>
          <a:p>
            <a:pPr marL="400050" lvl="1" indent="0">
              <a:buNone/>
            </a:pPr>
            <a:r>
              <a:rPr lang="is-IS" sz="3200" dirty="0" smtClean="0"/>
              <a:t>... </a:t>
            </a:r>
            <a:r>
              <a:rPr lang="en-US" sz="3200" dirty="0" smtClean="0"/>
              <a:t>n</a:t>
            </a:r>
            <a:r>
              <a:rPr lang="is-IS" sz="3200" dirty="0" smtClean="0"/>
              <a:t>ever commit to anything</a:t>
            </a:r>
            <a:endParaRPr lang="en-US" sz="3200" dirty="0"/>
          </a:p>
        </p:txBody>
      </p:sp>
    </p:spTree>
    <p:extLst>
      <p:ext uri="{BB962C8B-B14F-4D97-AF65-F5344CB8AC3E}">
        <p14:creationId xmlns:p14="http://schemas.microsoft.com/office/powerpoint/2010/main" val="1280116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46407</TotalTime>
  <Words>402</Words>
  <Application>Microsoft Macintosh PowerPoint</Application>
  <PresentationFormat>On-screen Show (4:3)</PresentationFormat>
  <Paragraphs>52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Personal Finances</vt:lpstr>
      <vt:lpstr>Three winning attitudes towards succeeding in your personal finances </vt:lpstr>
      <vt:lpstr>Believe you are somebody</vt:lpstr>
      <vt:lpstr>Believe you are somebody</vt:lpstr>
      <vt:lpstr>Attitude Two: I am needed</vt:lpstr>
      <vt:lpstr>Attitude Two: I am needed</vt:lpstr>
      <vt:lpstr>Attitude Three: I will try</vt:lpstr>
      <vt:lpstr>Make trying the goal not avoiding problems </vt:lpstr>
      <vt:lpstr>If avoiding problems is your ultimate goal you will … </vt:lpstr>
      <vt:lpstr>When you fail try again</vt:lpstr>
      <vt:lpstr>Four winning skills needed for succeeding in your personal finances</vt:lpstr>
      <vt:lpstr>Four winning skills needed for succeeding in your personal finances</vt:lpstr>
      <vt:lpstr>Four winning skills needed for succeeding in your personal finances</vt:lpstr>
      <vt:lpstr>Consequences</vt:lpstr>
      <vt:lpstr>Consequences</vt:lpstr>
      <vt:lpstr>Consequences</vt:lpstr>
      <vt:lpstr>Judgment</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Finances</dc:title>
  <dc:creator>Steve Elzinga</dc:creator>
  <cp:lastModifiedBy>Steve Elzinga</cp:lastModifiedBy>
  <cp:revision>28</cp:revision>
  <dcterms:created xsi:type="dcterms:W3CDTF">2016-10-10T11:23:40Z</dcterms:created>
  <dcterms:modified xsi:type="dcterms:W3CDTF">2016-11-29T21:16:55Z</dcterms:modified>
</cp:coreProperties>
</file>