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340" r:id="rId2"/>
    <p:sldId id="321" r:id="rId3"/>
    <p:sldId id="322" r:id="rId4"/>
    <p:sldId id="323" r:id="rId5"/>
    <p:sldId id="324" r:id="rId6"/>
    <p:sldId id="325" r:id="rId7"/>
    <p:sldId id="326" r:id="rId8"/>
    <p:sldId id="338" r:id="rId9"/>
    <p:sldId id="327" r:id="rId10"/>
    <p:sldId id="339" r:id="rId11"/>
    <p:sldId id="328" r:id="rId12"/>
    <p:sldId id="329" r:id="rId13"/>
    <p:sldId id="330" r:id="rId14"/>
    <p:sldId id="331" r:id="rId15"/>
    <p:sldId id="332" r:id="rId16"/>
    <p:sldId id="333" r:id="rId17"/>
    <p:sldId id="334" r:id="rId18"/>
    <p:sldId id="335" r:id="rId19"/>
    <p:sldId id="336" r:id="rId20"/>
    <p:sldId id="337" r:id="rId21"/>
  </p:sldIdLst>
  <p:sldSz cx="9144000" cy="6858000" type="screen4x3"/>
  <p:notesSz cx="7034213"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840" y="3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8000"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84625" y="0"/>
            <a:ext cx="3048000" cy="463550"/>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818563"/>
            <a:ext cx="3048000"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84625" y="8818563"/>
            <a:ext cx="3048000" cy="463550"/>
          </a:xfrm>
          <a:prstGeom prst="rect">
            <a:avLst/>
          </a:prstGeom>
        </p:spPr>
        <p:txBody>
          <a:bodyPr vert="horz" lIns="91440" tIns="45720" rIns="91440" bIns="45720" rtlCol="0" anchor="b"/>
          <a:lstStyle>
            <a:lvl1pPr algn="r">
              <a:defRPr sz="1200"/>
            </a:lvl1pPr>
          </a:lstStyle>
          <a:p>
            <a:fld id="{C83C3E14-D351-4955-A275-17B9F5A1AB3D}" type="slidenum">
              <a:rPr lang="en-US" smtClean="0"/>
              <a:pPr/>
              <a:t>‹#›</a:t>
            </a:fld>
            <a:endParaRPr lang="en-US"/>
          </a:p>
        </p:txBody>
      </p:sp>
    </p:spTree>
    <p:extLst>
      <p:ext uri="{BB962C8B-B14F-4D97-AF65-F5344CB8AC3E}">
        <p14:creationId xmlns:p14="http://schemas.microsoft.com/office/powerpoint/2010/main" val="298079330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8000"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84625" y="0"/>
            <a:ext cx="3048000" cy="46355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196975" y="696913"/>
            <a:ext cx="4641850" cy="3481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3263" y="4410075"/>
            <a:ext cx="5627687" cy="41767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3"/>
            <a:ext cx="3048000"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84625" y="8818563"/>
            <a:ext cx="3048000" cy="463550"/>
          </a:xfrm>
          <a:prstGeom prst="rect">
            <a:avLst/>
          </a:prstGeom>
        </p:spPr>
        <p:txBody>
          <a:bodyPr vert="horz" lIns="91440" tIns="45720" rIns="91440" bIns="45720" rtlCol="0" anchor="b"/>
          <a:lstStyle>
            <a:lvl1pPr algn="r">
              <a:defRPr sz="1200"/>
            </a:lvl1pPr>
          </a:lstStyle>
          <a:p>
            <a:fld id="{7436D8C6-31D5-45B3-B6A9-64E87E5F8D97}" type="slidenum">
              <a:rPr lang="en-US" smtClean="0"/>
              <a:pPr/>
              <a:t>‹#›</a:t>
            </a:fld>
            <a:endParaRPr lang="en-US"/>
          </a:p>
        </p:txBody>
      </p:sp>
    </p:spTree>
    <p:extLst>
      <p:ext uri="{BB962C8B-B14F-4D97-AF65-F5344CB8AC3E}">
        <p14:creationId xmlns:p14="http://schemas.microsoft.com/office/powerpoint/2010/main" val="265161223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B1CB65E-8984-4B2D-8EAB-DAB4EE628FEC}"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A97917-B44C-4CC7-8FAB-AD519586504B}"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43FF12-27C4-4199-842C-8D1902FDF073}"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D4FC4C-3160-40B1-9D6D-07A955B186D0}"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ED52DB-C3A5-4A68-8413-D4E658136DB4}" type="datetime1">
              <a:rPr lang="en-US" smtClean="0"/>
              <a:pPr/>
              <a:t>6/2/2018</a:t>
            </a:fld>
            <a:endParaRPr lang="en-US"/>
          </a:p>
        </p:txBody>
      </p:sp>
      <p:sp>
        <p:nvSpPr>
          <p:cNvPr id="5" name="Footer Placeholder 4"/>
          <p:cNvSpPr>
            <a:spLocks noGrp="1"/>
          </p:cNvSpPr>
          <p:nvPr>
            <p:ph type="ftr" sz="quarter" idx="11"/>
          </p:nvPr>
        </p:nvSpPr>
        <p:spPr/>
        <p:txBody>
          <a:bodyPr/>
          <a:lstStyle/>
          <a:p>
            <a:r>
              <a:rPr lang="en-US"/>
              <a:t>© Alex Barrón 2012</a:t>
            </a:r>
          </a:p>
        </p:txBody>
      </p:sp>
      <p:sp>
        <p:nvSpPr>
          <p:cNvPr id="6" name="Slide Number Placeholder 5"/>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416C01-ED84-4625-9425-E81AA196092C}" type="datetime1">
              <a:rPr lang="en-US" smtClean="0"/>
              <a:pPr/>
              <a:t>6/2/2018</a:t>
            </a:fld>
            <a:endParaRPr lang="en-US"/>
          </a:p>
        </p:txBody>
      </p:sp>
      <p:sp>
        <p:nvSpPr>
          <p:cNvPr id="6" name="Footer Placeholder 5"/>
          <p:cNvSpPr>
            <a:spLocks noGrp="1"/>
          </p:cNvSpPr>
          <p:nvPr>
            <p:ph type="ftr" sz="quarter" idx="11"/>
          </p:nvPr>
        </p:nvSpPr>
        <p:spPr/>
        <p:txBody>
          <a:bodyPr/>
          <a:lstStyle/>
          <a:p>
            <a:r>
              <a:rPr lang="en-US"/>
              <a:t>© Alex Barrón 2012</a:t>
            </a:r>
          </a:p>
        </p:txBody>
      </p:sp>
      <p:sp>
        <p:nvSpPr>
          <p:cNvPr id="7" name="Slide Number Placeholder 6"/>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701685-17F5-409D-877C-2E7D9B69A474}" type="datetime1">
              <a:rPr lang="en-US" smtClean="0"/>
              <a:pPr/>
              <a:t>6/2/2018</a:t>
            </a:fld>
            <a:endParaRPr lang="en-US"/>
          </a:p>
        </p:txBody>
      </p:sp>
      <p:sp>
        <p:nvSpPr>
          <p:cNvPr id="8" name="Footer Placeholder 7"/>
          <p:cNvSpPr>
            <a:spLocks noGrp="1"/>
          </p:cNvSpPr>
          <p:nvPr>
            <p:ph type="ftr" sz="quarter" idx="11"/>
          </p:nvPr>
        </p:nvSpPr>
        <p:spPr/>
        <p:txBody>
          <a:bodyPr/>
          <a:lstStyle/>
          <a:p>
            <a:r>
              <a:rPr lang="en-US"/>
              <a:t>© Alex Barrón 2012</a:t>
            </a:r>
          </a:p>
        </p:txBody>
      </p:sp>
      <p:sp>
        <p:nvSpPr>
          <p:cNvPr id="9" name="Slide Number Placeholder 8"/>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82D321-6E58-49B2-8E9D-76185AF26AD8}" type="datetime1">
              <a:rPr lang="en-US" smtClean="0"/>
              <a:pPr/>
              <a:t>6/2/2018</a:t>
            </a:fld>
            <a:endParaRPr lang="en-US"/>
          </a:p>
        </p:txBody>
      </p:sp>
      <p:sp>
        <p:nvSpPr>
          <p:cNvPr id="4" name="Footer Placeholder 3"/>
          <p:cNvSpPr>
            <a:spLocks noGrp="1"/>
          </p:cNvSpPr>
          <p:nvPr>
            <p:ph type="ftr" sz="quarter" idx="11"/>
          </p:nvPr>
        </p:nvSpPr>
        <p:spPr/>
        <p:txBody>
          <a:bodyPr/>
          <a:lstStyle/>
          <a:p>
            <a:r>
              <a:rPr lang="en-US"/>
              <a:t>© Alex Barrón 2012</a:t>
            </a:r>
          </a:p>
        </p:txBody>
      </p:sp>
      <p:sp>
        <p:nvSpPr>
          <p:cNvPr id="5" name="Slide Number Placeholder 4"/>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75562-5773-4541-993D-948DB7505667}" type="datetime1">
              <a:rPr lang="en-US" smtClean="0"/>
              <a:pPr/>
              <a:t>6/2/2018</a:t>
            </a:fld>
            <a:endParaRPr lang="en-US"/>
          </a:p>
        </p:txBody>
      </p:sp>
      <p:sp>
        <p:nvSpPr>
          <p:cNvPr id="3" name="Footer Placeholder 2"/>
          <p:cNvSpPr>
            <a:spLocks noGrp="1"/>
          </p:cNvSpPr>
          <p:nvPr>
            <p:ph type="ftr" sz="quarter" idx="11"/>
          </p:nvPr>
        </p:nvSpPr>
        <p:spPr/>
        <p:txBody>
          <a:bodyPr/>
          <a:lstStyle/>
          <a:p>
            <a:r>
              <a:rPr lang="en-US"/>
              <a:t>© Alex Barrón 2012</a:t>
            </a:r>
          </a:p>
        </p:txBody>
      </p:sp>
      <p:sp>
        <p:nvSpPr>
          <p:cNvPr id="4" name="Slide Number Placeholder 3"/>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B9B8F9-F63B-4A11-AE8E-6C80C0C94210}" type="datetime1">
              <a:rPr lang="en-US" smtClean="0"/>
              <a:pPr/>
              <a:t>6/2/2018</a:t>
            </a:fld>
            <a:endParaRPr lang="en-US"/>
          </a:p>
        </p:txBody>
      </p:sp>
      <p:sp>
        <p:nvSpPr>
          <p:cNvPr id="6" name="Footer Placeholder 5"/>
          <p:cNvSpPr>
            <a:spLocks noGrp="1"/>
          </p:cNvSpPr>
          <p:nvPr>
            <p:ph type="ftr" sz="quarter" idx="11"/>
          </p:nvPr>
        </p:nvSpPr>
        <p:spPr/>
        <p:txBody>
          <a:bodyPr/>
          <a:lstStyle/>
          <a:p>
            <a:r>
              <a:rPr lang="en-US"/>
              <a:t>© Alex Barrón 2012</a:t>
            </a:r>
          </a:p>
        </p:txBody>
      </p:sp>
      <p:sp>
        <p:nvSpPr>
          <p:cNvPr id="7" name="Slide Number Placeholder 6"/>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2537F6-861D-4583-BBFE-871A61E2FFF4}" type="datetime1">
              <a:rPr lang="en-US" smtClean="0"/>
              <a:pPr/>
              <a:t>6/2/2018</a:t>
            </a:fld>
            <a:endParaRPr lang="en-US"/>
          </a:p>
        </p:txBody>
      </p:sp>
      <p:sp>
        <p:nvSpPr>
          <p:cNvPr id="6" name="Footer Placeholder 5"/>
          <p:cNvSpPr>
            <a:spLocks noGrp="1"/>
          </p:cNvSpPr>
          <p:nvPr>
            <p:ph type="ftr" sz="quarter" idx="11"/>
          </p:nvPr>
        </p:nvSpPr>
        <p:spPr/>
        <p:txBody>
          <a:bodyPr/>
          <a:lstStyle/>
          <a:p>
            <a:r>
              <a:rPr lang="en-US"/>
              <a:t>© Alex Barrón 2012</a:t>
            </a:r>
          </a:p>
        </p:txBody>
      </p:sp>
      <p:sp>
        <p:nvSpPr>
          <p:cNvPr id="7" name="Slide Number Placeholder 6"/>
          <p:cNvSpPr>
            <a:spLocks noGrp="1"/>
          </p:cNvSpPr>
          <p:nvPr>
            <p:ph type="sldNum" sz="quarter" idx="12"/>
          </p:nvPr>
        </p:nvSpPr>
        <p:spPr/>
        <p:txBody>
          <a:bodyPr/>
          <a:lstStyle/>
          <a:p>
            <a:fld id="{26992660-07D7-4D1A-9A00-6246F487EF94}"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5BE770-F9F8-4E8B-9D03-9E4028AAD8F1}" type="datetime1">
              <a:rPr lang="en-US" smtClean="0"/>
              <a:pPr/>
              <a:t>6/2/2018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Alex Barrón 2012</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92660-07D7-4D1A-9A00-6246F487EF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08038"/>
          </a:xfrm>
        </p:spPr>
        <p:txBody>
          <a:bodyPr/>
          <a:lstStyle/>
          <a:p>
            <a:r>
              <a:rPr lang="en-US" b="1" dirty="0"/>
              <a:t>The Richest Man In Babylon</a:t>
            </a:r>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20856" y="1600200"/>
            <a:ext cx="6102287" cy="4525963"/>
          </a:xfrm>
        </p:spPr>
      </p:pic>
      <p:sp>
        <p:nvSpPr>
          <p:cNvPr id="4" name="Footer Placeholder 3"/>
          <p:cNvSpPr>
            <a:spLocks noGrp="1"/>
          </p:cNvSpPr>
          <p:nvPr>
            <p:ph type="ftr" sz="quarter" idx="11"/>
          </p:nvPr>
        </p:nvSpPr>
        <p:spPr/>
        <p:txBody>
          <a:bodyPr/>
          <a:lstStyle/>
          <a:p>
            <a:r>
              <a:rPr lang="en-US" dirty="0"/>
              <a:t>© Alex </a:t>
            </a:r>
            <a:r>
              <a:rPr lang="en-US" dirty="0" err="1"/>
              <a:t>Barrón</a:t>
            </a:r>
            <a:r>
              <a:rPr lang="en-US" dirty="0"/>
              <a:t> 2018</a:t>
            </a:r>
          </a:p>
        </p:txBody>
      </p:sp>
      <p:sp>
        <p:nvSpPr>
          <p:cNvPr id="5" name="Slide Number Placeholder 4"/>
          <p:cNvSpPr>
            <a:spLocks noGrp="1"/>
          </p:cNvSpPr>
          <p:nvPr>
            <p:ph type="sldNum" sz="quarter" idx="12"/>
          </p:nvPr>
        </p:nvSpPr>
        <p:spPr/>
        <p:txBody>
          <a:bodyPr/>
          <a:lstStyle/>
          <a:p>
            <a:fld id="{26992660-07D7-4D1A-9A00-6246F487EF94}" type="slidenum">
              <a:rPr lang="en-US" smtClean="0"/>
              <a:pPr/>
              <a:t>1</a:t>
            </a:fld>
            <a:endParaRPr lang="en-US"/>
          </a:p>
        </p:txBody>
      </p:sp>
      <p:pic>
        <p:nvPicPr>
          <p:cNvPr id="8" name="Picture 7" descr="Financial Freedom Seminar logo.PNG"/>
          <p:cNvPicPr>
            <a:picLocks noChangeAspect="1"/>
          </p:cNvPicPr>
          <p:nvPr/>
        </p:nvPicPr>
        <p:blipFill>
          <a:blip r:embed="rId3" cstate="print"/>
          <a:stretch>
            <a:fillRect/>
          </a:stretch>
        </p:blipFill>
        <p:spPr>
          <a:xfrm>
            <a:off x="1" y="1"/>
            <a:ext cx="1600199" cy="832391"/>
          </a:xfrm>
          <a:prstGeom prst="rect">
            <a:avLst/>
          </a:prstGeom>
        </p:spPr>
      </p:pic>
    </p:spTree>
    <p:extLst>
      <p:ext uri="{BB962C8B-B14F-4D97-AF65-F5344CB8AC3E}">
        <p14:creationId xmlns:p14="http://schemas.microsoft.com/office/powerpoint/2010/main" val="311911905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en-US" b="1" dirty="0"/>
              <a:t>The Man Who Desired Gold</a:t>
            </a:r>
            <a:endParaRPr lang="en-US" dirty="0"/>
          </a:p>
        </p:txBody>
      </p:sp>
      <p:sp>
        <p:nvSpPr>
          <p:cNvPr id="3" name="Content Placeholder 2"/>
          <p:cNvSpPr>
            <a:spLocks noGrp="1"/>
          </p:cNvSpPr>
          <p:nvPr>
            <p:ph idx="1"/>
          </p:nvPr>
        </p:nvSpPr>
        <p:spPr>
          <a:xfrm>
            <a:off x="457200" y="1600200"/>
            <a:ext cx="8229600" cy="5029200"/>
          </a:xfrm>
        </p:spPr>
        <p:txBody>
          <a:bodyPr>
            <a:noAutofit/>
          </a:bodyPr>
          <a:lstStyle/>
          <a:p>
            <a:pPr marL="0">
              <a:buNone/>
            </a:pPr>
            <a:r>
              <a:rPr lang="en-US" sz="2400" dirty="0">
                <a:solidFill>
                  <a:srgbClr val="0000FF"/>
                </a:solidFill>
              </a:rPr>
              <a:t>"Consider, also, our sons," </a:t>
            </a:r>
            <a:r>
              <a:rPr lang="en-US" sz="2400" dirty="0" err="1">
                <a:solidFill>
                  <a:srgbClr val="0000FF"/>
                </a:solidFill>
              </a:rPr>
              <a:t>Bansir</a:t>
            </a:r>
            <a:r>
              <a:rPr lang="en-US" sz="2400" dirty="0">
                <a:solidFill>
                  <a:srgbClr val="0000FF"/>
                </a:solidFill>
              </a:rPr>
              <a:t> continued, "are they not 17 following in the footsteps of their fathers? Need they and their families and their sons and their sons' families live all their lives in the midst of such treasurers of gold, and yet, like us, be content to banquet upon sour goat's milk and porridge?“</a:t>
            </a:r>
          </a:p>
          <a:p>
            <a:pPr>
              <a:buNone/>
            </a:pPr>
            <a:endParaRPr lang="en-US" sz="1100" dirty="0">
              <a:solidFill>
                <a:srgbClr val="0000FF"/>
              </a:solidFill>
            </a:endParaRPr>
          </a:p>
          <a:p>
            <a:pPr>
              <a:buNone/>
            </a:pPr>
            <a:r>
              <a:rPr lang="en-US" sz="2400" dirty="0">
                <a:solidFill>
                  <a:srgbClr val="00B050"/>
                </a:solidFill>
              </a:rPr>
              <a:t>"Never, in all the years of our friendship, didst thou talk like this before, </a:t>
            </a:r>
            <a:r>
              <a:rPr lang="en-US" sz="2400" dirty="0" err="1">
                <a:solidFill>
                  <a:srgbClr val="00B050"/>
                </a:solidFill>
              </a:rPr>
              <a:t>Bansir</a:t>
            </a:r>
            <a:r>
              <a:rPr lang="en-US" sz="2400" dirty="0">
                <a:solidFill>
                  <a:srgbClr val="00B050"/>
                </a:solidFill>
              </a:rPr>
              <a:t>.“ </a:t>
            </a:r>
            <a:r>
              <a:rPr lang="en-US" sz="2400" dirty="0"/>
              <a:t>-</a:t>
            </a:r>
            <a:r>
              <a:rPr lang="en-US" sz="2400" dirty="0" err="1"/>
              <a:t>Kobbi</a:t>
            </a:r>
            <a:r>
              <a:rPr lang="en-US" sz="2400" dirty="0"/>
              <a:t> was puzzled.</a:t>
            </a:r>
            <a:endParaRPr lang="en-US" sz="2400" dirty="0">
              <a:solidFill>
                <a:srgbClr val="0000FF"/>
              </a:solidFill>
            </a:endParaRPr>
          </a:p>
          <a:p>
            <a:pPr>
              <a:buNone/>
            </a:pPr>
            <a:endParaRPr lang="en-US" sz="1100" dirty="0">
              <a:solidFill>
                <a:srgbClr val="0000FF"/>
              </a:solidFill>
            </a:endParaRPr>
          </a:p>
          <a:p>
            <a:pPr marL="0">
              <a:buNone/>
            </a:pPr>
            <a:r>
              <a:rPr lang="en-US" sz="2400" dirty="0">
                <a:solidFill>
                  <a:srgbClr val="0000FF"/>
                </a:solidFill>
              </a:rPr>
              <a:t>"Never in all those years did I think like this before. From early dawn until darkness stopped me, I have labored to build the finest chariots any man could make, soft- heartedly hoping some day God would recognize my worthy deeds and bestow upon me great prosperity. This He has never done.</a:t>
            </a:r>
          </a:p>
        </p:txBody>
      </p:sp>
      <p:sp>
        <p:nvSpPr>
          <p:cNvPr id="5" name="Slide Number Placeholder 4"/>
          <p:cNvSpPr>
            <a:spLocks noGrp="1"/>
          </p:cNvSpPr>
          <p:nvPr>
            <p:ph type="sldNum" sz="quarter" idx="12"/>
          </p:nvPr>
        </p:nvSpPr>
        <p:spPr/>
        <p:txBody>
          <a:bodyPr/>
          <a:lstStyle/>
          <a:p>
            <a:fld id="{26992660-07D7-4D1A-9A00-6246F487EF94}" type="slidenum">
              <a:rPr lang="en-US" smtClean="0"/>
              <a:pPr/>
              <a:t>10</a:t>
            </a:fld>
            <a:endParaRPr lang="en-US"/>
          </a:p>
        </p:txBody>
      </p:sp>
      <p:pic>
        <p:nvPicPr>
          <p:cNvPr id="7" name="Picture 6"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9147735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457200" y="1905000"/>
            <a:ext cx="8382000" cy="4524315"/>
          </a:xfrm>
          <a:prstGeom prst="rect">
            <a:avLst/>
          </a:prstGeom>
          <a:noFill/>
        </p:spPr>
        <p:txBody>
          <a:bodyPr wrap="square" rtlCol="0">
            <a:spAutoFit/>
          </a:bodyPr>
          <a:lstStyle/>
          <a:p>
            <a:r>
              <a:rPr lang="en-US" sz="2400" dirty="0">
                <a:solidFill>
                  <a:srgbClr val="0000FF"/>
                </a:solidFill>
              </a:rPr>
              <a:t>At last, I realize this He will never do. Therefore, my heart is sad. I wish to be a man of means. I wish to own lands and cattle, to have fine robes and coins in my purse.</a:t>
            </a:r>
          </a:p>
          <a:p>
            <a:endParaRPr lang="en-US" sz="2400" dirty="0">
              <a:solidFill>
                <a:srgbClr val="0000FF"/>
              </a:solidFill>
            </a:endParaRPr>
          </a:p>
          <a:p>
            <a:r>
              <a:rPr lang="en-US" sz="2400" dirty="0">
                <a:solidFill>
                  <a:srgbClr val="0000FF"/>
                </a:solidFill>
              </a:rPr>
              <a:t> I am willing to work for these things with all the strength in my back, with all the skill in my hands, with all the cunning in my mind, but I wish my labors to be fairly rewarded. What is the matter with us?</a:t>
            </a:r>
          </a:p>
          <a:p>
            <a:endParaRPr lang="en-US" sz="2400" dirty="0">
              <a:solidFill>
                <a:srgbClr val="0000FF"/>
              </a:solidFill>
            </a:endParaRPr>
          </a:p>
          <a:p>
            <a:r>
              <a:rPr lang="en-US" sz="2400" dirty="0">
                <a:solidFill>
                  <a:srgbClr val="0000FF"/>
                </a:solidFill>
              </a:rPr>
              <a:t>Again I ask you! Why cannot we have our just share of the good things so plentiful for those who have the gold with which to buy them?"</a:t>
            </a:r>
            <a:endParaRPr lang="es-ES" sz="2400" dirty="0">
              <a:solidFill>
                <a:srgbClr val="0000FF"/>
              </a:solidFill>
            </a:endParaRPr>
          </a:p>
        </p:txBody>
      </p:sp>
      <p:pic>
        <p:nvPicPr>
          <p:cNvPr id="6" name="Picture 5"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381000" y="1447800"/>
            <a:ext cx="6629400" cy="5262979"/>
          </a:xfrm>
          <a:prstGeom prst="rect">
            <a:avLst/>
          </a:prstGeom>
          <a:noFill/>
        </p:spPr>
        <p:txBody>
          <a:bodyPr wrap="square" rtlCol="0">
            <a:spAutoFit/>
          </a:bodyPr>
          <a:lstStyle/>
          <a:p>
            <a:r>
              <a:rPr lang="en-US" sz="2400" dirty="0">
                <a:solidFill>
                  <a:srgbClr val="00B050"/>
                </a:solidFill>
              </a:rPr>
              <a:t>"Would I knew an answer!" </a:t>
            </a:r>
            <a:r>
              <a:rPr lang="en-US" sz="2400" dirty="0" err="1"/>
              <a:t>Kobbi</a:t>
            </a:r>
            <a:r>
              <a:rPr lang="en-US" sz="2400" dirty="0"/>
              <a:t> replied.</a:t>
            </a:r>
          </a:p>
          <a:p>
            <a:endParaRPr lang="en-US" sz="2400" dirty="0"/>
          </a:p>
          <a:p>
            <a:r>
              <a:rPr lang="en-US" sz="2400" dirty="0"/>
              <a:t> </a:t>
            </a:r>
            <a:r>
              <a:rPr lang="en-US" sz="2400" dirty="0">
                <a:solidFill>
                  <a:srgbClr val="00B050"/>
                </a:solidFill>
              </a:rPr>
              <a:t>"No better than thou am I satisfied.”</a:t>
            </a:r>
          </a:p>
          <a:p>
            <a:endParaRPr lang="en-US" sz="2400" dirty="0">
              <a:solidFill>
                <a:srgbClr val="00B050"/>
              </a:solidFill>
            </a:endParaRPr>
          </a:p>
          <a:p>
            <a:r>
              <a:rPr lang="en-US" sz="2400" dirty="0">
                <a:solidFill>
                  <a:srgbClr val="00B050"/>
                </a:solidFill>
              </a:rPr>
              <a:t>“My earnings from my lyre are quickly gone. Often must I plan and scheme that my family be not hungry. Also, within my breast is a deep longing for a lyre large enough that it may truly sing the strains of music that do surge through my mind. With such an instrument could I make music finer than even the king has heard before."</a:t>
            </a:r>
            <a:endParaRPr lang="es-ES" sz="2400" dirty="0">
              <a:solidFill>
                <a:srgbClr val="00B050"/>
              </a:solidFill>
            </a:endParaRPr>
          </a:p>
          <a:p>
            <a:endParaRPr lang="es-ES" sz="2400" dirty="0">
              <a:solidFill>
                <a:srgbClr val="00B050"/>
              </a:solidFill>
            </a:endParaRPr>
          </a:p>
          <a:p>
            <a:endParaRPr lang="es-ES" sz="2400" dirty="0">
              <a:solidFill>
                <a:srgbClr val="00B050"/>
              </a:solidFill>
            </a:endParaRPr>
          </a:p>
          <a:p>
            <a:endParaRPr lang="es-ES" sz="2400" dirty="0">
              <a:solidFill>
                <a:srgbClr val="00B050"/>
              </a:solidFil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438400"/>
            <a:ext cx="1662113" cy="2695318"/>
          </a:xfrm>
          <a:prstGeom prst="rect">
            <a:avLst/>
          </a:prstGeom>
        </p:spPr>
      </p:pic>
      <p:pic>
        <p:nvPicPr>
          <p:cNvPr id="6" name="Picture 5" descr="Financial Freedom Seminar logo.PNG"/>
          <p:cNvPicPr>
            <a:picLocks noChangeAspect="1"/>
          </p:cNvPicPr>
          <p:nvPr/>
        </p:nvPicPr>
        <p:blipFill>
          <a:blip r:embed="rId3"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381000" y="1752600"/>
            <a:ext cx="8382000" cy="1569660"/>
          </a:xfrm>
          <a:prstGeom prst="rect">
            <a:avLst/>
          </a:prstGeom>
          <a:noFill/>
        </p:spPr>
        <p:txBody>
          <a:bodyPr wrap="square" rtlCol="0">
            <a:spAutoFit/>
          </a:bodyPr>
          <a:lstStyle/>
          <a:p>
            <a:r>
              <a:rPr lang="en-US" sz="2400" dirty="0">
                <a:solidFill>
                  <a:srgbClr val="0000FF"/>
                </a:solidFill>
              </a:rPr>
              <a:t>"Such a lyre thou </a:t>
            </a:r>
            <a:r>
              <a:rPr lang="en-US" sz="2400" dirty="0" err="1">
                <a:solidFill>
                  <a:srgbClr val="0000FF"/>
                </a:solidFill>
              </a:rPr>
              <a:t>shouldst</a:t>
            </a:r>
            <a:r>
              <a:rPr lang="en-US" sz="2400" dirty="0">
                <a:solidFill>
                  <a:srgbClr val="0000FF"/>
                </a:solidFill>
              </a:rPr>
              <a:t> have. No man in all Babylon could make it sing more sweetly; could make it sing so sweetly, not only the king but God himself would be delighted. But how </a:t>
            </a:r>
            <a:r>
              <a:rPr lang="en-US" sz="2400" dirty="0" err="1">
                <a:solidFill>
                  <a:srgbClr val="0000FF"/>
                </a:solidFill>
              </a:rPr>
              <a:t>mayest</a:t>
            </a:r>
            <a:r>
              <a:rPr lang="en-US" sz="2400" dirty="0">
                <a:solidFill>
                  <a:srgbClr val="0000FF"/>
                </a:solidFill>
              </a:rPr>
              <a:t> thou secure it while we both of us are as poor as the king's slaves?</a:t>
            </a:r>
            <a:endParaRPr lang="es-ES" sz="2400" dirty="0">
              <a:solidFill>
                <a:srgbClr val="0000FF"/>
              </a:solidFil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39188" y="4060925"/>
            <a:ext cx="3073828" cy="1978776"/>
          </a:xfrm>
          <a:prstGeom prst="rect">
            <a:avLst/>
          </a:prstGeom>
        </p:spPr>
      </p:pic>
      <p:sp>
        <p:nvSpPr>
          <p:cNvPr id="4" name="TextBox 3"/>
          <p:cNvSpPr txBox="1"/>
          <p:nvPr/>
        </p:nvSpPr>
        <p:spPr>
          <a:xfrm>
            <a:off x="419100" y="3811012"/>
            <a:ext cx="5520088" cy="2677656"/>
          </a:xfrm>
          <a:prstGeom prst="rect">
            <a:avLst/>
          </a:prstGeom>
          <a:noFill/>
        </p:spPr>
        <p:txBody>
          <a:bodyPr wrap="square" rtlCol="0">
            <a:spAutoFit/>
          </a:bodyPr>
          <a:lstStyle/>
          <a:p>
            <a:r>
              <a:rPr lang="es-ES" sz="2400" dirty="0">
                <a:solidFill>
                  <a:srgbClr val="0000FF"/>
                </a:solidFill>
              </a:rPr>
              <a:t>¡</a:t>
            </a:r>
            <a:r>
              <a:rPr lang="en-US" sz="2400" dirty="0">
                <a:solidFill>
                  <a:srgbClr val="0000FF"/>
                </a:solidFill>
              </a:rPr>
              <a:t>Listen to the bell! Here they come."</a:t>
            </a:r>
          </a:p>
          <a:p>
            <a:r>
              <a:rPr lang="en-US" sz="2400" dirty="0"/>
              <a:t>He pointed to the long column of half naked, sweating water bearers plodding</a:t>
            </a:r>
          </a:p>
          <a:p>
            <a:r>
              <a:rPr lang="en-US" sz="2400" dirty="0"/>
              <a:t>laboriously up the narrow street from the river. Five abreast they marched, each bent under a heavy goatskin of water.</a:t>
            </a:r>
          </a:p>
          <a:p>
            <a:endParaRPr lang="en-US" sz="2400" dirty="0"/>
          </a:p>
        </p:txBody>
      </p:sp>
      <p:pic>
        <p:nvPicPr>
          <p:cNvPr id="7" name="Picture 6" descr="Financial Freedom Seminar logo.PNG"/>
          <p:cNvPicPr>
            <a:picLocks noChangeAspect="1"/>
          </p:cNvPicPr>
          <p:nvPr/>
        </p:nvPicPr>
        <p:blipFill>
          <a:blip r:embed="rId3"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381000" y="1447800"/>
            <a:ext cx="8382000" cy="4154984"/>
          </a:xfrm>
          <a:prstGeom prst="rect">
            <a:avLst/>
          </a:prstGeom>
          <a:noFill/>
        </p:spPr>
        <p:txBody>
          <a:bodyPr wrap="square" rtlCol="0">
            <a:spAutoFit/>
          </a:bodyPr>
          <a:lstStyle/>
          <a:p>
            <a:r>
              <a:rPr lang="en-US" sz="2400" dirty="0">
                <a:solidFill>
                  <a:srgbClr val="00B050"/>
                </a:solidFill>
              </a:rPr>
              <a:t>"A fine figure of a man, he who doth lead them." </a:t>
            </a:r>
            <a:r>
              <a:rPr lang="en-US" sz="2400" dirty="0" err="1"/>
              <a:t>Kobbi</a:t>
            </a:r>
            <a:r>
              <a:rPr lang="en-US" sz="2400" dirty="0"/>
              <a:t> indicated the wearer of the bell who marched in front without a load. </a:t>
            </a:r>
            <a:r>
              <a:rPr lang="en-US" sz="2400" dirty="0">
                <a:solidFill>
                  <a:srgbClr val="00B050"/>
                </a:solidFill>
              </a:rPr>
              <a:t>"A prominent man in his own country, 'tis easy to see.“</a:t>
            </a:r>
          </a:p>
          <a:p>
            <a:endParaRPr lang="en-US" sz="2400" dirty="0">
              <a:solidFill>
                <a:srgbClr val="0000FF"/>
              </a:solidFill>
            </a:endParaRPr>
          </a:p>
          <a:p>
            <a:r>
              <a:rPr lang="en-US" sz="2400" dirty="0">
                <a:solidFill>
                  <a:srgbClr val="0000FF"/>
                </a:solidFill>
              </a:rPr>
              <a:t>"There are many good figures in the line," </a:t>
            </a:r>
            <a:r>
              <a:rPr lang="en-US" sz="2400" dirty="0" err="1"/>
              <a:t>Bansir</a:t>
            </a:r>
            <a:r>
              <a:rPr lang="en-US" sz="2400" dirty="0"/>
              <a:t> agreed, "</a:t>
            </a:r>
            <a:r>
              <a:rPr lang="en-US" sz="2400" dirty="0">
                <a:solidFill>
                  <a:srgbClr val="0000FF"/>
                </a:solidFill>
              </a:rPr>
              <a:t>as good men as we. Tall, blond men from the north, laughing black men from the south, little brown men from the nearer countries. All marching together from the river to the gardens, back and forth, day after day, year after year. Naught of happiness to look forward to. Beds of straw upon which to sleep—hard grain porridge to eat. Pity the poor brutes, </a:t>
            </a:r>
            <a:r>
              <a:rPr lang="en-US" sz="2400" dirty="0" err="1">
                <a:solidFill>
                  <a:srgbClr val="0000FF"/>
                </a:solidFill>
              </a:rPr>
              <a:t>Kobbi</a:t>
            </a:r>
            <a:r>
              <a:rPr lang="en-US" sz="2400" dirty="0">
                <a:solidFill>
                  <a:srgbClr val="0000FF"/>
                </a:solidFill>
              </a:rPr>
              <a:t>!"</a:t>
            </a:r>
          </a:p>
        </p:txBody>
      </p:sp>
      <p:pic>
        <p:nvPicPr>
          <p:cNvPr id="6" name="Picture 5"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381000" y="1595021"/>
            <a:ext cx="8382000" cy="4339650"/>
          </a:xfrm>
          <a:prstGeom prst="rect">
            <a:avLst/>
          </a:prstGeom>
          <a:noFill/>
        </p:spPr>
        <p:txBody>
          <a:bodyPr wrap="square" rtlCol="0">
            <a:spAutoFit/>
          </a:bodyPr>
          <a:lstStyle/>
          <a:p>
            <a:r>
              <a:rPr lang="en-US" sz="2400" dirty="0">
                <a:solidFill>
                  <a:srgbClr val="00B050"/>
                </a:solidFill>
              </a:rPr>
              <a:t>"Pity them I do. Yet, thou dost make me see how little better off are we, free men though we call ourselves.“</a:t>
            </a:r>
          </a:p>
          <a:p>
            <a:endParaRPr lang="es-ES" sz="2000" dirty="0"/>
          </a:p>
          <a:p>
            <a:r>
              <a:rPr lang="en-US" sz="2400" dirty="0">
                <a:solidFill>
                  <a:srgbClr val="0000FF"/>
                </a:solidFill>
              </a:rPr>
              <a:t>“That is truth, </a:t>
            </a:r>
            <a:r>
              <a:rPr lang="en-US" sz="2400" dirty="0" err="1">
                <a:solidFill>
                  <a:srgbClr val="0000FF"/>
                </a:solidFill>
              </a:rPr>
              <a:t>Kobbi</a:t>
            </a:r>
            <a:r>
              <a:rPr lang="en-US" sz="2400" dirty="0">
                <a:solidFill>
                  <a:srgbClr val="0000FF"/>
                </a:solidFill>
              </a:rPr>
              <a:t>, unpleasant thought though it be. We do not wish to go on year after year living slavish lives. Working, working, working! Getting nowhere.“</a:t>
            </a:r>
          </a:p>
          <a:p>
            <a:endParaRPr lang="es-ES" sz="2000" dirty="0"/>
          </a:p>
          <a:p>
            <a:r>
              <a:rPr lang="en-US" sz="2400" dirty="0">
                <a:solidFill>
                  <a:srgbClr val="00B050"/>
                </a:solidFill>
              </a:rPr>
              <a:t>"Might we not find out how others acquire gold and do as they do?" </a:t>
            </a:r>
            <a:r>
              <a:rPr lang="en-US" sz="2400" dirty="0" err="1"/>
              <a:t>Kobbi</a:t>
            </a:r>
            <a:r>
              <a:rPr lang="en-US" sz="2400" dirty="0"/>
              <a:t> inquired.</a:t>
            </a:r>
          </a:p>
          <a:p>
            <a:endParaRPr lang="en-US" sz="2000" dirty="0"/>
          </a:p>
          <a:p>
            <a:r>
              <a:rPr lang="en-US" sz="2400" dirty="0">
                <a:solidFill>
                  <a:srgbClr val="0000FF"/>
                </a:solidFill>
              </a:rPr>
              <a:t>“Perhaps there is some secret we might learn if we but sought from those who knew," </a:t>
            </a:r>
            <a:r>
              <a:rPr lang="en-US" sz="2400" dirty="0"/>
              <a:t>replied </a:t>
            </a:r>
            <a:r>
              <a:rPr lang="en-US" sz="2400" dirty="0" err="1"/>
              <a:t>Bansir</a:t>
            </a:r>
            <a:r>
              <a:rPr lang="en-US" sz="2400" dirty="0"/>
              <a:t> thoughtfully.</a:t>
            </a:r>
          </a:p>
        </p:txBody>
      </p:sp>
      <p:pic>
        <p:nvPicPr>
          <p:cNvPr id="6" name="Picture 5"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381000" y="1447800"/>
            <a:ext cx="8382000" cy="5355312"/>
          </a:xfrm>
          <a:prstGeom prst="rect">
            <a:avLst/>
          </a:prstGeom>
          <a:noFill/>
        </p:spPr>
        <p:txBody>
          <a:bodyPr wrap="square" rtlCol="0">
            <a:spAutoFit/>
          </a:bodyPr>
          <a:lstStyle/>
          <a:p>
            <a:r>
              <a:rPr lang="en-US" sz="2400" dirty="0">
                <a:solidFill>
                  <a:srgbClr val="00B050"/>
                </a:solidFill>
              </a:rPr>
              <a:t>“This very day,” </a:t>
            </a:r>
            <a:r>
              <a:rPr lang="en-US" sz="2400" dirty="0"/>
              <a:t>suggested </a:t>
            </a:r>
            <a:r>
              <a:rPr lang="en-US" sz="2400" dirty="0" err="1"/>
              <a:t>Kobbi</a:t>
            </a:r>
            <a:r>
              <a:rPr lang="en-US" sz="2400" dirty="0"/>
              <a:t>, </a:t>
            </a:r>
            <a:r>
              <a:rPr lang="en-US" sz="2400" dirty="0">
                <a:solidFill>
                  <a:srgbClr val="00B050"/>
                </a:solidFill>
              </a:rPr>
              <a:t>"I did pass our old friend, </a:t>
            </a:r>
            <a:r>
              <a:rPr lang="en-US" sz="2400" dirty="0" err="1">
                <a:solidFill>
                  <a:srgbClr val="00B050"/>
                </a:solidFill>
              </a:rPr>
              <a:t>Arkad</a:t>
            </a:r>
            <a:r>
              <a:rPr lang="en-US" sz="2400" dirty="0">
                <a:solidFill>
                  <a:srgbClr val="00B050"/>
                </a:solidFill>
              </a:rPr>
              <a:t>, riding in his golden chariot. This I will say, he did not look over my humble head as many in his station might consider his right. Instead, he did wave his hand that all onlookers might see him pay greetings and bestow his smile of friendship upon </a:t>
            </a:r>
            <a:r>
              <a:rPr lang="en-US" sz="2400" dirty="0" err="1">
                <a:solidFill>
                  <a:srgbClr val="00B050"/>
                </a:solidFill>
              </a:rPr>
              <a:t>Kobbi</a:t>
            </a:r>
            <a:r>
              <a:rPr lang="en-US" sz="2400" dirty="0">
                <a:solidFill>
                  <a:srgbClr val="00B050"/>
                </a:solidFill>
              </a:rPr>
              <a:t>, the musician.“</a:t>
            </a:r>
          </a:p>
          <a:p>
            <a:endParaRPr lang="es-ES" sz="1600" dirty="0"/>
          </a:p>
          <a:p>
            <a:r>
              <a:rPr lang="en-US" sz="2400" dirty="0">
                <a:solidFill>
                  <a:srgbClr val="0000FF"/>
                </a:solidFill>
              </a:rPr>
              <a:t>"He is claimed to be the richest man in all Babylon," </a:t>
            </a:r>
            <a:r>
              <a:rPr lang="en-US" sz="2400" dirty="0" err="1"/>
              <a:t>Bansir</a:t>
            </a:r>
            <a:r>
              <a:rPr lang="en-US" sz="2400" dirty="0"/>
              <a:t> mused.</a:t>
            </a:r>
          </a:p>
          <a:p>
            <a:endParaRPr lang="es-ES" dirty="0"/>
          </a:p>
          <a:p>
            <a:r>
              <a:rPr lang="en-US" sz="2400" dirty="0">
                <a:solidFill>
                  <a:srgbClr val="00B050"/>
                </a:solidFill>
              </a:rPr>
              <a:t>"So rich the king is said to seek his golden aid in affairs of the treasury," </a:t>
            </a:r>
            <a:r>
              <a:rPr lang="en-US" sz="2400" dirty="0" err="1"/>
              <a:t>Kobbi</a:t>
            </a:r>
            <a:r>
              <a:rPr lang="en-US" sz="2400" dirty="0"/>
              <a:t> replied.</a:t>
            </a:r>
          </a:p>
          <a:p>
            <a:endParaRPr lang="es-ES" sz="1600" dirty="0"/>
          </a:p>
          <a:p>
            <a:r>
              <a:rPr lang="en-US" sz="2400" dirty="0">
                <a:solidFill>
                  <a:srgbClr val="0000FF"/>
                </a:solidFill>
              </a:rPr>
              <a:t>"So rich," </a:t>
            </a:r>
            <a:r>
              <a:rPr lang="en-US" sz="2400" dirty="0" err="1"/>
              <a:t>Bansir</a:t>
            </a:r>
            <a:r>
              <a:rPr lang="en-US" sz="2400" dirty="0"/>
              <a:t> interrupted, </a:t>
            </a:r>
            <a:r>
              <a:rPr lang="en-US" sz="2400" dirty="0">
                <a:solidFill>
                  <a:srgbClr val="0000FF"/>
                </a:solidFill>
              </a:rPr>
              <a:t>"I fear if I should meet him in the</a:t>
            </a:r>
          </a:p>
          <a:p>
            <a:r>
              <a:rPr lang="en-US" sz="2400" dirty="0">
                <a:solidFill>
                  <a:srgbClr val="0000FF"/>
                </a:solidFill>
              </a:rPr>
              <a:t>darkness of the night, I should lay my hands upon his fat wallet."</a:t>
            </a:r>
          </a:p>
        </p:txBody>
      </p:sp>
      <p:pic>
        <p:nvPicPr>
          <p:cNvPr id="6" name="Picture 5"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381000" y="1447800"/>
            <a:ext cx="8382000" cy="3724096"/>
          </a:xfrm>
          <a:prstGeom prst="rect">
            <a:avLst/>
          </a:prstGeom>
          <a:noFill/>
        </p:spPr>
        <p:txBody>
          <a:bodyPr wrap="square" rtlCol="0">
            <a:spAutoFit/>
          </a:bodyPr>
          <a:lstStyle/>
          <a:p>
            <a:r>
              <a:rPr lang="en-US" sz="2400" dirty="0">
                <a:solidFill>
                  <a:srgbClr val="00B050"/>
                </a:solidFill>
              </a:rPr>
              <a:t>"Nonsense," </a:t>
            </a:r>
            <a:r>
              <a:rPr lang="en-US" sz="2400" dirty="0"/>
              <a:t>reproved </a:t>
            </a:r>
            <a:r>
              <a:rPr lang="en-US" sz="2400" dirty="0" err="1"/>
              <a:t>Kobbi</a:t>
            </a:r>
            <a:r>
              <a:rPr lang="en-US" sz="2400" dirty="0"/>
              <a:t>, </a:t>
            </a:r>
            <a:r>
              <a:rPr lang="en-US" sz="2400" dirty="0">
                <a:solidFill>
                  <a:srgbClr val="00B050"/>
                </a:solidFill>
              </a:rPr>
              <a:t>"a man's wealth is not in the purse he carries. A fat purse quickly empties if there be no golden stream to refill it. </a:t>
            </a:r>
            <a:r>
              <a:rPr lang="en-US" sz="2400" dirty="0" err="1">
                <a:solidFill>
                  <a:srgbClr val="00B050"/>
                </a:solidFill>
              </a:rPr>
              <a:t>Arkad</a:t>
            </a:r>
            <a:r>
              <a:rPr lang="en-US" sz="2400" dirty="0">
                <a:solidFill>
                  <a:srgbClr val="00B050"/>
                </a:solidFill>
              </a:rPr>
              <a:t> has an income that constantly keeps his purse full, no matter how liberally he spends.“</a:t>
            </a:r>
          </a:p>
          <a:p>
            <a:endParaRPr lang="es-ES" sz="2000" dirty="0"/>
          </a:p>
          <a:p>
            <a:r>
              <a:rPr lang="en-US" sz="2400" dirty="0">
                <a:solidFill>
                  <a:srgbClr val="0000FF"/>
                </a:solidFill>
              </a:rPr>
              <a:t>"Income, that is the thing," </a:t>
            </a:r>
            <a:r>
              <a:rPr lang="en-US" sz="2400" dirty="0"/>
              <a:t>ejaculated </a:t>
            </a:r>
            <a:r>
              <a:rPr lang="en-US" sz="2400" dirty="0" err="1"/>
              <a:t>Bansir</a:t>
            </a:r>
            <a:r>
              <a:rPr lang="en-US" sz="2400" dirty="0"/>
              <a:t>. </a:t>
            </a:r>
            <a:r>
              <a:rPr lang="en-US" sz="2400" dirty="0">
                <a:solidFill>
                  <a:srgbClr val="0000FF"/>
                </a:solidFill>
              </a:rPr>
              <a:t>"I wish an income that will keep flowing into my purse whether I sit upon the wall or travel to far lands. </a:t>
            </a:r>
            <a:r>
              <a:rPr lang="en-US" sz="2400" dirty="0" err="1">
                <a:solidFill>
                  <a:srgbClr val="0000FF"/>
                </a:solidFill>
              </a:rPr>
              <a:t>Arkad</a:t>
            </a:r>
            <a:r>
              <a:rPr lang="en-US" sz="2400" dirty="0">
                <a:solidFill>
                  <a:srgbClr val="0000FF"/>
                </a:solidFill>
              </a:rPr>
              <a:t> must know how a man can make an income for himself. Dost suppose it is something he could make clear to a mind as slow as mine?"</a:t>
            </a:r>
          </a:p>
        </p:txBody>
      </p:sp>
      <p:pic>
        <p:nvPicPr>
          <p:cNvPr id="6" name="Picture 5"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381000" y="1447800"/>
            <a:ext cx="8382000" cy="4462760"/>
          </a:xfrm>
          <a:prstGeom prst="rect">
            <a:avLst/>
          </a:prstGeom>
          <a:noFill/>
        </p:spPr>
        <p:txBody>
          <a:bodyPr wrap="square" rtlCol="0">
            <a:spAutoFit/>
          </a:bodyPr>
          <a:lstStyle/>
          <a:p>
            <a:r>
              <a:rPr lang="en-US" sz="2400" dirty="0">
                <a:solidFill>
                  <a:srgbClr val="00B050"/>
                </a:solidFill>
              </a:rPr>
              <a:t>"Methinks he did teach his knowledge to his son, </a:t>
            </a:r>
            <a:r>
              <a:rPr lang="en-US" sz="2400" dirty="0" err="1">
                <a:solidFill>
                  <a:srgbClr val="00B050"/>
                </a:solidFill>
              </a:rPr>
              <a:t>Nomasir</a:t>
            </a:r>
            <a:r>
              <a:rPr lang="en-US" sz="2400" dirty="0">
                <a:solidFill>
                  <a:srgbClr val="00B050"/>
                </a:solidFill>
              </a:rPr>
              <a:t>," </a:t>
            </a:r>
            <a:r>
              <a:rPr lang="en-US" sz="2400" dirty="0" err="1"/>
              <a:t>Kobbi</a:t>
            </a:r>
            <a:r>
              <a:rPr lang="en-US" sz="2400" dirty="0"/>
              <a:t> responded. </a:t>
            </a:r>
            <a:r>
              <a:rPr lang="en-US" sz="2400" dirty="0">
                <a:solidFill>
                  <a:srgbClr val="00B050"/>
                </a:solidFill>
              </a:rPr>
              <a:t>"Did he not go to Nineveh and, so it is told at the inn, become, without aid from his father, one of the richest men in that city?“</a:t>
            </a:r>
          </a:p>
          <a:p>
            <a:endParaRPr lang="es-ES" sz="2000" dirty="0"/>
          </a:p>
          <a:p>
            <a:r>
              <a:rPr lang="en-US" sz="2400" dirty="0">
                <a:solidFill>
                  <a:srgbClr val="0000FF"/>
                </a:solidFill>
              </a:rPr>
              <a:t>"</a:t>
            </a:r>
            <a:r>
              <a:rPr lang="en-US" sz="2400" dirty="0" err="1">
                <a:solidFill>
                  <a:srgbClr val="0000FF"/>
                </a:solidFill>
              </a:rPr>
              <a:t>Kobbi</a:t>
            </a:r>
            <a:r>
              <a:rPr lang="en-US" sz="2400" dirty="0">
                <a:solidFill>
                  <a:srgbClr val="0000FF"/>
                </a:solidFill>
              </a:rPr>
              <a:t>, thou </a:t>
            </a:r>
            <a:r>
              <a:rPr lang="en-US" sz="2400" dirty="0" err="1">
                <a:solidFill>
                  <a:srgbClr val="0000FF"/>
                </a:solidFill>
              </a:rPr>
              <a:t>bringest</a:t>
            </a:r>
            <a:r>
              <a:rPr lang="en-US" sz="2400" dirty="0">
                <a:solidFill>
                  <a:srgbClr val="0000FF"/>
                </a:solidFill>
              </a:rPr>
              <a:t> to me a rare thought." </a:t>
            </a:r>
            <a:r>
              <a:rPr lang="en-US" sz="2400" dirty="0"/>
              <a:t>A new light gleamed in </a:t>
            </a:r>
            <a:r>
              <a:rPr lang="en-US" sz="2400" dirty="0" err="1"/>
              <a:t>Bansir's</a:t>
            </a:r>
            <a:r>
              <a:rPr lang="en-US" sz="2400" dirty="0"/>
              <a:t> eyes. </a:t>
            </a:r>
            <a:r>
              <a:rPr lang="en-US" sz="2400" dirty="0">
                <a:solidFill>
                  <a:srgbClr val="0000FF"/>
                </a:solidFill>
              </a:rPr>
              <a:t>"It costs nothing to ask wise advice from a good friend and </a:t>
            </a:r>
            <a:r>
              <a:rPr lang="en-US" sz="2400" dirty="0" err="1">
                <a:solidFill>
                  <a:srgbClr val="0000FF"/>
                </a:solidFill>
              </a:rPr>
              <a:t>Arkad</a:t>
            </a:r>
            <a:r>
              <a:rPr lang="en-US" sz="2400" dirty="0">
                <a:solidFill>
                  <a:srgbClr val="0000FF"/>
                </a:solidFill>
              </a:rPr>
              <a:t> was always that. Never mind though our purses be as empty as the falcon's nest of a year ago. Let that not detain us. We are weary of being without gold in the midst of plenty. We wish to become men of means. Come, let us go to </a:t>
            </a:r>
            <a:r>
              <a:rPr lang="en-US" sz="2400" dirty="0" err="1">
                <a:solidFill>
                  <a:srgbClr val="0000FF"/>
                </a:solidFill>
              </a:rPr>
              <a:t>Arkad</a:t>
            </a:r>
            <a:r>
              <a:rPr lang="en-US" sz="2400" dirty="0">
                <a:solidFill>
                  <a:srgbClr val="0000FF"/>
                </a:solidFill>
              </a:rPr>
              <a:t> and ask how we, also, may acquire incomes for ourselves."</a:t>
            </a:r>
          </a:p>
        </p:txBody>
      </p:sp>
      <p:pic>
        <p:nvPicPr>
          <p:cNvPr id="6" name="Picture 5"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381000" y="1447800"/>
            <a:ext cx="8382000" cy="4524315"/>
          </a:xfrm>
          <a:prstGeom prst="rect">
            <a:avLst/>
          </a:prstGeom>
          <a:noFill/>
        </p:spPr>
        <p:txBody>
          <a:bodyPr wrap="square" rtlCol="0">
            <a:spAutoFit/>
          </a:bodyPr>
          <a:lstStyle/>
          <a:p>
            <a:r>
              <a:rPr lang="en-US" sz="2400" dirty="0">
                <a:solidFill>
                  <a:srgbClr val="00B050"/>
                </a:solidFill>
              </a:rPr>
              <a:t>Thou </a:t>
            </a:r>
            <a:r>
              <a:rPr lang="en-US" sz="2400" dirty="0" err="1">
                <a:solidFill>
                  <a:srgbClr val="00B050"/>
                </a:solidFill>
              </a:rPr>
              <a:t>speakest</a:t>
            </a:r>
            <a:r>
              <a:rPr lang="en-US" sz="2400" dirty="0">
                <a:solidFill>
                  <a:srgbClr val="00B050"/>
                </a:solidFill>
              </a:rPr>
              <a:t> with true inspiration, </a:t>
            </a:r>
            <a:r>
              <a:rPr lang="en-US" sz="2400" dirty="0" err="1">
                <a:solidFill>
                  <a:srgbClr val="00B050"/>
                </a:solidFill>
              </a:rPr>
              <a:t>Bansir</a:t>
            </a:r>
            <a:r>
              <a:rPr lang="en-US" sz="2400" dirty="0">
                <a:solidFill>
                  <a:srgbClr val="00B050"/>
                </a:solidFill>
              </a:rPr>
              <a:t>. Thou </a:t>
            </a:r>
            <a:r>
              <a:rPr lang="en-US" sz="2400" dirty="0" err="1">
                <a:solidFill>
                  <a:srgbClr val="00B050"/>
                </a:solidFill>
              </a:rPr>
              <a:t>bringeth</a:t>
            </a:r>
            <a:r>
              <a:rPr lang="en-US" sz="2400" dirty="0">
                <a:solidFill>
                  <a:srgbClr val="00B050"/>
                </a:solidFill>
              </a:rPr>
              <a:t> to my mind a new understanding. Thou </a:t>
            </a:r>
            <a:r>
              <a:rPr lang="en-US" sz="2400" dirty="0" err="1">
                <a:solidFill>
                  <a:srgbClr val="00B050"/>
                </a:solidFill>
              </a:rPr>
              <a:t>makest</a:t>
            </a:r>
            <a:r>
              <a:rPr lang="en-US" sz="2400" dirty="0">
                <a:solidFill>
                  <a:srgbClr val="00B050"/>
                </a:solidFill>
              </a:rPr>
              <a:t> me to realize the reason why we have never found any measure of wealth. We never sought it. Thou hast labored patiently to build the staunchest chariots in Babylon. To that purpose was devoted your best</a:t>
            </a:r>
          </a:p>
          <a:p>
            <a:r>
              <a:rPr lang="en-US" sz="2400" dirty="0">
                <a:solidFill>
                  <a:srgbClr val="00B050"/>
                </a:solidFill>
              </a:rPr>
              <a:t>endeavors. Therefore, at it thou didst succeed. I strove to become a skillful lyre player. And, at it I did succeed.</a:t>
            </a:r>
          </a:p>
          <a:p>
            <a:r>
              <a:rPr lang="en-US" sz="2400" dirty="0">
                <a:solidFill>
                  <a:srgbClr val="00B050"/>
                </a:solidFill>
              </a:rPr>
              <a:t>"In those things toward which we exerted our best endeavors we succeeded. God was content to let us continue thus. Now, at last, we see a light, bright like that from the rising sun. It </a:t>
            </a:r>
            <a:r>
              <a:rPr lang="en-US" sz="2400" dirty="0" err="1">
                <a:solidFill>
                  <a:srgbClr val="00B050"/>
                </a:solidFill>
              </a:rPr>
              <a:t>biddeth</a:t>
            </a:r>
            <a:r>
              <a:rPr lang="en-US" sz="2400" dirty="0">
                <a:solidFill>
                  <a:srgbClr val="00B050"/>
                </a:solidFill>
              </a:rPr>
              <a:t> us to learn more that we may prosper more. With a new understanding we shall find </a:t>
            </a:r>
            <a:r>
              <a:rPr lang="en-US" sz="2400" dirty="0" err="1">
                <a:solidFill>
                  <a:srgbClr val="00B050"/>
                </a:solidFill>
              </a:rPr>
              <a:t>honourable</a:t>
            </a:r>
            <a:r>
              <a:rPr lang="en-US" sz="2400" dirty="0">
                <a:solidFill>
                  <a:srgbClr val="00B050"/>
                </a:solidFill>
              </a:rPr>
              <a:t> ways to accomplish our desires."</a:t>
            </a:r>
          </a:p>
        </p:txBody>
      </p:sp>
      <p:pic>
        <p:nvPicPr>
          <p:cNvPr id="6" name="Picture 5"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10" name="TextBox 9"/>
          <p:cNvSpPr txBox="1"/>
          <p:nvPr/>
        </p:nvSpPr>
        <p:spPr>
          <a:xfrm>
            <a:off x="381000" y="1524000"/>
            <a:ext cx="8382000" cy="1569660"/>
          </a:xfrm>
          <a:prstGeom prst="rect">
            <a:avLst/>
          </a:prstGeom>
          <a:noFill/>
        </p:spPr>
        <p:txBody>
          <a:bodyPr wrap="square" rtlCol="0">
            <a:spAutoFit/>
          </a:bodyPr>
          <a:lstStyle/>
          <a:p>
            <a:r>
              <a:rPr lang="en-US" sz="2400" dirty="0" err="1"/>
              <a:t>Bansir</a:t>
            </a:r>
            <a:r>
              <a:rPr lang="en-US" sz="2400" dirty="0"/>
              <a:t>, the chariot builder of Babylon, was thoroughly discouraged. From his seat upon the low wall surrounding his property, he gazed sadly at his simple home and the open workshop in which stood a partially completed chariot.</a:t>
            </a:r>
            <a:endParaRPr lang="es-ES" sz="24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67522" y="3249543"/>
            <a:ext cx="2045777" cy="2743200"/>
          </a:xfrm>
          <a:prstGeom prst="rect">
            <a:avLst/>
          </a:prstGeom>
        </p:spPr>
      </p:pic>
      <p:sp>
        <p:nvSpPr>
          <p:cNvPr id="9" name="TextBox 8"/>
          <p:cNvSpPr txBox="1"/>
          <p:nvPr/>
        </p:nvSpPr>
        <p:spPr>
          <a:xfrm>
            <a:off x="457197" y="3249543"/>
            <a:ext cx="6400800" cy="3046988"/>
          </a:xfrm>
          <a:prstGeom prst="rect">
            <a:avLst/>
          </a:prstGeom>
          <a:noFill/>
        </p:spPr>
        <p:txBody>
          <a:bodyPr wrap="square" rtlCol="0">
            <a:spAutoFit/>
          </a:bodyPr>
          <a:lstStyle/>
          <a:p>
            <a:r>
              <a:rPr lang="en-US" sz="2400" dirty="0"/>
              <a:t>His wife frequently appeared at the open door. Her furtive glances in his direction reminded him that the meal bag was almost empty and he should be at work finishing the chariot, hammering and hewing, polishing and painting,</a:t>
            </a:r>
          </a:p>
          <a:p>
            <a:r>
              <a:rPr lang="en-US" sz="2400" dirty="0"/>
              <a:t>stretching taut the leather over the wheel rims, preparing it for delivery so he could collect from his wealthy customer.</a:t>
            </a:r>
          </a:p>
        </p:txBody>
      </p:sp>
      <p:pic>
        <p:nvPicPr>
          <p:cNvPr id="7" name="Picture 6" descr="Financial Freedom Seminar logo.PNG"/>
          <p:cNvPicPr>
            <a:picLocks noChangeAspect="1"/>
          </p:cNvPicPr>
          <p:nvPr/>
        </p:nvPicPr>
        <p:blipFill>
          <a:blip r:embed="rId3" cstate="print"/>
          <a:stretch>
            <a:fillRect/>
          </a:stretch>
        </p:blipFill>
        <p:spPr>
          <a:xfrm>
            <a:off x="0" y="121648"/>
            <a:ext cx="1523998" cy="792752"/>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381000" y="1447800"/>
            <a:ext cx="8382000" cy="3046988"/>
          </a:xfrm>
          <a:prstGeom prst="rect">
            <a:avLst/>
          </a:prstGeom>
          <a:noFill/>
        </p:spPr>
        <p:txBody>
          <a:bodyPr wrap="square" rtlCol="0">
            <a:spAutoFit/>
          </a:bodyPr>
          <a:lstStyle/>
          <a:p>
            <a:endParaRPr lang="es-ES" sz="2400" dirty="0"/>
          </a:p>
          <a:p>
            <a:r>
              <a:rPr lang="en-US" sz="2400" dirty="0">
                <a:solidFill>
                  <a:srgbClr val="0000FF"/>
                </a:solidFill>
              </a:rPr>
              <a:t>"Let us go to </a:t>
            </a:r>
            <a:r>
              <a:rPr lang="en-US" sz="2400" dirty="0" err="1">
                <a:solidFill>
                  <a:srgbClr val="0000FF"/>
                </a:solidFill>
              </a:rPr>
              <a:t>Arkad</a:t>
            </a:r>
            <a:r>
              <a:rPr lang="en-US" sz="2400" dirty="0">
                <a:solidFill>
                  <a:srgbClr val="0000FF"/>
                </a:solidFill>
              </a:rPr>
              <a:t> this very day," </a:t>
            </a:r>
            <a:r>
              <a:rPr lang="en-US" sz="2400" dirty="0" err="1"/>
              <a:t>Bansir</a:t>
            </a:r>
            <a:r>
              <a:rPr lang="en-US" sz="2400" dirty="0"/>
              <a:t> urged, </a:t>
            </a:r>
            <a:r>
              <a:rPr lang="en-US" sz="2400" dirty="0">
                <a:solidFill>
                  <a:srgbClr val="0000FF"/>
                </a:solidFill>
              </a:rPr>
              <a:t>"Also, let us ask other friends of our boyhood days, who have fared no better than ourselves, to join us that they, too, may share in his wisdom.“</a:t>
            </a:r>
          </a:p>
          <a:p>
            <a:endParaRPr lang="es-ES" sz="2400" dirty="0"/>
          </a:p>
          <a:p>
            <a:r>
              <a:rPr lang="en-US" sz="2400" dirty="0">
                <a:solidFill>
                  <a:srgbClr val="00B050"/>
                </a:solidFill>
              </a:rPr>
              <a:t>"Thou wert ever thus thoughtful of thy friends, </a:t>
            </a:r>
            <a:r>
              <a:rPr lang="en-US" sz="2400" dirty="0" err="1">
                <a:solidFill>
                  <a:srgbClr val="00B050"/>
                </a:solidFill>
              </a:rPr>
              <a:t>Bansir</a:t>
            </a:r>
            <a:r>
              <a:rPr lang="en-US" sz="2400" dirty="0">
                <a:solidFill>
                  <a:srgbClr val="00B050"/>
                </a:solidFill>
              </a:rPr>
              <a:t>. Therefore hast thou many friends. It shall be as thou </a:t>
            </a:r>
            <a:r>
              <a:rPr lang="en-US" sz="2400" dirty="0" err="1">
                <a:solidFill>
                  <a:srgbClr val="00B050"/>
                </a:solidFill>
              </a:rPr>
              <a:t>sayest</a:t>
            </a:r>
            <a:r>
              <a:rPr lang="en-US" sz="2400" dirty="0">
                <a:solidFill>
                  <a:srgbClr val="00B050"/>
                </a:solidFill>
              </a:rPr>
              <a:t>. We go this day and take them with us."</a:t>
            </a:r>
            <a:endParaRPr lang="es-ES" sz="2400" dirty="0">
              <a:solidFill>
                <a:srgbClr val="00B05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00525" y="4315022"/>
            <a:ext cx="4333875" cy="2257227"/>
          </a:xfrm>
          <a:prstGeom prst="rect">
            <a:avLst/>
          </a:prstGeom>
        </p:spPr>
      </p:pic>
      <p:pic>
        <p:nvPicPr>
          <p:cNvPr id="6" name="Picture 5" descr="Financial Freedom Seminar logo.PNG"/>
          <p:cNvPicPr>
            <a:picLocks noChangeAspect="1"/>
          </p:cNvPicPr>
          <p:nvPr/>
        </p:nvPicPr>
        <p:blipFill>
          <a:blip r:embed="rId3"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10" name="TextBox 9"/>
          <p:cNvSpPr txBox="1"/>
          <p:nvPr/>
        </p:nvSpPr>
        <p:spPr>
          <a:xfrm>
            <a:off x="381000" y="1676400"/>
            <a:ext cx="8382000" cy="4062651"/>
          </a:xfrm>
          <a:prstGeom prst="rect">
            <a:avLst/>
          </a:prstGeom>
          <a:noFill/>
        </p:spPr>
        <p:txBody>
          <a:bodyPr wrap="square" rtlCol="0">
            <a:spAutoFit/>
          </a:bodyPr>
          <a:lstStyle/>
          <a:p>
            <a:r>
              <a:rPr lang="en-US" sz="2400" dirty="0"/>
              <a:t>Nevertheless, his fat, muscular body sat stolidly upon the wall. His slow mind was struggling patiently with a problem for which he could find no answer. The hot, tropical sun, so typical of this valley of the Euphrates, beat down upon him mercilessly. Beads of perspiration formed upon his brow and trickled down unnoticed to lose themselves in tie hairy jungle on his chest.</a:t>
            </a:r>
          </a:p>
          <a:p>
            <a:endParaRPr lang="en-US" dirty="0"/>
          </a:p>
          <a:p>
            <a:r>
              <a:rPr lang="en-US" sz="2400" dirty="0"/>
              <a:t>Beyond his home towered the high terraced wall surrounding the king's palace. Nearby, cleaving the blue heavens, was the painted tower of the Temple of </a:t>
            </a:r>
            <a:r>
              <a:rPr lang="en-US" sz="2400" dirty="0" err="1"/>
              <a:t>Bel</a:t>
            </a:r>
            <a:r>
              <a:rPr lang="en-US" sz="2400" dirty="0"/>
              <a:t>. In the shadow of such grandeur was his simple home and many others far less neat and well cared for. </a:t>
            </a:r>
          </a:p>
        </p:txBody>
      </p:sp>
      <p:pic>
        <p:nvPicPr>
          <p:cNvPr id="6" name="Picture 5" descr="Financial Freedom Seminar logo.PNG"/>
          <p:cNvPicPr>
            <a:picLocks noChangeAspect="1"/>
          </p:cNvPicPr>
          <p:nvPr/>
        </p:nvPicPr>
        <p:blipFill>
          <a:blip r:embed="rId2" cstate="print"/>
          <a:stretch>
            <a:fillRect/>
          </a:stretch>
        </p:blipFill>
        <p:spPr>
          <a:xfrm>
            <a:off x="0" y="0"/>
            <a:ext cx="1874814" cy="975240"/>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10" name="TextBox 9"/>
          <p:cNvSpPr txBox="1"/>
          <p:nvPr/>
        </p:nvSpPr>
        <p:spPr>
          <a:xfrm>
            <a:off x="381000" y="1676400"/>
            <a:ext cx="8382000" cy="4524315"/>
          </a:xfrm>
          <a:prstGeom prst="rect">
            <a:avLst/>
          </a:prstGeom>
          <a:noFill/>
        </p:spPr>
        <p:txBody>
          <a:bodyPr wrap="square" rtlCol="0">
            <a:spAutoFit/>
          </a:bodyPr>
          <a:lstStyle/>
          <a:p>
            <a:r>
              <a:rPr lang="en-US" sz="2400" dirty="0"/>
              <a:t>Babylon was like this—a mixture of grandeur and squalor, of dazzling wealth and direst poverty, crowded together without plan or system within the protecting walls of the city.</a:t>
            </a:r>
          </a:p>
          <a:p>
            <a:endParaRPr lang="es-ES" sz="2400" dirty="0"/>
          </a:p>
          <a:p>
            <a:r>
              <a:rPr lang="en-US" sz="2400" dirty="0"/>
              <a:t>Behind him, had he cared to turn and look, the noisy chariots of the rich jostled and crowded aside the sandaled tradesmen as well as the barefooted beggars. </a:t>
            </a:r>
          </a:p>
          <a:p>
            <a:endParaRPr lang="en-US" sz="2400" dirty="0"/>
          </a:p>
          <a:p>
            <a:r>
              <a:rPr lang="en-US" sz="2400" dirty="0"/>
              <a:t>Even the rich were forced to turn into the gutters to clear the way for the long lines of slave water carriers, on the "King's Business," each bearing a heavy goatskin of water to be poured upon the hanging gardens.</a:t>
            </a:r>
            <a:endParaRPr lang="es-ES" sz="2400" dirty="0"/>
          </a:p>
        </p:txBody>
      </p:sp>
      <p:pic>
        <p:nvPicPr>
          <p:cNvPr id="5" name="Picture 4" descr="Financial Freedom Seminar logo.PNG"/>
          <p:cNvPicPr>
            <a:picLocks noChangeAspect="1"/>
          </p:cNvPicPr>
          <p:nvPr/>
        </p:nvPicPr>
        <p:blipFill>
          <a:blip r:embed="rId2" cstate="print"/>
          <a:stretch>
            <a:fillRect/>
          </a:stretch>
        </p:blipFill>
        <p:spPr>
          <a:xfrm>
            <a:off x="0" y="0"/>
            <a:ext cx="1874814" cy="975240"/>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775" y="533400"/>
            <a:ext cx="8229600" cy="685800"/>
          </a:xfrm>
        </p:spPr>
        <p:txBody>
          <a:bodyPr>
            <a:noAutofit/>
          </a:bodyPr>
          <a:lstStyle/>
          <a:p>
            <a:r>
              <a:rPr lang="en-US" sz="4000" b="1" dirty="0"/>
              <a:t>The Man Who Desired Gold</a:t>
            </a:r>
          </a:p>
        </p:txBody>
      </p:sp>
      <p:sp>
        <p:nvSpPr>
          <p:cNvPr id="10" name="TextBox 9"/>
          <p:cNvSpPr txBox="1"/>
          <p:nvPr/>
        </p:nvSpPr>
        <p:spPr>
          <a:xfrm>
            <a:off x="304800" y="1123325"/>
            <a:ext cx="8382000" cy="1938992"/>
          </a:xfrm>
          <a:prstGeom prst="rect">
            <a:avLst/>
          </a:prstGeom>
          <a:noFill/>
        </p:spPr>
        <p:txBody>
          <a:bodyPr wrap="square" rtlCol="0">
            <a:spAutoFit/>
          </a:bodyPr>
          <a:lstStyle/>
          <a:p>
            <a:r>
              <a:rPr lang="en-US" sz="2400" dirty="0" err="1"/>
              <a:t>Bansir</a:t>
            </a:r>
            <a:r>
              <a:rPr lang="en-US" sz="2400" dirty="0"/>
              <a:t> was too engrossed in his own problem to hear or heed the confused hubbub of the busy city. It was the unexpected twanging of the strings from a familiar lyre that aroused him from his reverie. He turned and looked into the sensitive, smiling face of his best friend—</a:t>
            </a:r>
            <a:r>
              <a:rPr lang="en-US" sz="2400" dirty="0" err="1"/>
              <a:t>Kobbi</a:t>
            </a:r>
            <a:r>
              <a:rPr lang="en-US" sz="2400" dirty="0"/>
              <a:t>, the musician.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60980" y="3581399"/>
            <a:ext cx="1537239" cy="2519363"/>
          </a:xfrm>
          <a:prstGeom prst="rect">
            <a:avLst/>
          </a:prstGeom>
        </p:spPr>
      </p:pic>
      <p:sp>
        <p:nvSpPr>
          <p:cNvPr id="7" name="TextBox 6"/>
          <p:cNvSpPr txBox="1"/>
          <p:nvPr/>
        </p:nvSpPr>
        <p:spPr>
          <a:xfrm>
            <a:off x="304800" y="3057585"/>
            <a:ext cx="7137130" cy="4524315"/>
          </a:xfrm>
          <a:prstGeom prst="rect">
            <a:avLst/>
          </a:prstGeom>
          <a:noFill/>
        </p:spPr>
        <p:txBody>
          <a:bodyPr wrap="square" rtlCol="0">
            <a:spAutoFit/>
          </a:bodyPr>
          <a:lstStyle/>
          <a:p>
            <a:r>
              <a:rPr lang="en-US" sz="2400" dirty="0">
                <a:solidFill>
                  <a:srgbClr val="00B050"/>
                </a:solidFill>
              </a:rPr>
              <a:t>"May the Gods bless thee with great liberality, my good friend," </a:t>
            </a:r>
            <a:r>
              <a:rPr lang="en-US" sz="2400" dirty="0"/>
              <a:t>began </a:t>
            </a:r>
            <a:r>
              <a:rPr lang="en-US" sz="2400" dirty="0" err="1"/>
              <a:t>Kobbi</a:t>
            </a:r>
            <a:r>
              <a:rPr lang="en-US" sz="2400" dirty="0"/>
              <a:t> with an elaborate salute. "</a:t>
            </a:r>
            <a:r>
              <a:rPr lang="en-US" sz="2400" dirty="0">
                <a:solidFill>
                  <a:srgbClr val="00B050"/>
                </a:solidFill>
              </a:rPr>
              <a:t>Yet, it does appear they have already been so generous thou </a:t>
            </a:r>
            <a:r>
              <a:rPr lang="en-US" sz="2400" dirty="0" err="1">
                <a:solidFill>
                  <a:srgbClr val="00B050"/>
                </a:solidFill>
              </a:rPr>
              <a:t>needest</a:t>
            </a:r>
            <a:r>
              <a:rPr lang="en-US" sz="2400" dirty="0">
                <a:solidFill>
                  <a:srgbClr val="00B050"/>
                </a:solidFill>
              </a:rPr>
              <a:t> not to labor. I rejoice with thee in thy good fortune. More, I would even share it with thee. Pray, from thy purse which must be bulging else thou wouldst be busy in your shop, extract but two humble shekels and lend them to me until after the noblemen's feast this night. Thou wilt not miss them ere they are returned."</a:t>
            </a:r>
            <a:endParaRPr lang="es-ES" sz="2400" dirty="0">
              <a:solidFill>
                <a:srgbClr val="00B050"/>
              </a:solidFill>
            </a:endParaRPr>
          </a:p>
          <a:p>
            <a:endParaRPr lang="es-ES" sz="2400" dirty="0"/>
          </a:p>
          <a:p>
            <a:endParaRPr lang="es-ES" sz="2400" dirty="0"/>
          </a:p>
        </p:txBody>
      </p:sp>
      <p:pic>
        <p:nvPicPr>
          <p:cNvPr id="9" name="Picture 8" descr="Financial Freedom Seminar logo.PNG"/>
          <p:cNvPicPr>
            <a:picLocks noChangeAspect="1"/>
          </p:cNvPicPr>
          <p:nvPr/>
        </p:nvPicPr>
        <p:blipFill>
          <a:blip r:embed="rId3" cstate="print"/>
          <a:stretch>
            <a:fillRect/>
          </a:stretch>
        </p:blipFill>
        <p:spPr>
          <a:xfrm>
            <a:off x="0" y="76200"/>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10" name="TextBox 9"/>
          <p:cNvSpPr txBox="1"/>
          <p:nvPr/>
        </p:nvSpPr>
        <p:spPr>
          <a:xfrm>
            <a:off x="381000" y="1524000"/>
            <a:ext cx="8382000" cy="4524315"/>
          </a:xfrm>
          <a:prstGeom prst="rect">
            <a:avLst/>
          </a:prstGeom>
          <a:noFill/>
        </p:spPr>
        <p:txBody>
          <a:bodyPr wrap="square" rtlCol="0">
            <a:spAutoFit/>
          </a:bodyPr>
          <a:lstStyle/>
          <a:p>
            <a:r>
              <a:rPr lang="en-US" sz="2400" dirty="0">
                <a:solidFill>
                  <a:srgbClr val="0000FF"/>
                </a:solidFill>
              </a:rPr>
              <a:t>"If I did have two shekels," </a:t>
            </a:r>
            <a:r>
              <a:rPr lang="en-US" sz="2400" dirty="0" err="1">
                <a:solidFill>
                  <a:srgbClr val="0000FF"/>
                </a:solidFill>
              </a:rPr>
              <a:t>Bansir</a:t>
            </a:r>
            <a:r>
              <a:rPr lang="en-US" sz="2400" dirty="0">
                <a:solidFill>
                  <a:srgbClr val="0000FF"/>
                </a:solidFill>
              </a:rPr>
              <a:t> responded gloomily, "to no one could I lend them—not even to you, my best of friends; for they would be my fortune—my entire fortune. No one lends his entire fortune, not even to his best friend.“</a:t>
            </a:r>
          </a:p>
          <a:p>
            <a:endParaRPr lang="en-US" sz="2400" dirty="0">
              <a:solidFill>
                <a:srgbClr val="0000FF"/>
              </a:solidFill>
            </a:endParaRPr>
          </a:p>
          <a:p>
            <a:r>
              <a:rPr lang="en-US" sz="2400" dirty="0">
                <a:solidFill>
                  <a:srgbClr val="00B050"/>
                </a:solidFill>
              </a:rPr>
              <a:t>"What," </a:t>
            </a:r>
            <a:r>
              <a:rPr lang="en-US" sz="2400" dirty="0"/>
              <a:t>exclaimed </a:t>
            </a:r>
            <a:r>
              <a:rPr lang="en-US" sz="2400" dirty="0" err="1"/>
              <a:t>Kobbi</a:t>
            </a:r>
            <a:r>
              <a:rPr lang="en-US" sz="2400" dirty="0"/>
              <a:t> with genuine surprise, </a:t>
            </a:r>
            <a:r>
              <a:rPr lang="en-US" sz="2400" dirty="0">
                <a:solidFill>
                  <a:srgbClr val="00B050"/>
                </a:solidFill>
              </a:rPr>
              <a:t>"Thou hast not one shekel in thy purse, yet sit like a statue upon a wall! Why not complete that chariot? How else canst thou provide for thy noble appetite? </a:t>
            </a:r>
            <a:r>
              <a:rPr lang="en-US" sz="2400" dirty="0" err="1">
                <a:solidFill>
                  <a:srgbClr val="00B050"/>
                </a:solidFill>
              </a:rPr>
              <a:t>Tis</a:t>
            </a:r>
            <a:r>
              <a:rPr lang="en-US" sz="2400" dirty="0">
                <a:solidFill>
                  <a:srgbClr val="00B050"/>
                </a:solidFill>
              </a:rPr>
              <a:t> not like thee, my friend. Where is thy endless energy? Doth something distress thee? Have</a:t>
            </a:r>
          </a:p>
          <a:p>
            <a:r>
              <a:rPr lang="en-US" sz="2400" dirty="0">
                <a:solidFill>
                  <a:srgbClr val="00B050"/>
                </a:solidFill>
              </a:rPr>
              <a:t>the Gods brought to thee troubles?“</a:t>
            </a:r>
            <a:endParaRPr lang="es-ES" sz="2400" dirty="0">
              <a:solidFill>
                <a:srgbClr val="00B050"/>
              </a:solidFill>
            </a:endParaRPr>
          </a:p>
          <a:p>
            <a:endParaRPr lang="es-ES" sz="24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05600" y="5029200"/>
            <a:ext cx="2247900" cy="1685925"/>
          </a:xfrm>
          <a:prstGeom prst="rect">
            <a:avLst/>
          </a:prstGeom>
        </p:spPr>
      </p:pic>
      <p:sp>
        <p:nvSpPr>
          <p:cNvPr id="4" name="TextBox 3"/>
          <p:cNvSpPr txBox="1"/>
          <p:nvPr/>
        </p:nvSpPr>
        <p:spPr>
          <a:xfrm>
            <a:off x="381000" y="5638800"/>
            <a:ext cx="5486400" cy="1200329"/>
          </a:xfrm>
          <a:prstGeom prst="rect">
            <a:avLst/>
          </a:prstGeom>
          <a:noFill/>
        </p:spPr>
        <p:txBody>
          <a:bodyPr wrap="square" rtlCol="0">
            <a:spAutoFit/>
          </a:bodyPr>
          <a:lstStyle/>
          <a:p>
            <a:r>
              <a:rPr lang="en-US" sz="2400" dirty="0">
                <a:solidFill>
                  <a:srgbClr val="0000FF"/>
                </a:solidFill>
              </a:rPr>
              <a:t>"A torment from the Gods it must be," </a:t>
            </a:r>
            <a:r>
              <a:rPr lang="en-US" sz="2400" dirty="0" err="1"/>
              <a:t>Bansir</a:t>
            </a:r>
            <a:r>
              <a:rPr lang="en-US" sz="2400" dirty="0"/>
              <a:t> agreed.</a:t>
            </a:r>
          </a:p>
          <a:p>
            <a:endParaRPr lang="en-US" sz="2400" dirty="0"/>
          </a:p>
        </p:txBody>
      </p:sp>
      <p:pic>
        <p:nvPicPr>
          <p:cNvPr id="7" name="Picture 6" descr="Financial Freedom Seminar logo.PNG"/>
          <p:cNvPicPr>
            <a:picLocks noChangeAspect="1"/>
          </p:cNvPicPr>
          <p:nvPr/>
        </p:nvPicPr>
        <p:blipFill>
          <a:blip r:embed="rId3" cstate="print"/>
          <a:stretch>
            <a:fillRect/>
          </a:stretch>
        </p:blipFill>
        <p:spPr>
          <a:xfrm>
            <a:off x="0" y="76200"/>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10" name="TextBox 9"/>
          <p:cNvSpPr txBox="1"/>
          <p:nvPr/>
        </p:nvSpPr>
        <p:spPr>
          <a:xfrm>
            <a:off x="390525" y="1676400"/>
            <a:ext cx="8382000" cy="4893647"/>
          </a:xfrm>
          <a:prstGeom prst="rect">
            <a:avLst/>
          </a:prstGeom>
          <a:noFill/>
        </p:spPr>
        <p:txBody>
          <a:bodyPr wrap="square" rtlCol="0">
            <a:spAutoFit/>
          </a:bodyPr>
          <a:lstStyle/>
          <a:p>
            <a:r>
              <a:rPr lang="en-US" sz="2400" dirty="0">
                <a:solidFill>
                  <a:srgbClr val="0000FF"/>
                </a:solidFill>
              </a:rPr>
              <a:t>"It began with a dream, a senseless dream, in which I thought I was a man of means. From my belt hung a handsome purse, heavy with coins. There were shekels which I cast with careless freedom to the beggars; there were pieces of silver with which I</a:t>
            </a:r>
          </a:p>
          <a:p>
            <a:r>
              <a:rPr lang="en-US" sz="2400" dirty="0">
                <a:solidFill>
                  <a:srgbClr val="0000FF"/>
                </a:solidFill>
              </a:rPr>
              <a:t>did buy finery for my wife and whatever I did desire for myself; there were pieces of gold which made me feel assured of the future and unafraid to spend the silver. </a:t>
            </a:r>
          </a:p>
          <a:p>
            <a:endParaRPr lang="en-US" sz="2400" dirty="0">
              <a:solidFill>
                <a:srgbClr val="0000FF"/>
              </a:solidFill>
            </a:endParaRPr>
          </a:p>
          <a:p>
            <a:r>
              <a:rPr lang="en-US" sz="2400" dirty="0">
                <a:solidFill>
                  <a:srgbClr val="0000FF"/>
                </a:solidFill>
              </a:rPr>
              <a:t>A glorious feeling of contentment was within me! You would</a:t>
            </a:r>
          </a:p>
          <a:p>
            <a:r>
              <a:rPr lang="en-US" sz="2400" dirty="0">
                <a:solidFill>
                  <a:srgbClr val="0000FF"/>
                </a:solidFill>
              </a:rPr>
              <a:t>not have known me for thy hardworking friend. Nor wouldst have known my wife, so free from wrinkles was her face and shining with happiness. She was again the smiling maiden of our early married days."</a:t>
            </a:r>
          </a:p>
        </p:txBody>
      </p:sp>
      <p:pic>
        <p:nvPicPr>
          <p:cNvPr id="5" name="Picture 4" descr="Financial Freedom Seminar logo.PNG"/>
          <p:cNvPicPr>
            <a:picLocks noChangeAspect="1"/>
          </p:cNvPicPr>
          <p:nvPr/>
        </p:nvPicPr>
        <p:blipFill>
          <a:blip r:embed="rId2" cstate="print"/>
          <a:stretch>
            <a:fillRect/>
          </a:stretch>
        </p:blipFill>
        <p:spPr>
          <a:xfrm>
            <a:off x="0" y="76200"/>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en-US" b="1" dirty="0"/>
              <a:t>The Man Who Desired Gold</a:t>
            </a:r>
            <a:endParaRPr lang="en-US" dirty="0"/>
          </a:p>
        </p:txBody>
      </p:sp>
      <p:sp>
        <p:nvSpPr>
          <p:cNvPr id="3" name="Content Placeholder 2"/>
          <p:cNvSpPr>
            <a:spLocks noGrp="1"/>
          </p:cNvSpPr>
          <p:nvPr>
            <p:ph idx="1"/>
          </p:nvPr>
        </p:nvSpPr>
        <p:spPr>
          <a:xfrm>
            <a:off x="457200" y="1447800"/>
            <a:ext cx="8229600" cy="5181600"/>
          </a:xfrm>
        </p:spPr>
        <p:txBody>
          <a:bodyPr>
            <a:noAutofit/>
          </a:bodyPr>
          <a:lstStyle/>
          <a:p>
            <a:pPr marL="0" indent="0">
              <a:buNone/>
            </a:pPr>
            <a:r>
              <a:rPr lang="en-US" sz="2400" dirty="0">
                <a:solidFill>
                  <a:srgbClr val="00B050"/>
                </a:solidFill>
              </a:rPr>
              <a:t>"A pleasant dream, indeed," </a:t>
            </a:r>
            <a:r>
              <a:rPr lang="en-US" sz="2400" dirty="0"/>
              <a:t>commented </a:t>
            </a:r>
            <a:r>
              <a:rPr lang="en-US" sz="2400" dirty="0" err="1"/>
              <a:t>Kobbi</a:t>
            </a:r>
            <a:r>
              <a:rPr lang="en-US" sz="2400" dirty="0"/>
              <a:t>, </a:t>
            </a:r>
            <a:r>
              <a:rPr lang="en-US" sz="2400" dirty="0">
                <a:solidFill>
                  <a:srgbClr val="00B050"/>
                </a:solidFill>
              </a:rPr>
              <a:t>"but why should such pleasant feelings as it aroused turn thee into a glum statue upon the wall?"</a:t>
            </a:r>
            <a:endParaRPr lang="es-ES" sz="2400" dirty="0">
              <a:solidFill>
                <a:srgbClr val="00B050"/>
              </a:solidFill>
            </a:endParaRPr>
          </a:p>
          <a:p>
            <a:pPr marL="0" indent="0">
              <a:buNone/>
            </a:pPr>
            <a:endParaRPr lang="es-ES" sz="2400" dirty="0">
              <a:solidFill>
                <a:srgbClr val="0000FF"/>
              </a:solidFill>
            </a:endParaRPr>
          </a:p>
          <a:p>
            <a:pPr marL="0">
              <a:buNone/>
            </a:pPr>
            <a:r>
              <a:rPr lang="en-US" sz="2400" dirty="0">
                <a:solidFill>
                  <a:srgbClr val="0000FF"/>
                </a:solidFill>
              </a:rPr>
              <a:t>"Why, indeed! Because when I awoke and remembered how empty was my purse, a feeling of rebellion swept over me. Let us talk it over together, for, as the sailors do say, we ride in the same boat, we two. As youngsters, we went together to the priests to learn wisdom. As young men, we shared each</a:t>
            </a:r>
          </a:p>
          <a:p>
            <a:pPr marL="0">
              <a:buNone/>
            </a:pPr>
            <a:r>
              <a:rPr lang="en-US" sz="2400" dirty="0">
                <a:solidFill>
                  <a:srgbClr val="0000FF"/>
                </a:solidFill>
              </a:rPr>
              <a:t>other's pleasures. As grown men, we have always been close friends. We have been contented subjects of our kind. We have been satisfied to work long hours and spend our earnings freely.</a:t>
            </a:r>
          </a:p>
        </p:txBody>
      </p:sp>
      <p:sp>
        <p:nvSpPr>
          <p:cNvPr id="4" name="Footer Placeholder 3"/>
          <p:cNvSpPr>
            <a:spLocks noGrp="1"/>
          </p:cNvSpPr>
          <p:nvPr>
            <p:ph type="ftr" sz="quarter" idx="11"/>
          </p:nvPr>
        </p:nvSpPr>
        <p:spPr/>
        <p:txBody>
          <a:bodyPr/>
          <a:lstStyle/>
          <a:p>
            <a:r>
              <a:rPr lang="en-US" dirty="0"/>
              <a:t>© Alex </a:t>
            </a:r>
            <a:r>
              <a:rPr lang="en-US" dirty="0" err="1"/>
              <a:t>Barrón</a:t>
            </a:r>
            <a:r>
              <a:rPr lang="en-US" dirty="0"/>
              <a:t> 2018</a:t>
            </a:r>
          </a:p>
        </p:txBody>
      </p:sp>
      <p:sp>
        <p:nvSpPr>
          <p:cNvPr id="5" name="Slide Number Placeholder 4"/>
          <p:cNvSpPr>
            <a:spLocks noGrp="1"/>
          </p:cNvSpPr>
          <p:nvPr>
            <p:ph type="sldNum" sz="quarter" idx="12"/>
          </p:nvPr>
        </p:nvSpPr>
        <p:spPr/>
        <p:txBody>
          <a:bodyPr/>
          <a:lstStyle/>
          <a:p>
            <a:fld id="{26992660-07D7-4D1A-9A00-6246F487EF94}" type="slidenum">
              <a:rPr lang="en-US" smtClean="0"/>
              <a:pPr/>
              <a:t>8</a:t>
            </a:fld>
            <a:endParaRPr lang="en-US"/>
          </a:p>
        </p:txBody>
      </p:sp>
      <p:pic>
        <p:nvPicPr>
          <p:cNvPr id="7" name="Picture 6"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25668462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a:bodyPr>
          <a:lstStyle/>
          <a:p>
            <a:r>
              <a:rPr lang="en-US" sz="4000" b="1" dirty="0"/>
              <a:t>The Man Who Desired Gold</a:t>
            </a:r>
          </a:p>
        </p:txBody>
      </p:sp>
      <p:sp>
        <p:nvSpPr>
          <p:cNvPr id="5" name="TextBox 4"/>
          <p:cNvSpPr txBox="1"/>
          <p:nvPr/>
        </p:nvSpPr>
        <p:spPr>
          <a:xfrm>
            <a:off x="228600" y="1600200"/>
            <a:ext cx="8382000" cy="4672048"/>
          </a:xfrm>
          <a:prstGeom prst="rect">
            <a:avLst/>
          </a:prstGeom>
          <a:noFill/>
        </p:spPr>
        <p:txBody>
          <a:bodyPr wrap="square" rtlCol="0">
            <a:spAutoFit/>
          </a:bodyPr>
          <a:lstStyle/>
          <a:p>
            <a:pPr indent="-342900">
              <a:spcBef>
                <a:spcPct val="20000"/>
              </a:spcBef>
            </a:pPr>
            <a:r>
              <a:rPr lang="en-US" sz="2400" dirty="0">
                <a:solidFill>
                  <a:srgbClr val="0000FF"/>
                </a:solidFill>
              </a:rPr>
              <a:t>We have earned much coin in the years that have passed, yet to know the joys that come from wealth, we must dream about them. Bah! Are we more than dumb sheep? We live in the</a:t>
            </a:r>
          </a:p>
          <a:p>
            <a:pPr indent="-342900">
              <a:spcBef>
                <a:spcPct val="20000"/>
              </a:spcBef>
            </a:pPr>
            <a:r>
              <a:rPr lang="en-US" sz="2400" dirty="0">
                <a:solidFill>
                  <a:srgbClr val="0000FF"/>
                </a:solidFill>
              </a:rPr>
              <a:t>richest city in all the world. The travelers do say none equals it in wealth. About us is much display of wealth, but of it we ourselves have naught. After half a lifetime of hard labor, thou, my best of friends, hast an empty purse and </a:t>
            </a:r>
            <a:r>
              <a:rPr lang="en-US" sz="2400" dirty="0" err="1">
                <a:solidFill>
                  <a:srgbClr val="0000FF"/>
                </a:solidFill>
              </a:rPr>
              <a:t>sayest</a:t>
            </a:r>
            <a:r>
              <a:rPr lang="en-US" sz="2400" dirty="0">
                <a:solidFill>
                  <a:srgbClr val="0000FF"/>
                </a:solidFill>
              </a:rPr>
              <a:t> to me, "May I borrow such a trifle as two shekels until after the noblemen's feast this night?" Then, what do I reply? Do I say, "Here is my purse; its contents will I gladly share?' No, I admit that my purse is as empty</a:t>
            </a:r>
          </a:p>
          <a:p>
            <a:pPr indent="-342900">
              <a:spcBef>
                <a:spcPct val="20000"/>
              </a:spcBef>
            </a:pPr>
            <a:r>
              <a:rPr lang="en-US" sz="2400" dirty="0">
                <a:solidFill>
                  <a:srgbClr val="0000FF"/>
                </a:solidFill>
              </a:rPr>
              <a:t>as </a:t>
            </a:r>
            <a:r>
              <a:rPr lang="en-US" sz="2400" dirty="0" err="1">
                <a:solidFill>
                  <a:srgbClr val="0000FF"/>
                </a:solidFill>
              </a:rPr>
              <a:t>thine</a:t>
            </a:r>
            <a:r>
              <a:rPr lang="en-US" sz="2400" dirty="0">
                <a:solidFill>
                  <a:srgbClr val="0000FF"/>
                </a:solidFill>
              </a:rPr>
              <a:t>. What is the matter? Why cannot we acquire silver and gold—more than enough for food and robes?</a:t>
            </a:r>
          </a:p>
        </p:txBody>
      </p:sp>
      <p:pic>
        <p:nvPicPr>
          <p:cNvPr id="7" name="Picture 6" descr="Financial Freedom Seminar logo.PNG"/>
          <p:cNvPicPr>
            <a:picLocks noChangeAspect="1"/>
          </p:cNvPicPr>
          <p:nvPr/>
        </p:nvPicPr>
        <p:blipFill>
          <a:blip r:embed="rId2" cstate="print"/>
          <a:stretch>
            <a:fillRect/>
          </a:stretch>
        </p:blipFill>
        <p:spPr>
          <a:xfrm>
            <a:off x="0" y="42371"/>
            <a:ext cx="1676400" cy="872029"/>
          </a:xfrm>
          <a:prstGeom prst="rect">
            <a:avLst/>
          </a:prstGeom>
        </p:spPr>
      </p:pic>
    </p:spTree>
    <p:extLst>
      <p:ext uri="{BB962C8B-B14F-4D97-AF65-F5344CB8AC3E}">
        <p14:creationId xmlns:p14="http://schemas.microsoft.com/office/powerpoint/2010/main" val="3854758324"/>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4337</TotalTime>
  <Words>2558</Words>
  <Application>Microsoft Office PowerPoint</Application>
  <PresentationFormat>On-screen Show (4:3)</PresentationFormat>
  <Paragraphs>106</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The Richest Man In Babylon</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lpstr>The Man Who Desired Gold</vt:lpstr>
    </vt:vector>
  </TitlesOfParts>
  <Company>Multiple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Freedom 101 Seminar</dc:title>
  <dc:creator>abarron</dc:creator>
  <cp:lastModifiedBy>Alex Barron</cp:lastModifiedBy>
  <cp:revision>193</cp:revision>
  <dcterms:created xsi:type="dcterms:W3CDTF">2012-01-28T06:48:17Z</dcterms:created>
  <dcterms:modified xsi:type="dcterms:W3CDTF">2018-06-02T11:14:29Z</dcterms:modified>
</cp:coreProperties>
</file>