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7" r:id="rId2"/>
    <p:sldId id="258" r:id="rId3"/>
    <p:sldId id="274" r:id="rId4"/>
    <p:sldId id="256" r:id="rId5"/>
    <p:sldId id="261" r:id="rId6"/>
    <p:sldId id="259" r:id="rId7"/>
    <p:sldId id="262" r:id="rId8"/>
    <p:sldId id="260"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4CDFE2C-CC01-4DB9-B8DD-00E92A369CF1}" type="datetimeFigureOut">
              <a:rPr lang="en-US" smtClean="0"/>
              <a:t>10/30/2024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BAAB4AB-22FA-46A8-A619-C20AEC3DDE05}"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C9FA1C-8994-458A-AC5E-0E4F5A534401}" type="datetimeFigureOut">
              <a:rPr lang="en-US" smtClean="0"/>
              <a:pPr/>
              <a:t>10/24/2024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598536-C9E0-47A1-97CA-060D11E329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9FA1C-8994-458A-AC5E-0E4F5A534401}" type="datetimeFigureOut">
              <a:rPr lang="en-US" smtClean="0"/>
              <a:pPr/>
              <a:t>10/24/2024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598536-C9E0-47A1-97CA-060D11E329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eacons: What They Do – Cruciform Church of Christ"/>
          <p:cNvPicPr>
            <a:picLocks noChangeAspect="1" noChangeArrowheads="1"/>
          </p:cNvPicPr>
          <p:nvPr/>
        </p:nvPicPr>
        <p:blipFill>
          <a:blip r:embed="rId2" cstate="print"/>
          <a:srcRect/>
          <a:stretch>
            <a:fillRect/>
          </a:stretch>
        </p:blipFill>
        <p:spPr bwMode="auto">
          <a:xfrm>
            <a:off x="76200" y="0"/>
            <a:ext cx="9042400" cy="6819901"/>
          </a:xfrm>
          <a:prstGeom prst="rect">
            <a:avLst/>
          </a:prstGeom>
          <a:noFill/>
        </p:spPr>
      </p:pic>
      <p:sp>
        <p:nvSpPr>
          <p:cNvPr id="3" name="TextBox 2"/>
          <p:cNvSpPr txBox="1"/>
          <p:nvPr/>
        </p:nvSpPr>
        <p:spPr>
          <a:xfrm>
            <a:off x="3352800" y="609600"/>
            <a:ext cx="1726755" cy="584775"/>
          </a:xfrm>
          <a:prstGeom prst="rect">
            <a:avLst/>
          </a:prstGeom>
          <a:noFill/>
        </p:spPr>
        <p:txBody>
          <a:bodyPr wrap="none" rtlCol="0">
            <a:spAutoFit/>
          </a:bodyPr>
          <a:lstStyle/>
          <a:p>
            <a:r>
              <a:rPr lang="en-US" sz="3200" dirty="0" smtClean="0">
                <a:solidFill>
                  <a:schemeClr val="bg1"/>
                </a:solidFill>
              </a:rPr>
              <a:t>Session 3</a:t>
            </a:r>
            <a:endParaRPr lang="en-US" sz="32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295400"/>
            <a:ext cx="6200800" cy="1323439"/>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Self-controlled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Not impairing judgment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219200"/>
            <a:ext cx="8534400" cy="4893647"/>
          </a:xfrm>
          <a:prstGeom prst="rect">
            <a:avLst/>
          </a:prstGeom>
        </p:spPr>
        <p:txBody>
          <a:bodyPr wrap="square">
            <a:spAutoFit/>
          </a:bodyPr>
          <a:lstStyle/>
          <a:p>
            <a:r>
              <a:rPr lang="en-US" sz="2400" dirty="0">
                <a:effectLst>
                  <a:outerShdw blurRad="38100" dist="38100" dir="2700000" algn="tl">
                    <a:srgbClr val="000000">
                      <a:alpha val="43137"/>
                    </a:srgbClr>
                  </a:outerShdw>
                </a:effectLst>
              </a:rPr>
              <a:t>1 Timothy 3:8-13</a:t>
            </a:r>
          </a:p>
          <a:p>
            <a:r>
              <a:rPr lang="en-US" sz="2400" dirty="0">
                <a:effectLst>
                  <a:outerShdw blurRad="38100" dist="38100" dir="2700000" algn="tl">
                    <a:srgbClr val="000000">
                      <a:alpha val="43137"/>
                    </a:srgbClr>
                  </a:outerShdw>
                </a:effectLst>
              </a:rPr>
              <a:t>New International Version</a:t>
            </a:r>
          </a:p>
          <a:p>
            <a:r>
              <a:rPr lang="en-US" sz="2400" b="1" baseline="30000" dirty="0">
                <a:effectLst>
                  <a:outerShdw blurRad="38100" dist="38100" dir="2700000" algn="tl">
                    <a:srgbClr val="000000">
                      <a:alpha val="43137"/>
                    </a:srgbClr>
                  </a:outerShdw>
                </a:effectLst>
              </a:rPr>
              <a:t>8 </a:t>
            </a:r>
            <a:r>
              <a:rPr lang="en-US" sz="2400" dirty="0">
                <a:effectLst>
                  <a:outerShdw blurRad="38100" dist="38100" dir="2700000" algn="tl">
                    <a:srgbClr val="000000">
                      <a:alpha val="43137"/>
                    </a:srgbClr>
                  </a:outerShdw>
                </a:effectLst>
              </a:rPr>
              <a:t>In the same way, </a:t>
            </a:r>
            <a:r>
              <a:rPr lang="en-US" sz="2400" dirty="0" smtClean="0">
                <a:effectLst>
                  <a:outerShdw blurRad="38100" dist="38100" dir="2700000" algn="tl">
                    <a:srgbClr val="000000">
                      <a:alpha val="43137"/>
                    </a:srgbClr>
                  </a:outerShdw>
                </a:effectLst>
              </a:rPr>
              <a:t>deacons</a:t>
            </a:r>
            <a:r>
              <a:rPr lang="en-US" sz="2400" dirty="0">
                <a:effectLst>
                  <a:outerShdw blurRad="38100" dist="38100" dir="2700000" algn="tl">
                    <a:srgbClr val="000000">
                      <a:alpha val="43137"/>
                    </a:srgbClr>
                  </a:outerShdw>
                </a:effectLst>
              </a:rPr>
              <a:t> are to be worthy of respect, sincere, not indulging in much wine, and </a:t>
            </a:r>
            <a:r>
              <a:rPr lang="en-US" sz="2400" dirty="0">
                <a:solidFill>
                  <a:srgbClr val="FF0000"/>
                </a:solidFill>
                <a:effectLst>
                  <a:outerShdw blurRad="38100" dist="38100" dir="2700000" algn="tl">
                    <a:srgbClr val="000000">
                      <a:alpha val="43137"/>
                    </a:srgbClr>
                  </a:outerShdw>
                </a:effectLst>
              </a:rPr>
              <a:t>not pursuing dishonest gain</a:t>
            </a:r>
            <a:r>
              <a:rPr lang="en-US" sz="2400" dirty="0">
                <a:effectLst>
                  <a:outerShdw blurRad="38100" dist="38100" dir="2700000" algn="tl">
                    <a:srgbClr val="000000">
                      <a:alpha val="43137"/>
                    </a:srgbClr>
                  </a:outerShdw>
                </a:effectLst>
              </a:rPr>
              <a:t>. </a:t>
            </a:r>
            <a:r>
              <a:rPr lang="en-US" sz="2400" b="1" baseline="30000" dirty="0">
                <a:effectLst>
                  <a:outerShdw blurRad="38100" dist="38100" dir="2700000" algn="tl">
                    <a:srgbClr val="000000">
                      <a:alpha val="43137"/>
                    </a:srgbClr>
                  </a:outerShdw>
                </a:effectLst>
              </a:rPr>
              <a:t>9 </a:t>
            </a:r>
            <a:r>
              <a:rPr lang="en-US" sz="2400" dirty="0">
                <a:effectLst>
                  <a:outerShdw blurRad="38100" dist="38100" dir="2700000" algn="tl">
                    <a:srgbClr val="000000">
                      <a:alpha val="43137"/>
                    </a:srgbClr>
                  </a:outerShdw>
                </a:effectLst>
              </a:rPr>
              <a:t>They must keep hold of the deep truths of the faith with a clear conscience. </a:t>
            </a:r>
            <a:r>
              <a:rPr lang="en-US" sz="2400" b="1" baseline="30000" dirty="0">
                <a:effectLst>
                  <a:outerShdw blurRad="38100" dist="38100" dir="2700000" algn="tl">
                    <a:srgbClr val="000000">
                      <a:alpha val="43137"/>
                    </a:srgbClr>
                  </a:outerShdw>
                </a:effectLst>
              </a:rPr>
              <a:t>10 </a:t>
            </a:r>
            <a:r>
              <a:rPr lang="en-US" sz="2400" dirty="0">
                <a:effectLst>
                  <a:outerShdw blurRad="38100" dist="38100" dir="2700000" algn="tl">
                    <a:srgbClr val="000000">
                      <a:alpha val="43137"/>
                    </a:srgbClr>
                  </a:outerShdw>
                </a:effectLst>
              </a:rPr>
              <a:t>They must first be tested; and then if there is nothing against them, let them serve as deacons.</a:t>
            </a:r>
          </a:p>
          <a:p>
            <a:r>
              <a:rPr lang="en-US" sz="2400" b="1" baseline="30000" dirty="0">
                <a:effectLst>
                  <a:outerShdw blurRad="38100" dist="38100" dir="2700000" algn="tl">
                    <a:srgbClr val="000000">
                      <a:alpha val="43137"/>
                    </a:srgbClr>
                  </a:outerShdw>
                </a:effectLst>
              </a:rPr>
              <a:t>11 </a:t>
            </a:r>
            <a:r>
              <a:rPr lang="en-US" sz="2400" dirty="0">
                <a:effectLst>
                  <a:outerShdw blurRad="38100" dist="38100" dir="2700000" algn="tl">
                    <a:srgbClr val="000000">
                      <a:alpha val="43137"/>
                    </a:srgbClr>
                  </a:outerShdw>
                </a:effectLst>
              </a:rPr>
              <a:t>In the same way, the </a:t>
            </a:r>
            <a:r>
              <a:rPr lang="en-US" sz="2400" dirty="0" smtClean="0">
                <a:effectLst>
                  <a:outerShdw blurRad="38100" dist="38100" dir="2700000" algn="tl">
                    <a:srgbClr val="000000">
                      <a:alpha val="43137"/>
                    </a:srgbClr>
                  </a:outerShdw>
                </a:effectLst>
              </a:rPr>
              <a:t>women</a:t>
            </a:r>
            <a:r>
              <a:rPr lang="en-US" sz="2400" dirty="0">
                <a:effectLst>
                  <a:outerShdw blurRad="38100" dist="38100" dir="2700000" algn="tl">
                    <a:srgbClr val="000000">
                      <a:alpha val="43137"/>
                    </a:srgbClr>
                  </a:outerShdw>
                </a:effectLst>
              </a:rPr>
              <a:t> are to be worthy of respect, not malicious talkers but temperate and trustworthy in everything.</a:t>
            </a:r>
          </a:p>
          <a:p>
            <a:r>
              <a:rPr lang="en-US" sz="2400" b="1" baseline="30000" dirty="0">
                <a:effectLst>
                  <a:outerShdw blurRad="38100" dist="38100" dir="2700000" algn="tl">
                    <a:srgbClr val="000000">
                      <a:alpha val="43137"/>
                    </a:srgbClr>
                  </a:outerShdw>
                </a:effectLst>
              </a:rPr>
              <a:t>12 </a:t>
            </a:r>
            <a:r>
              <a:rPr lang="en-US" sz="2400" dirty="0">
                <a:effectLst>
                  <a:outerShdw blurRad="38100" dist="38100" dir="2700000" algn="tl">
                    <a:srgbClr val="000000">
                      <a:alpha val="43137"/>
                    </a:srgbClr>
                  </a:outerShdw>
                </a:effectLst>
              </a:rPr>
              <a:t>A deacon must be faithful to his wife and must manage his children and his household well. </a:t>
            </a:r>
            <a:r>
              <a:rPr lang="en-US" sz="2400" b="1" baseline="30000" dirty="0">
                <a:effectLst>
                  <a:outerShdw blurRad="38100" dist="38100" dir="2700000" algn="tl">
                    <a:srgbClr val="000000">
                      <a:alpha val="43137"/>
                    </a:srgbClr>
                  </a:outerShdw>
                </a:effectLst>
              </a:rPr>
              <a:t>13 </a:t>
            </a:r>
            <a:r>
              <a:rPr lang="en-US" sz="2400" dirty="0">
                <a:effectLst>
                  <a:outerShdw blurRad="38100" dist="38100" dir="2700000" algn="tl">
                    <a:srgbClr val="000000">
                      <a:alpha val="43137"/>
                    </a:srgbClr>
                  </a:outerShdw>
                </a:effectLst>
              </a:rPr>
              <a:t>Those who have served well gain an excellent standing and great assurance in their faith in Christ Jesus.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1447800"/>
            <a:ext cx="7337330" cy="1323439"/>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Dangers of someone who exhibits </a:t>
            </a:r>
          </a:p>
          <a:p>
            <a:r>
              <a:rPr lang="en-US" sz="4000" dirty="0" smtClean="0">
                <a:effectLst>
                  <a:outerShdw blurRad="38100" dist="38100" dir="2700000" algn="tl">
                    <a:srgbClr val="000000">
                      <a:alpha val="43137"/>
                    </a:srgbClr>
                  </a:outerShdw>
                </a:effectLst>
              </a:rPr>
              <a:t>greed.</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0"/>
            <a:ext cx="8534400" cy="4893647"/>
          </a:xfrm>
          <a:prstGeom prst="rect">
            <a:avLst/>
          </a:prstGeom>
        </p:spPr>
        <p:txBody>
          <a:bodyPr wrap="square">
            <a:spAutoFit/>
          </a:bodyPr>
          <a:lstStyle/>
          <a:p>
            <a:r>
              <a:rPr lang="en-US" sz="2400" dirty="0">
                <a:effectLst>
                  <a:outerShdw blurRad="38100" dist="38100" dir="2700000" algn="tl">
                    <a:srgbClr val="000000">
                      <a:alpha val="43137"/>
                    </a:srgbClr>
                  </a:outerShdw>
                </a:effectLst>
              </a:rPr>
              <a:t>1 Timothy 3:8-13</a:t>
            </a:r>
          </a:p>
          <a:p>
            <a:r>
              <a:rPr lang="en-US" sz="2400" dirty="0">
                <a:effectLst>
                  <a:outerShdw blurRad="38100" dist="38100" dir="2700000" algn="tl">
                    <a:srgbClr val="000000">
                      <a:alpha val="43137"/>
                    </a:srgbClr>
                  </a:outerShdw>
                </a:effectLst>
              </a:rPr>
              <a:t>New International Version</a:t>
            </a:r>
          </a:p>
          <a:p>
            <a:r>
              <a:rPr lang="en-US" sz="2400" b="1" baseline="30000" dirty="0">
                <a:effectLst>
                  <a:outerShdw blurRad="38100" dist="38100" dir="2700000" algn="tl">
                    <a:srgbClr val="000000">
                      <a:alpha val="43137"/>
                    </a:srgbClr>
                  </a:outerShdw>
                </a:effectLst>
              </a:rPr>
              <a:t>8 </a:t>
            </a:r>
            <a:r>
              <a:rPr lang="en-US" sz="2400" dirty="0">
                <a:effectLst>
                  <a:outerShdw blurRad="38100" dist="38100" dir="2700000" algn="tl">
                    <a:srgbClr val="000000">
                      <a:alpha val="43137"/>
                    </a:srgbClr>
                  </a:outerShdw>
                </a:effectLst>
              </a:rPr>
              <a:t>In the same way, </a:t>
            </a:r>
            <a:r>
              <a:rPr lang="en-US" sz="2400" dirty="0" smtClean="0">
                <a:effectLst>
                  <a:outerShdw blurRad="38100" dist="38100" dir="2700000" algn="tl">
                    <a:srgbClr val="000000">
                      <a:alpha val="43137"/>
                    </a:srgbClr>
                  </a:outerShdw>
                </a:effectLst>
              </a:rPr>
              <a:t>deacons</a:t>
            </a:r>
            <a:r>
              <a:rPr lang="en-US" sz="2400" dirty="0">
                <a:effectLst>
                  <a:outerShdw blurRad="38100" dist="38100" dir="2700000" algn="tl">
                    <a:srgbClr val="000000">
                      <a:alpha val="43137"/>
                    </a:srgbClr>
                  </a:outerShdw>
                </a:effectLst>
              </a:rPr>
              <a:t> are to be worthy of respect, sincere, not indulging in much wine, and not pursuing dishonest gain. </a:t>
            </a:r>
            <a:r>
              <a:rPr lang="en-US" sz="2400" b="1" baseline="30000" dirty="0">
                <a:effectLst>
                  <a:outerShdw blurRad="38100" dist="38100" dir="2700000" algn="tl">
                    <a:srgbClr val="000000">
                      <a:alpha val="43137"/>
                    </a:srgbClr>
                  </a:outerShdw>
                </a:effectLst>
              </a:rPr>
              <a:t>9 </a:t>
            </a:r>
            <a:r>
              <a:rPr lang="en-US" sz="2400" dirty="0">
                <a:solidFill>
                  <a:srgbClr val="FF0000"/>
                </a:solidFill>
                <a:effectLst>
                  <a:outerShdw blurRad="38100" dist="38100" dir="2700000" algn="tl">
                    <a:srgbClr val="000000">
                      <a:alpha val="43137"/>
                    </a:srgbClr>
                  </a:outerShdw>
                </a:effectLst>
              </a:rPr>
              <a:t>They must keep hold of the deep truths of the faith with a clear conscience. </a:t>
            </a:r>
            <a:r>
              <a:rPr lang="en-US" sz="2400" b="1" baseline="30000" dirty="0">
                <a:effectLst>
                  <a:outerShdw blurRad="38100" dist="38100" dir="2700000" algn="tl">
                    <a:srgbClr val="000000">
                      <a:alpha val="43137"/>
                    </a:srgbClr>
                  </a:outerShdw>
                </a:effectLst>
              </a:rPr>
              <a:t>10 </a:t>
            </a:r>
            <a:r>
              <a:rPr lang="en-US" sz="2400" dirty="0">
                <a:effectLst>
                  <a:outerShdw blurRad="38100" dist="38100" dir="2700000" algn="tl">
                    <a:srgbClr val="000000">
                      <a:alpha val="43137"/>
                    </a:srgbClr>
                  </a:outerShdw>
                </a:effectLst>
              </a:rPr>
              <a:t>They must first be tested; and then if there is nothing against them, let them serve as deacons.</a:t>
            </a:r>
          </a:p>
          <a:p>
            <a:r>
              <a:rPr lang="en-US" sz="2400" b="1" baseline="30000" dirty="0">
                <a:effectLst>
                  <a:outerShdw blurRad="38100" dist="38100" dir="2700000" algn="tl">
                    <a:srgbClr val="000000">
                      <a:alpha val="43137"/>
                    </a:srgbClr>
                  </a:outerShdw>
                </a:effectLst>
              </a:rPr>
              <a:t>11 </a:t>
            </a:r>
            <a:r>
              <a:rPr lang="en-US" sz="2400" dirty="0">
                <a:effectLst>
                  <a:outerShdw blurRad="38100" dist="38100" dir="2700000" algn="tl">
                    <a:srgbClr val="000000">
                      <a:alpha val="43137"/>
                    </a:srgbClr>
                  </a:outerShdw>
                </a:effectLst>
              </a:rPr>
              <a:t>In the same way, the </a:t>
            </a:r>
            <a:r>
              <a:rPr lang="en-US" sz="2400" dirty="0" smtClean="0">
                <a:effectLst>
                  <a:outerShdw blurRad="38100" dist="38100" dir="2700000" algn="tl">
                    <a:srgbClr val="000000">
                      <a:alpha val="43137"/>
                    </a:srgbClr>
                  </a:outerShdw>
                </a:effectLst>
              </a:rPr>
              <a:t>women</a:t>
            </a:r>
            <a:r>
              <a:rPr lang="en-US" sz="2400" dirty="0">
                <a:effectLst>
                  <a:outerShdw blurRad="38100" dist="38100" dir="2700000" algn="tl">
                    <a:srgbClr val="000000">
                      <a:alpha val="43137"/>
                    </a:srgbClr>
                  </a:outerShdw>
                </a:effectLst>
              </a:rPr>
              <a:t> are to be worthy of respect, not malicious talkers but temperate and trustworthy in everything.</a:t>
            </a:r>
          </a:p>
          <a:p>
            <a:r>
              <a:rPr lang="en-US" sz="2400" b="1" baseline="30000" dirty="0">
                <a:effectLst>
                  <a:outerShdw blurRad="38100" dist="38100" dir="2700000" algn="tl">
                    <a:srgbClr val="000000">
                      <a:alpha val="43137"/>
                    </a:srgbClr>
                  </a:outerShdw>
                </a:effectLst>
              </a:rPr>
              <a:t>12 </a:t>
            </a:r>
            <a:r>
              <a:rPr lang="en-US" sz="2400" dirty="0">
                <a:effectLst>
                  <a:outerShdw blurRad="38100" dist="38100" dir="2700000" algn="tl">
                    <a:srgbClr val="000000">
                      <a:alpha val="43137"/>
                    </a:srgbClr>
                  </a:outerShdw>
                </a:effectLst>
              </a:rPr>
              <a:t>A deacon must be faithful to his wife and must manage his children and his household well. </a:t>
            </a:r>
            <a:r>
              <a:rPr lang="en-US" sz="2400" b="1" baseline="30000" dirty="0">
                <a:effectLst>
                  <a:outerShdw blurRad="38100" dist="38100" dir="2700000" algn="tl">
                    <a:srgbClr val="000000">
                      <a:alpha val="43137"/>
                    </a:srgbClr>
                  </a:outerShdw>
                </a:effectLst>
              </a:rPr>
              <a:t>13 </a:t>
            </a:r>
            <a:r>
              <a:rPr lang="en-US" sz="2400" dirty="0">
                <a:effectLst>
                  <a:outerShdw blurRad="38100" dist="38100" dir="2700000" algn="tl">
                    <a:srgbClr val="000000">
                      <a:alpha val="43137"/>
                    </a:srgbClr>
                  </a:outerShdw>
                </a:effectLst>
              </a:rPr>
              <a:t>Those who have served well gain an excellent standing and great assurance in their faith in Christ Jesus.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295400"/>
            <a:ext cx="7848600" cy="1938992"/>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Must be knowledgeable about the </a:t>
            </a:r>
          </a:p>
          <a:p>
            <a:r>
              <a:rPr lang="en-US" sz="4000" dirty="0" smtClean="0">
                <a:effectLst>
                  <a:outerShdw blurRad="38100" dist="38100" dir="2700000" algn="tl">
                    <a:srgbClr val="000000">
                      <a:alpha val="43137"/>
                    </a:srgbClr>
                  </a:outerShdw>
                </a:effectLst>
              </a:rPr>
              <a:t>Bible truths, and able to share them appropriately.</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0"/>
            <a:ext cx="8534400" cy="4893647"/>
          </a:xfrm>
          <a:prstGeom prst="rect">
            <a:avLst/>
          </a:prstGeom>
        </p:spPr>
        <p:txBody>
          <a:bodyPr wrap="square">
            <a:spAutoFit/>
          </a:bodyPr>
          <a:lstStyle/>
          <a:p>
            <a:r>
              <a:rPr lang="en-US" sz="2400" dirty="0">
                <a:effectLst>
                  <a:outerShdw blurRad="38100" dist="38100" dir="2700000" algn="tl">
                    <a:srgbClr val="000000">
                      <a:alpha val="43137"/>
                    </a:srgbClr>
                  </a:outerShdw>
                </a:effectLst>
              </a:rPr>
              <a:t>1 Timothy 3:8-13</a:t>
            </a:r>
          </a:p>
          <a:p>
            <a:r>
              <a:rPr lang="en-US" sz="2400" dirty="0">
                <a:effectLst>
                  <a:outerShdw blurRad="38100" dist="38100" dir="2700000" algn="tl">
                    <a:srgbClr val="000000">
                      <a:alpha val="43137"/>
                    </a:srgbClr>
                  </a:outerShdw>
                </a:effectLst>
              </a:rPr>
              <a:t>New International Version</a:t>
            </a:r>
          </a:p>
          <a:p>
            <a:r>
              <a:rPr lang="en-US" sz="2400" b="1" baseline="30000" dirty="0">
                <a:effectLst>
                  <a:outerShdw blurRad="38100" dist="38100" dir="2700000" algn="tl">
                    <a:srgbClr val="000000">
                      <a:alpha val="43137"/>
                    </a:srgbClr>
                  </a:outerShdw>
                </a:effectLst>
              </a:rPr>
              <a:t>8 </a:t>
            </a:r>
            <a:r>
              <a:rPr lang="en-US" sz="2400" dirty="0">
                <a:effectLst>
                  <a:outerShdw blurRad="38100" dist="38100" dir="2700000" algn="tl">
                    <a:srgbClr val="000000">
                      <a:alpha val="43137"/>
                    </a:srgbClr>
                  </a:outerShdw>
                </a:effectLst>
              </a:rPr>
              <a:t>In the same way, </a:t>
            </a:r>
            <a:r>
              <a:rPr lang="en-US" sz="2400" dirty="0" smtClean="0">
                <a:effectLst>
                  <a:outerShdw blurRad="38100" dist="38100" dir="2700000" algn="tl">
                    <a:srgbClr val="000000">
                      <a:alpha val="43137"/>
                    </a:srgbClr>
                  </a:outerShdw>
                </a:effectLst>
              </a:rPr>
              <a:t>deacons</a:t>
            </a:r>
            <a:r>
              <a:rPr lang="en-US" sz="2400" dirty="0">
                <a:effectLst>
                  <a:outerShdw blurRad="38100" dist="38100" dir="2700000" algn="tl">
                    <a:srgbClr val="000000">
                      <a:alpha val="43137"/>
                    </a:srgbClr>
                  </a:outerShdw>
                </a:effectLst>
              </a:rPr>
              <a:t> are to be worthy of respect, sincere, not indulging in much wine, and not pursuing dishonest gain. </a:t>
            </a:r>
            <a:r>
              <a:rPr lang="en-US" sz="2400" b="1" baseline="30000" dirty="0">
                <a:effectLst>
                  <a:outerShdw blurRad="38100" dist="38100" dir="2700000" algn="tl">
                    <a:srgbClr val="000000">
                      <a:alpha val="43137"/>
                    </a:srgbClr>
                  </a:outerShdw>
                </a:effectLst>
              </a:rPr>
              <a:t>9 </a:t>
            </a:r>
            <a:r>
              <a:rPr lang="en-US" sz="2400" dirty="0">
                <a:effectLst>
                  <a:outerShdw blurRad="38100" dist="38100" dir="2700000" algn="tl">
                    <a:srgbClr val="000000">
                      <a:alpha val="43137"/>
                    </a:srgbClr>
                  </a:outerShdw>
                </a:effectLst>
              </a:rPr>
              <a:t>They must keep hold of the deep truths of the faith with a clear conscience.</a:t>
            </a:r>
            <a:r>
              <a:rPr lang="en-US" sz="2400" dirty="0">
                <a:solidFill>
                  <a:srgbClr val="FF0000"/>
                </a:solidFill>
                <a:effectLst>
                  <a:outerShdw blurRad="38100" dist="38100" dir="2700000" algn="tl">
                    <a:srgbClr val="000000">
                      <a:alpha val="43137"/>
                    </a:srgbClr>
                  </a:outerShdw>
                </a:effectLst>
              </a:rPr>
              <a:t> </a:t>
            </a:r>
            <a:r>
              <a:rPr lang="en-US" sz="2400" b="1" baseline="30000" dirty="0">
                <a:solidFill>
                  <a:srgbClr val="FF0000"/>
                </a:solidFill>
                <a:effectLst>
                  <a:outerShdw blurRad="38100" dist="38100" dir="2700000" algn="tl">
                    <a:srgbClr val="000000">
                      <a:alpha val="43137"/>
                    </a:srgbClr>
                  </a:outerShdw>
                </a:effectLst>
              </a:rPr>
              <a:t>10 </a:t>
            </a:r>
            <a:r>
              <a:rPr lang="en-US" sz="2400" dirty="0">
                <a:solidFill>
                  <a:srgbClr val="FF0000"/>
                </a:solidFill>
                <a:effectLst>
                  <a:outerShdw blurRad="38100" dist="38100" dir="2700000" algn="tl">
                    <a:srgbClr val="000000">
                      <a:alpha val="43137"/>
                    </a:srgbClr>
                  </a:outerShdw>
                </a:effectLst>
              </a:rPr>
              <a:t>They must first be tested; and then if there is nothing against them, let them serve as deacons.</a:t>
            </a:r>
          </a:p>
          <a:p>
            <a:r>
              <a:rPr lang="en-US" sz="2400" b="1" baseline="30000" dirty="0">
                <a:effectLst>
                  <a:outerShdw blurRad="38100" dist="38100" dir="2700000" algn="tl">
                    <a:srgbClr val="000000">
                      <a:alpha val="43137"/>
                    </a:srgbClr>
                  </a:outerShdw>
                </a:effectLst>
              </a:rPr>
              <a:t>11 </a:t>
            </a:r>
            <a:r>
              <a:rPr lang="en-US" sz="2400" dirty="0">
                <a:effectLst>
                  <a:outerShdw blurRad="38100" dist="38100" dir="2700000" algn="tl">
                    <a:srgbClr val="000000">
                      <a:alpha val="43137"/>
                    </a:srgbClr>
                  </a:outerShdw>
                </a:effectLst>
              </a:rPr>
              <a:t>In the same way, the </a:t>
            </a:r>
            <a:r>
              <a:rPr lang="en-US" sz="2400" dirty="0" smtClean="0">
                <a:effectLst>
                  <a:outerShdw blurRad="38100" dist="38100" dir="2700000" algn="tl">
                    <a:srgbClr val="000000">
                      <a:alpha val="43137"/>
                    </a:srgbClr>
                  </a:outerShdw>
                </a:effectLst>
              </a:rPr>
              <a:t>women</a:t>
            </a:r>
            <a:r>
              <a:rPr lang="en-US" sz="2400" dirty="0">
                <a:effectLst>
                  <a:outerShdw blurRad="38100" dist="38100" dir="2700000" algn="tl">
                    <a:srgbClr val="000000">
                      <a:alpha val="43137"/>
                    </a:srgbClr>
                  </a:outerShdw>
                </a:effectLst>
              </a:rPr>
              <a:t> are to be worthy of respect, not malicious talkers but temperate and trustworthy in everything.</a:t>
            </a:r>
          </a:p>
          <a:p>
            <a:r>
              <a:rPr lang="en-US" sz="2400" b="1" baseline="30000" dirty="0">
                <a:effectLst>
                  <a:outerShdw blurRad="38100" dist="38100" dir="2700000" algn="tl">
                    <a:srgbClr val="000000">
                      <a:alpha val="43137"/>
                    </a:srgbClr>
                  </a:outerShdw>
                </a:effectLst>
              </a:rPr>
              <a:t>12 </a:t>
            </a:r>
            <a:r>
              <a:rPr lang="en-US" sz="2400" dirty="0">
                <a:effectLst>
                  <a:outerShdw blurRad="38100" dist="38100" dir="2700000" algn="tl">
                    <a:srgbClr val="000000">
                      <a:alpha val="43137"/>
                    </a:srgbClr>
                  </a:outerShdw>
                </a:effectLst>
              </a:rPr>
              <a:t>A deacon must be faithful to his wife and must manage his children and his household well. </a:t>
            </a:r>
            <a:r>
              <a:rPr lang="en-US" sz="2400" b="1" baseline="30000" dirty="0">
                <a:effectLst>
                  <a:outerShdw blurRad="38100" dist="38100" dir="2700000" algn="tl">
                    <a:srgbClr val="000000">
                      <a:alpha val="43137"/>
                    </a:srgbClr>
                  </a:outerShdw>
                </a:effectLst>
              </a:rPr>
              <a:t>13 </a:t>
            </a:r>
            <a:r>
              <a:rPr lang="en-US" sz="2400" dirty="0">
                <a:effectLst>
                  <a:outerShdw blurRad="38100" dist="38100" dir="2700000" algn="tl">
                    <a:srgbClr val="000000">
                      <a:alpha val="43137"/>
                    </a:srgbClr>
                  </a:outerShdw>
                </a:effectLst>
              </a:rPr>
              <a:t>Those who have served well gain an excellent standing and great assurance in their faith in Christ Jesus.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914400"/>
            <a:ext cx="7924800" cy="3600986"/>
          </a:xfrm>
          <a:prstGeom prst="rect">
            <a:avLst/>
          </a:prstGeom>
        </p:spPr>
        <p:txBody>
          <a:bodyPr wrap="square">
            <a:spAutoFit/>
          </a:bodyPr>
          <a:lstStyle/>
          <a:p>
            <a:r>
              <a:rPr lang="en-US" sz="3200" dirty="0">
                <a:effectLst>
                  <a:outerShdw blurRad="38100" dist="38100" dir="2700000" algn="tl">
                    <a:srgbClr val="000000">
                      <a:alpha val="43137"/>
                    </a:srgbClr>
                  </a:outerShdw>
                </a:effectLst>
              </a:rPr>
              <a:t>He must not be a recent convert, or he may become conceited and fall under the same judgment as the devil</a:t>
            </a:r>
            <a:r>
              <a:rPr lang="en-US" sz="3200" dirty="0" smtClean="0">
                <a:effectLst>
                  <a:outerShdw blurRad="38100" dist="38100" dir="2700000" algn="tl">
                    <a:srgbClr val="000000">
                      <a:alpha val="43137"/>
                    </a:srgbClr>
                  </a:outerShdw>
                </a:effectLst>
              </a:rPr>
              <a:t>.</a:t>
            </a:r>
          </a:p>
          <a:p>
            <a:r>
              <a:rPr lang="en-US" sz="3200" dirty="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I Timothy 3:6</a:t>
            </a:r>
          </a:p>
          <a:p>
            <a:endParaRPr lang="en-US" sz="3200" dirty="0">
              <a:effectLst>
                <a:outerShdw blurRad="38100" dist="38100" dir="2700000" algn="tl">
                  <a:srgbClr val="000000">
                    <a:alpha val="43137"/>
                  </a:srgbClr>
                </a:outerShdw>
              </a:effectLst>
            </a:endParaRPr>
          </a:p>
          <a:p>
            <a:r>
              <a:rPr lang="en-US" sz="3200" dirty="0" smtClean="0">
                <a:effectLst>
                  <a:outerShdw blurRad="38100" dist="38100" dir="2700000" algn="tl">
                    <a:srgbClr val="000000">
                      <a:alpha val="43137"/>
                    </a:srgbClr>
                  </a:outerShdw>
                </a:effectLst>
              </a:rPr>
              <a:t>Depth and authenticity recognized</a:t>
            </a:r>
            <a:endParaRPr lang="en-US" dirty="0" smtClean="0">
              <a:effectLst>
                <a:outerShdw blurRad="38100" dist="38100" dir="2700000" algn="tl">
                  <a:srgbClr val="000000">
                    <a:alpha val="43137"/>
                  </a:srgbClr>
                </a:outerShdw>
              </a:effectLst>
            </a:endParaRPr>
          </a:p>
          <a:p>
            <a:endParaRPr lang="en-US"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0"/>
            <a:ext cx="8534400" cy="4893647"/>
          </a:xfrm>
          <a:prstGeom prst="rect">
            <a:avLst/>
          </a:prstGeom>
        </p:spPr>
        <p:txBody>
          <a:bodyPr wrap="square">
            <a:spAutoFit/>
          </a:bodyPr>
          <a:lstStyle/>
          <a:p>
            <a:r>
              <a:rPr lang="en-US" sz="2400" dirty="0">
                <a:effectLst>
                  <a:outerShdw blurRad="38100" dist="38100" dir="2700000" algn="tl">
                    <a:srgbClr val="000000">
                      <a:alpha val="43137"/>
                    </a:srgbClr>
                  </a:outerShdw>
                </a:effectLst>
              </a:rPr>
              <a:t>1 Timothy 3:8-13</a:t>
            </a:r>
          </a:p>
          <a:p>
            <a:r>
              <a:rPr lang="en-US" sz="2400" dirty="0">
                <a:effectLst>
                  <a:outerShdw blurRad="38100" dist="38100" dir="2700000" algn="tl">
                    <a:srgbClr val="000000">
                      <a:alpha val="43137"/>
                    </a:srgbClr>
                  </a:outerShdw>
                </a:effectLst>
              </a:rPr>
              <a:t>New International Version</a:t>
            </a:r>
          </a:p>
          <a:p>
            <a:r>
              <a:rPr lang="en-US" sz="2400" b="1" baseline="30000" dirty="0">
                <a:effectLst>
                  <a:outerShdw blurRad="38100" dist="38100" dir="2700000" algn="tl">
                    <a:srgbClr val="000000">
                      <a:alpha val="43137"/>
                    </a:srgbClr>
                  </a:outerShdw>
                </a:effectLst>
              </a:rPr>
              <a:t>8 </a:t>
            </a:r>
            <a:r>
              <a:rPr lang="en-US" sz="2400" dirty="0">
                <a:effectLst>
                  <a:outerShdw blurRad="38100" dist="38100" dir="2700000" algn="tl">
                    <a:srgbClr val="000000">
                      <a:alpha val="43137"/>
                    </a:srgbClr>
                  </a:outerShdw>
                </a:effectLst>
              </a:rPr>
              <a:t>In the same way, </a:t>
            </a:r>
            <a:r>
              <a:rPr lang="en-US" sz="2400" dirty="0" smtClean="0">
                <a:effectLst>
                  <a:outerShdw blurRad="38100" dist="38100" dir="2700000" algn="tl">
                    <a:srgbClr val="000000">
                      <a:alpha val="43137"/>
                    </a:srgbClr>
                  </a:outerShdw>
                </a:effectLst>
              </a:rPr>
              <a:t>deacons</a:t>
            </a:r>
            <a:r>
              <a:rPr lang="en-US" sz="2400" dirty="0">
                <a:effectLst>
                  <a:outerShdw blurRad="38100" dist="38100" dir="2700000" algn="tl">
                    <a:srgbClr val="000000">
                      <a:alpha val="43137"/>
                    </a:srgbClr>
                  </a:outerShdw>
                </a:effectLst>
              </a:rPr>
              <a:t> are to be worthy of respect, sincere, not indulging in much wine, and not pursuing dishonest gain. </a:t>
            </a:r>
            <a:r>
              <a:rPr lang="en-US" sz="2400" b="1" baseline="30000" dirty="0">
                <a:effectLst>
                  <a:outerShdw blurRad="38100" dist="38100" dir="2700000" algn="tl">
                    <a:srgbClr val="000000">
                      <a:alpha val="43137"/>
                    </a:srgbClr>
                  </a:outerShdw>
                </a:effectLst>
              </a:rPr>
              <a:t>9 </a:t>
            </a:r>
            <a:r>
              <a:rPr lang="en-US" sz="2400" dirty="0">
                <a:effectLst>
                  <a:outerShdw blurRad="38100" dist="38100" dir="2700000" algn="tl">
                    <a:srgbClr val="000000">
                      <a:alpha val="43137"/>
                    </a:srgbClr>
                  </a:outerShdw>
                </a:effectLst>
              </a:rPr>
              <a:t>They must keep hold of the deep truths of the faith with a clear conscience. </a:t>
            </a:r>
            <a:r>
              <a:rPr lang="en-US" sz="2400" b="1" baseline="30000" dirty="0">
                <a:effectLst>
                  <a:outerShdw blurRad="38100" dist="38100" dir="2700000" algn="tl">
                    <a:srgbClr val="000000">
                      <a:alpha val="43137"/>
                    </a:srgbClr>
                  </a:outerShdw>
                </a:effectLst>
              </a:rPr>
              <a:t>10 </a:t>
            </a:r>
            <a:r>
              <a:rPr lang="en-US" sz="2400" dirty="0">
                <a:effectLst>
                  <a:outerShdw blurRad="38100" dist="38100" dir="2700000" algn="tl">
                    <a:srgbClr val="000000">
                      <a:alpha val="43137"/>
                    </a:srgbClr>
                  </a:outerShdw>
                </a:effectLst>
              </a:rPr>
              <a:t>They must first be tested; and then if there is nothing against them, let them serve as deacons.</a:t>
            </a:r>
          </a:p>
          <a:p>
            <a:r>
              <a:rPr lang="en-US" sz="2400" b="1" baseline="30000" dirty="0">
                <a:solidFill>
                  <a:srgbClr val="FF0000"/>
                </a:solidFill>
                <a:effectLst>
                  <a:outerShdw blurRad="38100" dist="38100" dir="2700000" algn="tl">
                    <a:srgbClr val="000000">
                      <a:alpha val="43137"/>
                    </a:srgbClr>
                  </a:outerShdw>
                </a:effectLst>
              </a:rPr>
              <a:t>11 </a:t>
            </a:r>
            <a:r>
              <a:rPr lang="en-US" sz="2400" dirty="0">
                <a:solidFill>
                  <a:srgbClr val="FF0000"/>
                </a:solidFill>
                <a:effectLst>
                  <a:outerShdw blurRad="38100" dist="38100" dir="2700000" algn="tl">
                    <a:srgbClr val="000000">
                      <a:alpha val="43137"/>
                    </a:srgbClr>
                  </a:outerShdw>
                </a:effectLst>
              </a:rPr>
              <a:t>In the same way, the </a:t>
            </a:r>
            <a:r>
              <a:rPr lang="en-US" sz="2400" dirty="0" smtClean="0">
                <a:solidFill>
                  <a:srgbClr val="FF0000"/>
                </a:solidFill>
                <a:effectLst>
                  <a:outerShdw blurRad="38100" dist="38100" dir="2700000" algn="tl">
                    <a:srgbClr val="000000">
                      <a:alpha val="43137"/>
                    </a:srgbClr>
                  </a:outerShdw>
                </a:effectLst>
              </a:rPr>
              <a:t>women</a:t>
            </a:r>
            <a:r>
              <a:rPr lang="en-US" sz="2400" dirty="0">
                <a:solidFill>
                  <a:srgbClr val="FF0000"/>
                </a:solidFill>
                <a:effectLst>
                  <a:outerShdw blurRad="38100" dist="38100" dir="2700000" algn="tl">
                    <a:srgbClr val="000000">
                      <a:alpha val="43137"/>
                    </a:srgbClr>
                  </a:outerShdw>
                </a:effectLst>
              </a:rPr>
              <a:t> are to be worthy of respect, not malicious talkers but temperate and trustworthy in everything.</a:t>
            </a:r>
          </a:p>
          <a:p>
            <a:r>
              <a:rPr lang="en-US" sz="2400" b="1" baseline="30000" dirty="0">
                <a:effectLst>
                  <a:outerShdw blurRad="38100" dist="38100" dir="2700000" algn="tl">
                    <a:srgbClr val="000000">
                      <a:alpha val="43137"/>
                    </a:srgbClr>
                  </a:outerShdw>
                </a:effectLst>
              </a:rPr>
              <a:t>12 </a:t>
            </a:r>
            <a:r>
              <a:rPr lang="en-US" sz="2400" dirty="0">
                <a:effectLst>
                  <a:outerShdw blurRad="38100" dist="38100" dir="2700000" algn="tl">
                    <a:srgbClr val="000000">
                      <a:alpha val="43137"/>
                    </a:srgbClr>
                  </a:outerShdw>
                </a:effectLst>
              </a:rPr>
              <a:t>A deacon must be faithful to his wife and must manage his children and his household well. </a:t>
            </a:r>
            <a:r>
              <a:rPr lang="en-US" sz="2400" b="1" baseline="30000" dirty="0">
                <a:effectLst>
                  <a:outerShdw blurRad="38100" dist="38100" dir="2700000" algn="tl">
                    <a:srgbClr val="000000">
                      <a:alpha val="43137"/>
                    </a:srgbClr>
                  </a:outerShdw>
                </a:effectLst>
              </a:rPr>
              <a:t>13 </a:t>
            </a:r>
            <a:r>
              <a:rPr lang="en-US" sz="2400" dirty="0">
                <a:effectLst>
                  <a:outerShdw blurRad="38100" dist="38100" dir="2700000" algn="tl">
                    <a:srgbClr val="000000">
                      <a:alpha val="43137"/>
                    </a:srgbClr>
                  </a:outerShdw>
                </a:effectLst>
              </a:rPr>
              <a:t>Those who have served well gain an excellent standing and great assurance in their faith in Christ Jesus.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0"/>
            <a:ext cx="8534400" cy="4893647"/>
          </a:xfrm>
          <a:prstGeom prst="rect">
            <a:avLst/>
          </a:prstGeom>
        </p:spPr>
        <p:txBody>
          <a:bodyPr wrap="square">
            <a:spAutoFit/>
          </a:bodyPr>
          <a:lstStyle/>
          <a:p>
            <a:r>
              <a:rPr lang="en-US" sz="2400" dirty="0">
                <a:effectLst>
                  <a:outerShdw blurRad="38100" dist="38100" dir="2700000" algn="tl">
                    <a:srgbClr val="000000">
                      <a:alpha val="43137"/>
                    </a:srgbClr>
                  </a:outerShdw>
                </a:effectLst>
              </a:rPr>
              <a:t>1 Timothy 3:8-13</a:t>
            </a:r>
          </a:p>
          <a:p>
            <a:r>
              <a:rPr lang="en-US" sz="2400" dirty="0">
                <a:effectLst>
                  <a:outerShdw blurRad="38100" dist="38100" dir="2700000" algn="tl">
                    <a:srgbClr val="000000">
                      <a:alpha val="43137"/>
                    </a:srgbClr>
                  </a:outerShdw>
                </a:effectLst>
              </a:rPr>
              <a:t>New International Version</a:t>
            </a:r>
          </a:p>
          <a:p>
            <a:r>
              <a:rPr lang="en-US" sz="2400" b="1" baseline="30000" dirty="0">
                <a:effectLst>
                  <a:outerShdw blurRad="38100" dist="38100" dir="2700000" algn="tl">
                    <a:srgbClr val="000000">
                      <a:alpha val="43137"/>
                    </a:srgbClr>
                  </a:outerShdw>
                </a:effectLst>
              </a:rPr>
              <a:t>8 </a:t>
            </a:r>
            <a:r>
              <a:rPr lang="en-US" sz="2400" dirty="0">
                <a:effectLst>
                  <a:outerShdw blurRad="38100" dist="38100" dir="2700000" algn="tl">
                    <a:srgbClr val="000000">
                      <a:alpha val="43137"/>
                    </a:srgbClr>
                  </a:outerShdw>
                </a:effectLst>
              </a:rPr>
              <a:t>In the same way, </a:t>
            </a:r>
            <a:r>
              <a:rPr lang="en-US" sz="2400" dirty="0" smtClean="0">
                <a:effectLst>
                  <a:outerShdw blurRad="38100" dist="38100" dir="2700000" algn="tl">
                    <a:srgbClr val="000000">
                      <a:alpha val="43137"/>
                    </a:srgbClr>
                  </a:outerShdw>
                </a:effectLst>
              </a:rPr>
              <a:t>deacons</a:t>
            </a:r>
            <a:r>
              <a:rPr lang="en-US" sz="2400" dirty="0">
                <a:effectLst>
                  <a:outerShdw blurRad="38100" dist="38100" dir="2700000" algn="tl">
                    <a:srgbClr val="000000">
                      <a:alpha val="43137"/>
                    </a:srgbClr>
                  </a:outerShdw>
                </a:effectLst>
              </a:rPr>
              <a:t> are to be worthy of respect, sincere, not indulging in much wine, and not pursuing dishonest gain. </a:t>
            </a:r>
            <a:r>
              <a:rPr lang="en-US" sz="2400" b="1" baseline="30000" dirty="0">
                <a:effectLst>
                  <a:outerShdw blurRad="38100" dist="38100" dir="2700000" algn="tl">
                    <a:srgbClr val="000000">
                      <a:alpha val="43137"/>
                    </a:srgbClr>
                  </a:outerShdw>
                </a:effectLst>
              </a:rPr>
              <a:t>9 </a:t>
            </a:r>
            <a:r>
              <a:rPr lang="en-US" sz="2400" dirty="0">
                <a:effectLst>
                  <a:outerShdw blurRad="38100" dist="38100" dir="2700000" algn="tl">
                    <a:srgbClr val="000000">
                      <a:alpha val="43137"/>
                    </a:srgbClr>
                  </a:outerShdw>
                </a:effectLst>
              </a:rPr>
              <a:t>They must keep hold of the deep truths of the faith with a clear conscience. </a:t>
            </a:r>
            <a:r>
              <a:rPr lang="en-US" sz="2400" b="1" baseline="30000" dirty="0">
                <a:effectLst>
                  <a:outerShdw blurRad="38100" dist="38100" dir="2700000" algn="tl">
                    <a:srgbClr val="000000">
                      <a:alpha val="43137"/>
                    </a:srgbClr>
                  </a:outerShdw>
                </a:effectLst>
              </a:rPr>
              <a:t>10 </a:t>
            </a:r>
            <a:r>
              <a:rPr lang="en-US" sz="2400" dirty="0">
                <a:effectLst>
                  <a:outerShdw blurRad="38100" dist="38100" dir="2700000" algn="tl">
                    <a:srgbClr val="000000">
                      <a:alpha val="43137"/>
                    </a:srgbClr>
                  </a:outerShdw>
                </a:effectLst>
              </a:rPr>
              <a:t>They must first be tested; and then if there is nothing against them, let them serve as deacons.</a:t>
            </a:r>
          </a:p>
          <a:p>
            <a:r>
              <a:rPr lang="en-US" sz="2400" b="1" baseline="30000" dirty="0">
                <a:effectLst>
                  <a:outerShdw blurRad="38100" dist="38100" dir="2700000" algn="tl">
                    <a:srgbClr val="000000">
                      <a:alpha val="43137"/>
                    </a:srgbClr>
                  </a:outerShdw>
                </a:effectLst>
              </a:rPr>
              <a:t>11 </a:t>
            </a:r>
            <a:r>
              <a:rPr lang="en-US" sz="2400" dirty="0">
                <a:effectLst>
                  <a:outerShdw blurRad="38100" dist="38100" dir="2700000" algn="tl">
                    <a:srgbClr val="000000">
                      <a:alpha val="43137"/>
                    </a:srgbClr>
                  </a:outerShdw>
                </a:effectLst>
              </a:rPr>
              <a:t>In the same way, the </a:t>
            </a:r>
            <a:r>
              <a:rPr lang="en-US" sz="2400" dirty="0" smtClean="0">
                <a:effectLst>
                  <a:outerShdw blurRad="38100" dist="38100" dir="2700000" algn="tl">
                    <a:srgbClr val="000000">
                      <a:alpha val="43137"/>
                    </a:srgbClr>
                  </a:outerShdw>
                </a:effectLst>
              </a:rPr>
              <a:t>women</a:t>
            </a:r>
            <a:r>
              <a:rPr lang="en-US" sz="2400" dirty="0">
                <a:effectLst>
                  <a:outerShdw blurRad="38100" dist="38100" dir="2700000" algn="tl">
                    <a:srgbClr val="000000">
                      <a:alpha val="43137"/>
                    </a:srgbClr>
                  </a:outerShdw>
                </a:effectLst>
              </a:rPr>
              <a:t> are to be worthy of respect, not malicious talkers but temperate and trustworthy in everything.</a:t>
            </a:r>
          </a:p>
          <a:p>
            <a:r>
              <a:rPr lang="en-US" sz="2400" b="1" baseline="30000" dirty="0">
                <a:solidFill>
                  <a:srgbClr val="FF0000"/>
                </a:solidFill>
                <a:effectLst>
                  <a:outerShdw blurRad="38100" dist="38100" dir="2700000" algn="tl">
                    <a:srgbClr val="000000">
                      <a:alpha val="43137"/>
                    </a:srgbClr>
                  </a:outerShdw>
                </a:effectLst>
              </a:rPr>
              <a:t>12 </a:t>
            </a:r>
            <a:r>
              <a:rPr lang="en-US" sz="2400" dirty="0">
                <a:solidFill>
                  <a:srgbClr val="FF0000"/>
                </a:solidFill>
                <a:effectLst>
                  <a:outerShdw blurRad="38100" dist="38100" dir="2700000" algn="tl">
                    <a:srgbClr val="000000">
                      <a:alpha val="43137"/>
                    </a:srgbClr>
                  </a:outerShdw>
                </a:effectLst>
              </a:rPr>
              <a:t>A deacon must be faithful to his wife and must manage his children and his household well.</a:t>
            </a:r>
            <a:r>
              <a:rPr lang="en-US" sz="2400" dirty="0">
                <a:effectLst>
                  <a:outerShdw blurRad="38100" dist="38100" dir="2700000" algn="tl">
                    <a:srgbClr val="000000">
                      <a:alpha val="43137"/>
                    </a:srgbClr>
                  </a:outerShdw>
                </a:effectLst>
              </a:rPr>
              <a:t> </a:t>
            </a:r>
            <a:r>
              <a:rPr lang="en-US" sz="2400" b="1" baseline="30000" dirty="0">
                <a:effectLst>
                  <a:outerShdw blurRad="38100" dist="38100" dir="2700000" algn="tl">
                    <a:srgbClr val="000000">
                      <a:alpha val="43137"/>
                    </a:srgbClr>
                  </a:outerShdw>
                </a:effectLst>
              </a:rPr>
              <a:t>13 </a:t>
            </a:r>
            <a:r>
              <a:rPr lang="en-US" sz="2400" dirty="0">
                <a:effectLst>
                  <a:outerShdw blurRad="38100" dist="38100" dir="2700000" algn="tl">
                    <a:srgbClr val="000000">
                      <a:alpha val="43137"/>
                    </a:srgbClr>
                  </a:outerShdw>
                </a:effectLst>
              </a:rPr>
              <a:t>Those who have served well gain an excellent standing and great assurance in their faith in Christ Jesus.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990600"/>
            <a:ext cx="8186793" cy="646331"/>
          </a:xfrm>
          <a:prstGeom prst="rect">
            <a:avLst/>
          </a:prstGeom>
          <a:noFill/>
        </p:spPr>
        <p:txBody>
          <a:bodyPr wrap="none" rtlCol="0">
            <a:spAutoFit/>
          </a:bodyPr>
          <a:lstStyle/>
          <a:p>
            <a:r>
              <a:rPr lang="en-US" sz="3600" dirty="0" smtClean="0">
                <a:effectLst>
                  <a:outerShdw blurRad="38100" dist="38100" dir="2700000" algn="tl">
                    <a:srgbClr val="000000">
                      <a:alpha val="43137"/>
                    </a:srgbClr>
                  </a:outerShdw>
                </a:effectLst>
              </a:rPr>
              <a:t>Emphasis on Character, not job description</a:t>
            </a:r>
            <a:endParaRPr lang="en-US" sz="3600" dirty="0">
              <a:effectLst>
                <a:outerShdw blurRad="38100" dist="38100" dir="2700000" algn="tl">
                  <a:srgbClr val="000000">
                    <a:alpha val="43137"/>
                  </a:srgbClr>
                </a:outerShdw>
              </a:effectLst>
            </a:endParaRPr>
          </a:p>
        </p:txBody>
      </p:sp>
      <p:pic>
        <p:nvPicPr>
          <p:cNvPr id="1026" name="Picture 2" descr="Emphasis Meaning - YouTube"/>
          <p:cNvPicPr>
            <a:picLocks noChangeAspect="1" noChangeArrowheads="1"/>
          </p:cNvPicPr>
          <p:nvPr/>
        </p:nvPicPr>
        <p:blipFill>
          <a:blip r:embed="rId2" cstate="print"/>
          <a:srcRect/>
          <a:stretch>
            <a:fillRect/>
          </a:stretch>
        </p:blipFill>
        <p:spPr bwMode="auto">
          <a:xfrm>
            <a:off x="1828800" y="2590800"/>
            <a:ext cx="4514850" cy="253365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914400"/>
            <a:ext cx="5161669" cy="707886"/>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What Deacons Must Be</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534400" cy="6124754"/>
          </a:xfrm>
          <a:prstGeom prst="rect">
            <a:avLst/>
          </a:prstGeom>
        </p:spPr>
        <p:txBody>
          <a:bodyPr wrap="square">
            <a:spAutoFit/>
          </a:bodyPr>
          <a:lstStyle/>
          <a:p>
            <a:r>
              <a:rPr lang="en-US" dirty="0">
                <a:effectLst>
                  <a:outerShdw blurRad="38100" dist="38100" dir="2700000" algn="tl">
                    <a:srgbClr val="000000">
                      <a:alpha val="43137"/>
                    </a:srgbClr>
                  </a:outerShdw>
                </a:effectLst>
              </a:rPr>
              <a:t>The Choosing of the Seven</a:t>
            </a:r>
          </a:p>
          <a:p>
            <a:r>
              <a:rPr lang="en-US" sz="2200" dirty="0">
                <a:effectLst>
                  <a:outerShdw blurRad="38100" dist="38100" dir="2700000" algn="tl">
                    <a:srgbClr val="000000">
                      <a:alpha val="43137"/>
                    </a:srgbClr>
                  </a:outerShdw>
                </a:effectLst>
              </a:rPr>
              <a:t>6 In those days when the number of disciples was increasing, the Hellenistic </a:t>
            </a:r>
            <a:r>
              <a:rPr lang="en-US" sz="2200" dirty="0" smtClean="0">
                <a:effectLst>
                  <a:outerShdw blurRad="38100" dist="38100" dir="2700000" algn="tl">
                    <a:srgbClr val="000000">
                      <a:alpha val="43137"/>
                    </a:srgbClr>
                  </a:outerShdw>
                </a:effectLst>
              </a:rPr>
              <a:t>Jews</a:t>
            </a:r>
            <a:r>
              <a:rPr lang="en-US" sz="2200" baseline="30000" dirty="0">
                <a:effectLst>
                  <a:outerShdw blurRad="38100" dist="38100" dir="2700000" algn="tl">
                    <a:srgbClr val="000000">
                      <a:alpha val="43137"/>
                    </a:srgbClr>
                  </a:outerShdw>
                </a:effectLst>
              </a:rPr>
              <a:t> </a:t>
            </a:r>
            <a:r>
              <a:rPr lang="en-US" sz="2200" dirty="0">
                <a:effectLst>
                  <a:outerShdw blurRad="38100" dist="38100" dir="2700000" algn="tl">
                    <a:srgbClr val="000000">
                      <a:alpha val="43137"/>
                    </a:srgbClr>
                  </a:outerShdw>
                </a:effectLst>
              </a:rPr>
              <a:t> among them complained against the Hebraic Jews because their widows were being overlooked in the daily distribution of food. </a:t>
            </a:r>
            <a:r>
              <a:rPr lang="en-US" sz="2200" baseline="30000" dirty="0">
                <a:effectLst>
                  <a:outerShdw blurRad="38100" dist="38100" dir="2700000" algn="tl">
                    <a:srgbClr val="000000">
                      <a:alpha val="43137"/>
                    </a:srgbClr>
                  </a:outerShdw>
                </a:effectLst>
              </a:rPr>
              <a:t>2 </a:t>
            </a:r>
            <a:r>
              <a:rPr lang="en-US" sz="2200" dirty="0">
                <a:effectLst>
                  <a:outerShdw blurRad="38100" dist="38100" dir="2700000" algn="tl">
                    <a:srgbClr val="000000">
                      <a:alpha val="43137"/>
                    </a:srgbClr>
                  </a:outerShdw>
                </a:effectLst>
              </a:rPr>
              <a:t>So the Twelve gathered all the disciples together and said, “It would not be right for us to neglect the ministry of the word of God in order to wait on tables. </a:t>
            </a:r>
            <a:r>
              <a:rPr lang="en-US" sz="2200" baseline="30000" dirty="0">
                <a:effectLst>
                  <a:outerShdw blurRad="38100" dist="38100" dir="2700000" algn="tl">
                    <a:srgbClr val="000000">
                      <a:alpha val="43137"/>
                    </a:srgbClr>
                  </a:outerShdw>
                </a:effectLst>
              </a:rPr>
              <a:t>3 </a:t>
            </a:r>
            <a:r>
              <a:rPr lang="en-US" sz="2200" dirty="0">
                <a:effectLst>
                  <a:outerShdw blurRad="38100" dist="38100" dir="2700000" algn="tl">
                    <a:srgbClr val="000000">
                      <a:alpha val="43137"/>
                    </a:srgbClr>
                  </a:outerShdw>
                </a:effectLst>
              </a:rPr>
              <a:t>Brothers and sisters, choose seven men from among you who are known to be </a:t>
            </a:r>
            <a:r>
              <a:rPr lang="en-US" sz="2200" dirty="0">
                <a:solidFill>
                  <a:srgbClr val="FF0000"/>
                </a:solidFill>
                <a:effectLst>
                  <a:outerShdw blurRad="38100" dist="38100" dir="2700000" algn="tl">
                    <a:srgbClr val="000000">
                      <a:alpha val="43137"/>
                    </a:srgbClr>
                  </a:outerShdw>
                </a:effectLst>
              </a:rPr>
              <a:t>full of the Spirit and wisdom</a:t>
            </a:r>
            <a:r>
              <a:rPr lang="en-US" sz="2200" dirty="0">
                <a:effectLst>
                  <a:outerShdw blurRad="38100" dist="38100" dir="2700000" algn="tl">
                    <a:srgbClr val="000000">
                      <a:alpha val="43137"/>
                    </a:srgbClr>
                  </a:outerShdw>
                </a:effectLst>
              </a:rPr>
              <a:t>. We will turn this responsibility over to them </a:t>
            </a:r>
            <a:r>
              <a:rPr lang="en-US" sz="2200" baseline="30000" dirty="0">
                <a:effectLst>
                  <a:outerShdw blurRad="38100" dist="38100" dir="2700000" algn="tl">
                    <a:srgbClr val="000000">
                      <a:alpha val="43137"/>
                    </a:srgbClr>
                  </a:outerShdw>
                </a:effectLst>
              </a:rPr>
              <a:t>4 </a:t>
            </a:r>
            <a:r>
              <a:rPr lang="en-US" sz="2200" dirty="0">
                <a:effectLst>
                  <a:outerShdw blurRad="38100" dist="38100" dir="2700000" algn="tl">
                    <a:srgbClr val="000000">
                      <a:alpha val="43137"/>
                    </a:srgbClr>
                  </a:outerShdw>
                </a:effectLst>
              </a:rPr>
              <a:t>and will give our attention to prayer and the ministry of the word.”</a:t>
            </a:r>
          </a:p>
          <a:p>
            <a:r>
              <a:rPr lang="en-US" sz="2200" baseline="30000" dirty="0">
                <a:effectLst>
                  <a:outerShdw blurRad="38100" dist="38100" dir="2700000" algn="tl">
                    <a:srgbClr val="000000">
                      <a:alpha val="43137"/>
                    </a:srgbClr>
                  </a:outerShdw>
                </a:effectLst>
              </a:rPr>
              <a:t>5 </a:t>
            </a:r>
            <a:r>
              <a:rPr lang="en-US" sz="2200" dirty="0">
                <a:effectLst>
                  <a:outerShdw blurRad="38100" dist="38100" dir="2700000" algn="tl">
                    <a:srgbClr val="000000">
                      <a:alpha val="43137"/>
                    </a:srgbClr>
                  </a:outerShdw>
                </a:effectLst>
              </a:rPr>
              <a:t>This proposal pleased the whole group. They chose Stephen, a man full of faith and of the Holy Spirit; also Philip, </a:t>
            </a:r>
            <a:r>
              <a:rPr lang="en-US" sz="2200" dirty="0" err="1">
                <a:effectLst>
                  <a:outerShdw blurRad="38100" dist="38100" dir="2700000" algn="tl">
                    <a:srgbClr val="000000">
                      <a:alpha val="43137"/>
                    </a:srgbClr>
                  </a:outerShdw>
                </a:effectLst>
              </a:rPr>
              <a:t>Procorus</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Nicanor</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Timon</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Parmenas</a:t>
            </a:r>
            <a:r>
              <a:rPr lang="en-US" sz="2200" dirty="0">
                <a:effectLst>
                  <a:outerShdw blurRad="38100" dist="38100" dir="2700000" algn="tl">
                    <a:srgbClr val="000000">
                      <a:alpha val="43137"/>
                    </a:srgbClr>
                  </a:outerShdw>
                </a:effectLst>
              </a:rPr>
              <a:t>, and Nicolas from Antioch, a convert to Judaism. </a:t>
            </a:r>
            <a:r>
              <a:rPr lang="en-US" sz="2200" baseline="30000" dirty="0">
                <a:effectLst>
                  <a:outerShdw blurRad="38100" dist="38100" dir="2700000" algn="tl">
                    <a:srgbClr val="000000">
                      <a:alpha val="43137"/>
                    </a:srgbClr>
                  </a:outerShdw>
                </a:effectLst>
              </a:rPr>
              <a:t>6 </a:t>
            </a:r>
            <a:r>
              <a:rPr lang="en-US" sz="2200" dirty="0">
                <a:effectLst>
                  <a:outerShdw blurRad="38100" dist="38100" dir="2700000" algn="tl">
                    <a:srgbClr val="000000">
                      <a:alpha val="43137"/>
                    </a:srgbClr>
                  </a:outerShdw>
                </a:effectLst>
              </a:rPr>
              <a:t>They presented these men to the apostles, who prayed and laid their hands on them.</a:t>
            </a:r>
          </a:p>
          <a:p>
            <a:r>
              <a:rPr lang="en-US" sz="2200" baseline="30000" dirty="0">
                <a:effectLst>
                  <a:outerShdw blurRad="38100" dist="38100" dir="2700000" algn="tl">
                    <a:srgbClr val="000000">
                      <a:alpha val="43137"/>
                    </a:srgbClr>
                  </a:outerShdw>
                </a:effectLst>
              </a:rPr>
              <a:t>7 </a:t>
            </a:r>
            <a:r>
              <a:rPr lang="en-US" sz="2200" dirty="0">
                <a:effectLst>
                  <a:outerShdw blurRad="38100" dist="38100" dir="2700000" algn="tl">
                    <a:srgbClr val="000000">
                      <a:alpha val="43137"/>
                    </a:srgbClr>
                  </a:outerShdw>
                </a:effectLst>
              </a:rPr>
              <a:t>So the word of God spread. The number of disciples in Jerusalem increased rapidly, and a large number of priests became obedient to the faith.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457200"/>
            <a:ext cx="5161669" cy="707886"/>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What Deacons Must Be</a:t>
            </a:r>
            <a:endParaRPr lang="en-US" sz="4000" dirty="0">
              <a:effectLst>
                <a:outerShdw blurRad="38100" dist="38100" dir="2700000" algn="tl">
                  <a:srgbClr val="000000">
                    <a:alpha val="43137"/>
                  </a:srgbClr>
                </a:outerShdw>
              </a:effectLst>
            </a:endParaRPr>
          </a:p>
        </p:txBody>
      </p:sp>
      <p:sp>
        <p:nvSpPr>
          <p:cNvPr id="5" name="Rectangle 4"/>
          <p:cNvSpPr/>
          <p:nvPr/>
        </p:nvSpPr>
        <p:spPr>
          <a:xfrm>
            <a:off x="304800" y="1219200"/>
            <a:ext cx="8534400" cy="4893647"/>
          </a:xfrm>
          <a:prstGeom prst="rect">
            <a:avLst/>
          </a:prstGeom>
        </p:spPr>
        <p:txBody>
          <a:bodyPr wrap="square">
            <a:spAutoFit/>
          </a:bodyPr>
          <a:lstStyle/>
          <a:p>
            <a:r>
              <a:rPr lang="en-US" sz="2400" dirty="0">
                <a:effectLst>
                  <a:outerShdw blurRad="38100" dist="38100" dir="2700000" algn="tl">
                    <a:srgbClr val="000000">
                      <a:alpha val="43137"/>
                    </a:srgbClr>
                  </a:outerShdw>
                </a:effectLst>
              </a:rPr>
              <a:t>1 Timothy 3:8-13</a:t>
            </a:r>
          </a:p>
          <a:p>
            <a:r>
              <a:rPr lang="en-US" sz="2400" dirty="0">
                <a:effectLst>
                  <a:outerShdw blurRad="38100" dist="38100" dir="2700000" algn="tl">
                    <a:srgbClr val="000000">
                      <a:alpha val="43137"/>
                    </a:srgbClr>
                  </a:outerShdw>
                </a:effectLst>
              </a:rPr>
              <a:t>New International Version</a:t>
            </a:r>
          </a:p>
          <a:p>
            <a:r>
              <a:rPr lang="en-US" sz="2400" b="1" baseline="30000" dirty="0">
                <a:effectLst>
                  <a:outerShdw blurRad="38100" dist="38100" dir="2700000" algn="tl">
                    <a:srgbClr val="000000">
                      <a:alpha val="43137"/>
                    </a:srgbClr>
                  </a:outerShdw>
                </a:effectLst>
              </a:rPr>
              <a:t>8 </a:t>
            </a:r>
            <a:r>
              <a:rPr lang="en-US" sz="2400" dirty="0">
                <a:effectLst>
                  <a:outerShdw blurRad="38100" dist="38100" dir="2700000" algn="tl">
                    <a:srgbClr val="000000">
                      <a:alpha val="43137"/>
                    </a:srgbClr>
                  </a:outerShdw>
                </a:effectLst>
              </a:rPr>
              <a:t>In the same way, </a:t>
            </a:r>
            <a:r>
              <a:rPr lang="en-US" sz="2400" dirty="0" smtClean="0">
                <a:effectLst>
                  <a:outerShdw blurRad="38100" dist="38100" dir="2700000" algn="tl">
                    <a:srgbClr val="000000">
                      <a:alpha val="43137"/>
                    </a:srgbClr>
                  </a:outerShdw>
                </a:effectLst>
              </a:rPr>
              <a:t>deacons</a:t>
            </a:r>
            <a:r>
              <a:rPr lang="en-US" sz="2400" dirty="0">
                <a:effectLst>
                  <a:outerShdw blurRad="38100" dist="38100" dir="2700000" algn="tl">
                    <a:srgbClr val="000000">
                      <a:alpha val="43137"/>
                    </a:srgbClr>
                  </a:outerShdw>
                </a:effectLst>
              </a:rPr>
              <a:t> are to be worthy of respect, sincere, not indulging in much wine, and not pursuing dishonest gain. </a:t>
            </a:r>
            <a:r>
              <a:rPr lang="en-US" sz="2400" b="1" baseline="30000" dirty="0">
                <a:effectLst>
                  <a:outerShdw blurRad="38100" dist="38100" dir="2700000" algn="tl">
                    <a:srgbClr val="000000">
                      <a:alpha val="43137"/>
                    </a:srgbClr>
                  </a:outerShdw>
                </a:effectLst>
              </a:rPr>
              <a:t>9 </a:t>
            </a:r>
            <a:r>
              <a:rPr lang="en-US" sz="2400" dirty="0">
                <a:effectLst>
                  <a:outerShdw blurRad="38100" dist="38100" dir="2700000" algn="tl">
                    <a:srgbClr val="000000">
                      <a:alpha val="43137"/>
                    </a:srgbClr>
                  </a:outerShdw>
                </a:effectLst>
              </a:rPr>
              <a:t>They must keep hold of the deep truths of the faith with a clear conscience. </a:t>
            </a:r>
            <a:r>
              <a:rPr lang="en-US" sz="2400" b="1" baseline="30000" dirty="0">
                <a:effectLst>
                  <a:outerShdw blurRad="38100" dist="38100" dir="2700000" algn="tl">
                    <a:srgbClr val="000000">
                      <a:alpha val="43137"/>
                    </a:srgbClr>
                  </a:outerShdw>
                </a:effectLst>
              </a:rPr>
              <a:t>10 </a:t>
            </a:r>
            <a:r>
              <a:rPr lang="en-US" sz="2400" dirty="0">
                <a:effectLst>
                  <a:outerShdw blurRad="38100" dist="38100" dir="2700000" algn="tl">
                    <a:srgbClr val="000000">
                      <a:alpha val="43137"/>
                    </a:srgbClr>
                  </a:outerShdw>
                </a:effectLst>
              </a:rPr>
              <a:t>They must first be tested; and then if there is nothing against them, let them serve as deacons.</a:t>
            </a:r>
          </a:p>
          <a:p>
            <a:r>
              <a:rPr lang="en-US" sz="2400" b="1" baseline="30000" dirty="0">
                <a:effectLst>
                  <a:outerShdw blurRad="38100" dist="38100" dir="2700000" algn="tl">
                    <a:srgbClr val="000000">
                      <a:alpha val="43137"/>
                    </a:srgbClr>
                  </a:outerShdw>
                </a:effectLst>
              </a:rPr>
              <a:t>11 </a:t>
            </a:r>
            <a:r>
              <a:rPr lang="en-US" sz="2400" dirty="0">
                <a:effectLst>
                  <a:outerShdw blurRad="38100" dist="38100" dir="2700000" algn="tl">
                    <a:srgbClr val="000000">
                      <a:alpha val="43137"/>
                    </a:srgbClr>
                  </a:outerShdw>
                </a:effectLst>
              </a:rPr>
              <a:t>In the same way, the </a:t>
            </a:r>
            <a:r>
              <a:rPr lang="en-US" sz="2400" dirty="0" smtClean="0">
                <a:effectLst>
                  <a:outerShdw blurRad="38100" dist="38100" dir="2700000" algn="tl">
                    <a:srgbClr val="000000">
                      <a:alpha val="43137"/>
                    </a:srgbClr>
                  </a:outerShdw>
                </a:effectLst>
              </a:rPr>
              <a:t>women</a:t>
            </a:r>
            <a:r>
              <a:rPr lang="en-US" sz="2400" dirty="0">
                <a:effectLst>
                  <a:outerShdw blurRad="38100" dist="38100" dir="2700000" algn="tl">
                    <a:srgbClr val="000000">
                      <a:alpha val="43137"/>
                    </a:srgbClr>
                  </a:outerShdw>
                </a:effectLst>
              </a:rPr>
              <a:t> are to be worthy of respect, not malicious talkers but temperate and trustworthy in everything.</a:t>
            </a:r>
          </a:p>
          <a:p>
            <a:r>
              <a:rPr lang="en-US" sz="2400" b="1" baseline="30000" dirty="0">
                <a:effectLst>
                  <a:outerShdw blurRad="38100" dist="38100" dir="2700000" algn="tl">
                    <a:srgbClr val="000000">
                      <a:alpha val="43137"/>
                    </a:srgbClr>
                  </a:outerShdw>
                </a:effectLst>
              </a:rPr>
              <a:t>12 </a:t>
            </a:r>
            <a:r>
              <a:rPr lang="en-US" sz="2400" dirty="0">
                <a:effectLst>
                  <a:outerShdw blurRad="38100" dist="38100" dir="2700000" algn="tl">
                    <a:srgbClr val="000000">
                      <a:alpha val="43137"/>
                    </a:srgbClr>
                  </a:outerShdw>
                </a:effectLst>
              </a:rPr>
              <a:t>A deacon must be faithful to his wife and must manage his children and his household well. </a:t>
            </a:r>
            <a:r>
              <a:rPr lang="en-US" sz="2400" b="1" baseline="30000" dirty="0">
                <a:effectLst>
                  <a:outerShdw blurRad="38100" dist="38100" dir="2700000" algn="tl">
                    <a:srgbClr val="000000">
                      <a:alpha val="43137"/>
                    </a:srgbClr>
                  </a:outerShdw>
                </a:effectLst>
              </a:rPr>
              <a:t>13 </a:t>
            </a:r>
            <a:r>
              <a:rPr lang="en-US" sz="2400" dirty="0">
                <a:effectLst>
                  <a:outerShdw blurRad="38100" dist="38100" dir="2700000" algn="tl">
                    <a:srgbClr val="000000">
                      <a:alpha val="43137"/>
                    </a:srgbClr>
                  </a:outerShdw>
                </a:effectLst>
              </a:rPr>
              <a:t>Those who have served well gain an excellent standing and great assurance in their faith in Christ Jesus.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219200"/>
            <a:ext cx="8534400" cy="4893647"/>
          </a:xfrm>
          <a:prstGeom prst="rect">
            <a:avLst/>
          </a:prstGeom>
        </p:spPr>
        <p:txBody>
          <a:bodyPr wrap="square">
            <a:spAutoFit/>
          </a:bodyPr>
          <a:lstStyle/>
          <a:p>
            <a:r>
              <a:rPr lang="en-US" sz="2400" dirty="0">
                <a:effectLst>
                  <a:outerShdw blurRad="38100" dist="38100" dir="2700000" algn="tl">
                    <a:srgbClr val="000000">
                      <a:alpha val="43137"/>
                    </a:srgbClr>
                  </a:outerShdw>
                </a:effectLst>
              </a:rPr>
              <a:t>1 Timothy 3:8-13</a:t>
            </a:r>
          </a:p>
          <a:p>
            <a:r>
              <a:rPr lang="en-US" sz="2400" dirty="0">
                <a:effectLst>
                  <a:outerShdw blurRad="38100" dist="38100" dir="2700000" algn="tl">
                    <a:srgbClr val="000000">
                      <a:alpha val="43137"/>
                    </a:srgbClr>
                  </a:outerShdw>
                </a:effectLst>
              </a:rPr>
              <a:t>New International Version</a:t>
            </a:r>
          </a:p>
          <a:p>
            <a:r>
              <a:rPr lang="en-US" sz="2400" b="1" baseline="30000" dirty="0">
                <a:effectLst>
                  <a:outerShdw blurRad="38100" dist="38100" dir="2700000" algn="tl">
                    <a:srgbClr val="000000">
                      <a:alpha val="43137"/>
                    </a:srgbClr>
                  </a:outerShdw>
                </a:effectLst>
              </a:rPr>
              <a:t>8 </a:t>
            </a:r>
            <a:r>
              <a:rPr lang="en-US" sz="2400" dirty="0">
                <a:solidFill>
                  <a:srgbClr val="FF0000"/>
                </a:solidFill>
                <a:effectLst>
                  <a:outerShdw blurRad="38100" dist="38100" dir="2700000" algn="tl">
                    <a:srgbClr val="000000">
                      <a:alpha val="43137"/>
                    </a:srgbClr>
                  </a:outerShdw>
                </a:effectLst>
              </a:rPr>
              <a:t>In the same way, </a:t>
            </a:r>
            <a:r>
              <a:rPr lang="en-US" sz="2400" dirty="0" smtClean="0">
                <a:solidFill>
                  <a:srgbClr val="FF0000"/>
                </a:solidFill>
                <a:effectLst>
                  <a:outerShdw blurRad="38100" dist="38100" dir="2700000" algn="tl">
                    <a:srgbClr val="000000">
                      <a:alpha val="43137"/>
                    </a:srgbClr>
                  </a:outerShdw>
                </a:effectLst>
              </a:rPr>
              <a:t>deacons</a:t>
            </a:r>
            <a:r>
              <a:rPr lang="en-US" sz="2400" dirty="0">
                <a:solidFill>
                  <a:srgbClr val="FF0000"/>
                </a:solidFill>
                <a:effectLst>
                  <a:outerShdw blurRad="38100" dist="38100" dir="2700000" algn="tl">
                    <a:srgbClr val="000000">
                      <a:alpha val="43137"/>
                    </a:srgbClr>
                  </a:outerShdw>
                </a:effectLst>
              </a:rPr>
              <a:t> are to be worthy of respect</a:t>
            </a:r>
            <a:r>
              <a:rPr lang="en-US" sz="2400" dirty="0">
                <a:effectLst>
                  <a:outerShdw blurRad="38100" dist="38100" dir="2700000" algn="tl">
                    <a:srgbClr val="000000">
                      <a:alpha val="43137"/>
                    </a:srgbClr>
                  </a:outerShdw>
                </a:effectLst>
              </a:rPr>
              <a:t>, sincere, not indulging in much wine, and not pursuing dishonest gain. </a:t>
            </a:r>
            <a:r>
              <a:rPr lang="en-US" sz="2400" b="1" baseline="30000" dirty="0">
                <a:effectLst>
                  <a:outerShdw blurRad="38100" dist="38100" dir="2700000" algn="tl">
                    <a:srgbClr val="000000">
                      <a:alpha val="43137"/>
                    </a:srgbClr>
                  </a:outerShdw>
                </a:effectLst>
              </a:rPr>
              <a:t>9 </a:t>
            </a:r>
            <a:r>
              <a:rPr lang="en-US" sz="2400" dirty="0">
                <a:effectLst>
                  <a:outerShdw blurRad="38100" dist="38100" dir="2700000" algn="tl">
                    <a:srgbClr val="000000">
                      <a:alpha val="43137"/>
                    </a:srgbClr>
                  </a:outerShdw>
                </a:effectLst>
              </a:rPr>
              <a:t>They must keep hold of the deep truths of the faith with a clear conscience. </a:t>
            </a:r>
            <a:r>
              <a:rPr lang="en-US" sz="2400" b="1" baseline="30000" dirty="0">
                <a:effectLst>
                  <a:outerShdw blurRad="38100" dist="38100" dir="2700000" algn="tl">
                    <a:srgbClr val="000000">
                      <a:alpha val="43137"/>
                    </a:srgbClr>
                  </a:outerShdw>
                </a:effectLst>
              </a:rPr>
              <a:t>10 </a:t>
            </a:r>
            <a:r>
              <a:rPr lang="en-US" sz="2400" dirty="0">
                <a:effectLst>
                  <a:outerShdw blurRad="38100" dist="38100" dir="2700000" algn="tl">
                    <a:srgbClr val="000000">
                      <a:alpha val="43137"/>
                    </a:srgbClr>
                  </a:outerShdw>
                </a:effectLst>
              </a:rPr>
              <a:t>They must first be tested; and then if there is nothing against them, let them serve as deacons.</a:t>
            </a:r>
          </a:p>
          <a:p>
            <a:r>
              <a:rPr lang="en-US" sz="2400" b="1" baseline="30000" dirty="0">
                <a:effectLst>
                  <a:outerShdw blurRad="38100" dist="38100" dir="2700000" algn="tl">
                    <a:srgbClr val="000000">
                      <a:alpha val="43137"/>
                    </a:srgbClr>
                  </a:outerShdw>
                </a:effectLst>
              </a:rPr>
              <a:t>11 </a:t>
            </a:r>
            <a:r>
              <a:rPr lang="en-US" sz="2400" dirty="0">
                <a:effectLst>
                  <a:outerShdw blurRad="38100" dist="38100" dir="2700000" algn="tl">
                    <a:srgbClr val="000000">
                      <a:alpha val="43137"/>
                    </a:srgbClr>
                  </a:outerShdw>
                </a:effectLst>
              </a:rPr>
              <a:t>In the same way, the </a:t>
            </a:r>
            <a:r>
              <a:rPr lang="en-US" sz="2400" dirty="0" smtClean="0">
                <a:effectLst>
                  <a:outerShdw blurRad="38100" dist="38100" dir="2700000" algn="tl">
                    <a:srgbClr val="000000">
                      <a:alpha val="43137"/>
                    </a:srgbClr>
                  </a:outerShdw>
                </a:effectLst>
              </a:rPr>
              <a:t>women</a:t>
            </a:r>
            <a:r>
              <a:rPr lang="en-US" sz="2400" dirty="0">
                <a:effectLst>
                  <a:outerShdw blurRad="38100" dist="38100" dir="2700000" algn="tl">
                    <a:srgbClr val="000000">
                      <a:alpha val="43137"/>
                    </a:srgbClr>
                  </a:outerShdw>
                </a:effectLst>
              </a:rPr>
              <a:t> are to be worthy of respect, not malicious talkers but temperate and trustworthy in everything.</a:t>
            </a:r>
          </a:p>
          <a:p>
            <a:r>
              <a:rPr lang="en-US" sz="2400" b="1" baseline="30000" dirty="0">
                <a:effectLst>
                  <a:outerShdw blurRad="38100" dist="38100" dir="2700000" algn="tl">
                    <a:srgbClr val="000000">
                      <a:alpha val="43137"/>
                    </a:srgbClr>
                  </a:outerShdw>
                </a:effectLst>
              </a:rPr>
              <a:t>12 </a:t>
            </a:r>
            <a:r>
              <a:rPr lang="en-US" sz="2400" dirty="0">
                <a:effectLst>
                  <a:outerShdw blurRad="38100" dist="38100" dir="2700000" algn="tl">
                    <a:srgbClr val="000000">
                      <a:alpha val="43137"/>
                    </a:srgbClr>
                  </a:outerShdw>
                </a:effectLst>
              </a:rPr>
              <a:t>A deacon must be faithful to his wife and must manage his children and his household well. </a:t>
            </a:r>
            <a:r>
              <a:rPr lang="en-US" sz="2400" b="1" baseline="30000" dirty="0">
                <a:effectLst>
                  <a:outerShdw blurRad="38100" dist="38100" dir="2700000" algn="tl">
                    <a:srgbClr val="000000">
                      <a:alpha val="43137"/>
                    </a:srgbClr>
                  </a:outerShdw>
                </a:effectLst>
              </a:rPr>
              <a:t>13 </a:t>
            </a:r>
            <a:r>
              <a:rPr lang="en-US" sz="2400" dirty="0">
                <a:effectLst>
                  <a:outerShdw blurRad="38100" dist="38100" dir="2700000" algn="tl">
                    <a:srgbClr val="000000">
                      <a:alpha val="43137"/>
                    </a:srgbClr>
                  </a:outerShdw>
                </a:effectLst>
              </a:rPr>
              <a:t>Those who have served well gain an excellent standing and great assurance in their faith in Christ Jesus.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990600"/>
            <a:ext cx="7696200" cy="1200329"/>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Worthy of Respect</a:t>
            </a:r>
          </a:p>
          <a:p>
            <a:r>
              <a:rPr lang="en-US" sz="3600" dirty="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 Others have admiration for them.</a:t>
            </a:r>
            <a:endParaRPr lang="en-US" sz="3600"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219200"/>
            <a:ext cx="8534400" cy="4893647"/>
          </a:xfrm>
          <a:prstGeom prst="rect">
            <a:avLst/>
          </a:prstGeom>
        </p:spPr>
        <p:txBody>
          <a:bodyPr wrap="square">
            <a:spAutoFit/>
          </a:bodyPr>
          <a:lstStyle/>
          <a:p>
            <a:r>
              <a:rPr lang="en-US" sz="2400" dirty="0">
                <a:effectLst>
                  <a:outerShdw blurRad="38100" dist="38100" dir="2700000" algn="tl">
                    <a:srgbClr val="000000">
                      <a:alpha val="43137"/>
                    </a:srgbClr>
                  </a:outerShdw>
                </a:effectLst>
              </a:rPr>
              <a:t>1 Timothy 3:8-13</a:t>
            </a:r>
          </a:p>
          <a:p>
            <a:r>
              <a:rPr lang="en-US" sz="2400" dirty="0">
                <a:effectLst>
                  <a:outerShdw blurRad="38100" dist="38100" dir="2700000" algn="tl">
                    <a:srgbClr val="000000">
                      <a:alpha val="43137"/>
                    </a:srgbClr>
                  </a:outerShdw>
                </a:effectLst>
              </a:rPr>
              <a:t>New International Version</a:t>
            </a:r>
          </a:p>
          <a:p>
            <a:r>
              <a:rPr lang="en-US" sz="2400" b="1" baseline="30000" dirty="0">
                <a:effectLst>
                  <a:outerShdw blurRad="38100" dist="38100" dir="2700000" algn="tl">
                    <a:srgbClr val="000000">
                      <a:alpha val="43137"/>
                    </a:srgbClr>
                  </a:outerShdw>
                </a:effectLst>
              </a:rPr>
              <a:t>8 </a:t>
            </a:r>
            <a:r>
              <a:rPr lang="en-US" sz="2400" dirty="0">
                <a:effectLst>
                  <a:outerShdw blurRad="38100" dist="38100" dir="2700000" algn="tl">
                    <a:srgbClr val="000000">
                      <a:alpha val="43137"/>
                    </a:srgbClr>
                  </a:outerShdw>
                </a:effectLst>
              </a:rPr>
              <a:t>In the same way, </a:t>
            </a:r>
            <a:r>
              <a:rPr lang="en-US" sz="2400" dirty="0" smtClean="0">
                <a:effectLst>
                  <a:outerShdw blurRad="38100" dist="38100" dir="2700000" algn="tl">
                    <a:srgbClr val="000000">
                      <a:alpha val="43137"/>
                    </a:srgbClr>
                  </a:outerShdw>
                </a:effectLst>
              </a:rPr>
              <a:t>deacons</a:t>
            </a:r>
            <a:r>
              <a:rPr lang="en-US" sz="2400" dirty="0">
                <a:effectLst>
                  <a:outerShdw blurRad="38100" dist="38100" dir="2700000" algn="tl">
                    <a:srgbClr val="000000">
                      <a:alpha val="43137"/>
                    </a:srgbClr>
                  </a:outerShdw>
                </a:effectLst>
              </a:rPr>
              <a:t> are to be worthy of respect, </a:t>
            </a:r>
            <a:r>
              <a:rPr lang="en-US" sz="2400" dirty="0">
                <a:solidFill>
                  <a:srgbClr val="FF0000"/>
                </a:solidFill>
                <a:effectLst>
                  <a:outerShdw blurRad="38100" dist="38100" dir="2700000" algn="tl">
                    <a:srgbClr val="000000">
                      <a:alpha val="43137"/>
                    </a:srgbClr>
                  </a:outerShdw>
                </a:effectLst>
              </a:rPr>
              <a:t>sincere</a:t>
            </a:r>
            <a:r>
              <a:rPr lang="en-US" sz="2400" dirty="0">
                <a:effectLst>
                  <a:outerShdw blurRad="38100" dist="38100" dir="2700000" algn="tl">
                    <a:srgbClr val="000000">
                      <a:alpha val="43137"/>
                    </a:srgbClr>
                  </a:outerShdw>
                </a:effectLst>
              </a:rPr>
              <a:t>, not indulging in much wine, and not pursuing dishonest gain. </a:t>
            </a:r>
            <a:r>
              <a:rPr lang="en-US" sz="2400" b="1" baseline="30000" dirty="0">
                <a:effectLst>
                  <a:outerShdw blurRad="38100" dist="38100" dir="2700000" algn="tl">
                    <a:srgbClr val="000000">
                      <a:alpha val="43137"/>
                    </a:srgbClr>
                  </a:outerShdw>
                </a:effectLst>
              </a:rPr>
              <a:t>9 </a:t>
            </a:r>
            <a:r>
              <a:rPr lang="en-US" sz="2400" dirty="0">
                <a:effectLst>
                  <a:outerShdw blurRad="38100" dist="38100" dir="2700000" algn="tl">
                    <a:srgbClr val="000000">
                      <a:alpha val="43137"/>
                    </a:srgbClr>
                  </a:outerShdw>
                </a:effectLst>
              </a:rPr>
              <a:t>They must keep hold of the deep truths of the faith with a clear conscience. </a:t>
            </a:r>
            <a:r>
              <a:rPr lang="en-US" sz="2400" b="1" baseline="30000" dirty="0">
                <a:effectLst>
                  <a:outerShdw blurRad="38100" dist="38100" dir="2700000" algn="tl">
                    <a:srgbClr val="000000">
                      <a:alpha val="43137"/>
                    </a:srgbClr>
                  </a:outerShdw>
                </a:effectLst>
              </a:rPr>
              <a:t>10 </a:t>
            </a:r>
            <a:r>
              <a:rPr lang="en-US" sz="2400" dirty="0">
                <a:effectLst>
                  <a:outerShdw blurRad="38100" dist="38100" dir="2700000" algn="tl">
                    <a:srgbClr val="000000">
                      <a:alpha val="43137"/>
                    </a:srgbClr>
                  </a:outerShdw>
                </a:effectLst>
              </a:rPr>
              <a:t>They must first be tested; and then if there is nothing against them, let them serve as deacons.</a:t>
            </a:r>
          </a:p>
          <a:p>
            <a:r>
              <a:rPr lang="en-US" sz="2400" b="1" baseline="30000" dirty="0">
                <a:effectLst>
                  <a:outerShdw blurRad="38100" dist="38100" dir="2700000" algn="tl">
                    <a:srgbClr val="000000">
                      <a:alpha val="43137"/>
                    </a:srgbClr>
                  </a:outerShdw>
                </a:effectLst>
              </a:rPr>
              <a:t>11 </a:t>
            </a:r>
            <a:r>
              <a:rPr lang="en-US" sz="2400" dirty="0">
                <a:effectLst>
                  <a:outerShdw blurRad="38100" dist="38100" dir="2700000" algn="tl">
                    <a:srgbClr val="000000">
                      <a:alpha val="43137"/>
                    </a:srgbClr>
                  </a:outerShdw>
                </a:effectLst>
              </a:rPr>
              <a:t>In the same way, the </a:t>
            </a:r>
            <a:r>
              <a:rPr lang="en-US" sz="2400" dirty="0" smtClean="0">
                <a:effectLst>
                  <a:outerShdw blurRad="38100" dist="38100" dir="2700000" algn="tl">
                    <a:srgbClr val="000000">
                      <a:alpha val="43137"/>
                    </a:srgbClr>
                  </a:outerShdw>
                </a:effectLst>
              </a:rPr>
              <a:t>women</a:t>
            </a:r>
            <a:r>
              <a:rPr lang="en-US" sz="2400" dirty="0">
                <a:effectLst>
                  <a:outerShdw blurRad="38100" dist="38100" dir="2700000" algn="tl">
                    <a:srgbClr val="000000">
                      <a:alpha val="43137"/>
                    </a:srgbClr>
                  </a:outerShdw>
                </a:effectLst>
              </a:rPr>
              <a:t> are to be worthy of respect, not malicious talkers but temperate and trustworthy in everything.</a:t>
            </a:r>
          </a:p>
          <a:p>
            <a:r>
              <a:rPr lang="en-US" sz="2400" b="1" baseline="30000" dirty="0">
                <a:effectLst>
                  <a:outerShdw blurRad="38100" dist="38100" dir="2700000" algn="tl">
                    <a:srgbClr val="000000">
                      <a:alpha val="43137"/>
                    </a:srgbClr>
                  </a:outerShdw>
                </a:effectLst>
              </a:rPr>
              <a:t>12 </a:t>
            </a:r>
            <a:r>
              <a:rPr lang="en-US" sz="2400" dirty="0">
                <a:effectLst>
                  <a:outerShdw blurRad="38100" dist="38100" dir="2700000" algn="tl">
                    <a:srgbClr val="000000">
                      <a:alpha val="43137"/>
                    </a:srgbClr>
                  </a:outerShdw>
                </a:effectLst>
              </a:rPr>
              <a:t>A deacon must be faithful to his wife and must manage his children and his household well. </a:t>
            </a:r>
            <a:r>
              <a:rPr lang="en-US" sz="2400" b="1" baseline="30000" dirty="0">
                <a:effectLst>
                  <a:outerShdw blurRad="38100" dist="38100" dir="2700000" algn="tl">
                    <a:srgbClr val="000000">
                      <a:alpha val="43137"/>
                    </a:srgbClr>
                  </a:outerShdw>
                </a:effectLst>
              </a:rPr>
              <a:t>13 </a:t>
            </a:r>
            <a:r>
              <a:rPr lang="en-US" sz="2400" dirty="0">
                <a:effectLst>
                  <a:outerShdw blurRad="38100" dist="38100" dir="2700000" algn="tl">
                    <a:srgbClr val="000000">
                      <a:alpha val="43137"/>
                    </a:srgbClr>
                  </a:outerShdw>
                </a:effectLst>
              </a:rPr>
              <a:t>Those who have served well gain an excellent standing and great assurance in their faith in Christ Jesus.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990600"/>
            <a:ext cx="7696200" cy="2862322"/>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Sincere = Not double-tongued </a:t>
            </a:r>
          </a:p>
          <a:p>
            <a:r>
              <a:rPr lang="en-US" sz="3600" dirty="0">
                <a:effectLst>
                  <a:outerShdw blurRad="38100" dist="38100" dir="2700000" algn="tl">
                    <a:srgbClr val="000000">
                      <a:alpha val="43137"/>
                    </a:srgbClr>
                  </a:outerShdw>
                </a:effectLst>
              </a:rPr>
              <a:t>	</a:t>
            </a:r>
            <a:r>
              <a:rPr lang="en-US" sz="3600" dirty="0" err="1" smtClean="0">
                <a:effectLst>
                  <a:outerShdw blurRad="38100" dist="38100" dir="2700000" algn="tl">
                    <a:srgbClr val="000000">
                      <a:alpha val="43137"/>
                    </a:srgbClr>
                  </a:outerShdw>
                </a:effectLst>
              </a:rPr>
              <a:t>dilogos</a:t>
            </a:r>
            <a:r>
              <a:rPr lang="en-US" sz="3600" dirty="0" smtClean="0">
                <a:effectLst>
                  <a:outerShdw blurRad="38100" dist="38100" dir="2700000" algn="tl">
                    <a:srgbClr val="000000">
                      <a:alpha val="43137"/>
                    </a:srgbClr>
                  </a:outerShdw>
                </a:effectLst>
              </a:rPr>
              <a:t> </a:t>
            </a:r>
          </a:p>
          <a:p>
            <a:r>
              <a:rPr lang="en-US" sz="3600" dirty="0">
                <a:effectLst>
                  <a:outerShdw blurRad="38100" dist="38100" dir="2700000" algn="tl">
                    <a:srgbClr val="000000">
                      <a:alpha val="43137"/>
                    </a:srgbClr>
                  </a:outerShdw>
                </a:effectLst>
              </a:rPr>
              <a:t>	</a:t>
            </a:r>
            <a:r>
              <a:rPr lang="en-US" sz="3600" dirty="0" smtClean="0">
                <a:effectLst>
                  <a:outerShdw blurRad="38100" dist="38100" dir="2700000" algn="tl">
                    <a:srgbClr val="000000">
                      <a:alpha val="43137"/>
                    </a:srgbClr>
                  </a:outerShdw>
                </a:effectLst>
              </a:rPr>
              <a:t>Say one thing to one person, 	another to another</a:t>
            </a:r>
          </a:p>
          <a:p>
            <a:r>
              <a:rPr lang="en-US" sz="3600" dirty="0">
                <a:effectLst>
                  <a:outerShdw blurRad="38100" dist="38100" dir="2700000" algn="tl">
                    <a:srgbClr val="000000">
                      <a:alpha val="43137"/>
                    </a:srgbClr>
                  </a:outerShdw>
                </a:effectLst>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219200"/>
            <a:ext cx="8534400" cy="4893647"/>
          </a:xfrm>
          <a:prstGeom prst="rect">
            <a:avLst/>
          </a:prstGeom>
        </p:spPr>
        <p:txBody>
          <a:bodyPr wrap="square">
            <a:spAutoFit/>
          </a:bodyPr>
          <a:lstStyle/>
          <a:p>
            <a:r>
              <a:rPr lang="en-US" sz="2400" dirty="0">
                <a:effectLst>
                  <a:outerShdw blurRad="38100" dist="38100" dir="2700000" algn="tl">
                    <a:srgbClr val="000000">
                      <a:alpha val="43137"/>
                    </a:srgbClr>
                  </a:outerShdw>
                </a:effectLst>
              </a:rPr>
              <a:t>1 Timothy 3:8-13</a:t>
            </a:r>
          </a:p>
          <a:p>
            <a:r>
              <a:rPr lang="en-US" sz="2400" dirty="0">
                <a:effectLst>
                  <a:outerShdw blurRad="38100" dist="38100" dir="2700000" algn="tl">
                    <a:srgbClr val="000000">
                      <a:alpha val="43137"/>
                    </a:srgbClr>
                  </a:outerShdw>
                </a:effectLst>
              </a:rPr>
              <a:t>New International Version</a:t>
            </a:r>
          </a:p>
          <a:p>
            <a:r>
              <a:rPr lang="en-US" sz="2400" b="1" baseline="30000" dirty="0">
                <a:effectLst>
                  <a:outerShdw blurRad="38100" dist="38100" dir="2700000" algn="tl">
                    <a:srgbClr val="000000">
                      <a:alpha val="43137"/>
                    </a:srgbClr>
                  </a:outerShdw>
                </a:effectLst>
              </a:rPr>
              <a:t>8 </a:t>
            </a:r>
            <a:r>
              <a:rPr lang="en-US" sz="2400" dirty="0">
                <a:effectLst>
                  <a:outerShdw blurRad="38100" dist="38100" dir="2700000" algn="tl">
                    <a:srgbClr val="000000">
                      <a:alpha val="43137"/>
                    </a:srgbClr>
                  </a:outerShdw>
                </a:effectLst>
              </a:rPr>
              <a:t>In the same way, </a:t>
            </a:r>
            <a:r>
              <a:rPr lang="en-US" sz="2400" dirty="0" smtClean="0">
                <a:effectLst>
                  <a:outerShdw blurRad="38100" dist="38100" dir="2700000" algn="tl">
                    <a:srgbClr val="000000">
                      <a:alpha val="43137"/>
                    </a:srgbClr>
                  </a:outerShdw>
                </a:effectLst>
              </a:rPr>
              <a:t>deacons</a:t>
            </a:r>
            <a:r>
              <a:rPr lang="en-US" sz="2400" dirty="0">
                <a:effectLst>
                  <a:outerShdw blurRad="38100" dist="38100" dir="2700000" algn="tl">
                    <a:srgbClr val="000000">
                      <a:alpha val="43137"/>
                    </a:srgbClr>
                  </a:outerShdw>
                </a:effectLst>
              </a:rPr>
              <a:t> are to be worthy of respect, </a:t>
            </a:r>
            <a:r>
              <a:rPr lang="en-US" sz="2400" dirty="0">
                <a:solidFill>
                  <a:srgbClr val="FF0000"/>
                </a:solidFill>
                <a:effectLst>
                  <a:outerShdw blurRad="38100" dist="38100" dir="2700000" algn="tl">
                    <a:srgbClr val="000000">
                      <a:alpha val="43137"/>
                    </a:srgbClr>
                  </a:outerShdw>
                </a:effectLst>
              </a:rPr>
              <a:t>sincere</a:t>
            </a:r>
            <a:r>
              <a:rPr lang="en-US" sz="2400" dirty="0">
                <a:effectLst>
                  <a:outerShdw blurRad="38100" dist="38100" dir="2700000" algn="tl">
                    <a:srgbClr val="000000">
                      <a:alpha val="43137"/>
                    </a:srgbClr>
                  </a:outerShdw>
                </a:effectLst>
              </a:rPr>
              <a:t>, </a:t>
            </a:r>
            <a:r>
              <a:rPr lang="en-US" sz="2400" dirty="0">
                <a:solidFill>
                  <a:srgbClr val="FF0000"/>
                </a:solidFill>
                <a:effectLst>
                  <a:outerShdw blurRad="38100" dist="38100" dir="2700000" algn="tl">
                    <a:srgbClr val="000000">
                      <a:alpha val="43137"/>
                    </a:srgbClr>
                  </a:outerShdw>
                </a:effectLst>
              </a:rPr>
              <a:t>not indulging in much wine,</a:t>
            </a:r>
            <a:r>
              <a:rPr lang="en-US" sz="2400" dirty="0">
                <a:effectLst>
                  <a:outerShdw blurRad="38100" dist="38100" dir="2700000" algn="tl">
                    <a:srgbClr val="000000">
                      <a:alpha val="43137"/>
                    </a:srgbClr>
                  </a:outerShdw>
                </a:effectLst>
              </a:rPr>
              <a:t> and not pursuing dishonest gain. </a:t>
            </a:r>
            <a:r>
              <a:rPr lang="en-US" sz="2400" b="1" baseline="30000" dirty="0">
                <a:effectLst>
                  <a:outerShdw blurRad="38100" dist="38100" dir="2700000" algn="tl">
                    <a:srgbClr val="000000">
                      <a:alpha val="43137"/>
                    </a:srgbClr>
                  </a:outerShdw>
                </a:effectLst>
              </a:rPr>
              <a:t>9 </a:t>
            </a:r>
            <a:r>
              <a:rPr lang="en-US" sz="2400" dirty="0">
                <a:effectLst>
                  <a:outerShdw blurRad="38100" dist="38100" dir="2700000" algn="tl">
                    <a:srgbClr val="000000">
                      <a:alpha val="43137"/>
                    </a:srgbClr>
                  </a:outerShdw>
                </a:effectLst>
              </a:rPr>
              <a:t>They must keep hold of the deep truths of the faith with a clear conscience. </a:t>
            </a:r>
            <a:r>
              <a:rPr lang="en-US" sz="2400" b="1" baseline="30000" dirty="0">
                <a:effectLst>
                  <a:outerShdw blurRad="38100" dist="38100" dir="2700000" algn="tl">
                    <a:srgbClr val="000000">
                      <a:alpha val="43137"/>
                    </a:srgbClr>
                  </a:outerShdw>
                </a:effectLst>
              </a:rPr>
              <a:t>10 </a:t>
            </a:r>
            <a:r>
              <a:rPr lang="en-US" sz="2400" dirty="0">
                <a:effectLst>
                  <a:outerShdw blurRad="38100" dist="38100" dir="2700000" algn="tl">
                    <a:srgbClr val="000000">
                      <a:alpha val="43137"/>
                    </a:srgbClr>
                  </a:outerShdw>
                </a:effectLst>
              </a:rPr>
              <a:t>They must first be tested; and then if there is nothing against them, let them serve as deacons.</a:t>
            </a:r>
          </a:p>
          <a:p>
            <a:r>
              <a:rPr lang="en-US" sz="2400" b="1" baseline="30000" dirty="0">
                <a:effectLst>
                  <a:outerShdw blurRad="38100" dist="38100" dir="2700000" algn="tl">
                    <a:srgbClr val="000000">
                      <a:alpha val="43137"/>
                    </a:srgbClr>
                  </a:outerShdw>
                </a:effectLst>
              </a:rPr>
              <a:t>11 </a:t>
            </a:r>
            <a:r>
              <a:rPr lang="en-US" sz="2400" dirty="0">
                <a:effectLst>
                  <a:outerShdw blurRad="38100" dist="38100" dir="2700000" algn="tl">
                    <a:srgbClr val="000000">
                      <a:alpha val="43137"/>
                    </a:srgbClr>
                  </a:outerShdw>
                </a:effectLst>
              </a:rPr>
              <a:t>In the same way, the </a:t>
            </a:r>
            <a:r>
              <a:rPr lang="en-US" sz="2400" dirty="0" smtClean="0">
                <a:effectLst>
                  <a:outerShdw blurRad="38100" dist="38100" dir="2700000" algn="tl">
                    <a:srgbClr val="000000">
                      <a:alpha val="43137"/>
                    </a:srgbClr>
                  </a:outerShdw>
                </a:effectLst>
              </a:rPr>
              <a:t>women</a:t>
            </a:r>
            <a:r>
              <a:rPr lang="en-US" sz="2400" dirty="0">
                <a:effectLst>
                  <a:outerShdw blurRad="38100" dist="38100" dir="2700000" algn="tl">
                    <a:srgbClr val="000000">
                      <a:alpha val="43137"/>
                    </a:srgbClr>
                  </a:outerShdw>
                </a:effectLst>
              </a:rPr>
              <a:t> are to be worthy of respect, not malicious talkers but temperate and trustworthy in everything.</a:t>
            </a:r>
          </a:p>
          <a:p>
            <a:r>
              <a:rPr lang="en-US" sz="2400" b="1" baseline="30000" dirty="0">
                <a:effectLst>
                  <a:outerShdw blurRad="38100" dist="38100" dir="2700000" algn="tl">
                    <a:srgbClr val="000000">
                      <a:alpha val="43137"/>
                    </a:srgbClr>
                  </a:outerShdw>
                </a:effectLst>
              </a:rPr>
              <a:t>12 </a:t>
            </a:r>
            <a:r>
              <a:rPr lang="en-US" sz="2400" dirty="0">
                <a:effectLst>
                  <a:outerShdw blurRad="38100" dist="38100" dir="2700000" algn="tl">
                    <a:srgbClr val="000000">
                      <a:alpha val="43137"/>
                    </a:srgbClr>
                  </a:outerShdw>
                </a:effectLst>
              </a:rPr>
              <a:t>A deacon must be faithful to his wife and must manage his children and his household well. </a:t>
            </a:r>
            <a:r>
              <a:rPr lang="en-US" sz="2400" b="1" baseline="30000" dirty="0">
                <a:effectLst>
                  <a:outerShdw blurRad="38100" dist="38100" dir="2700000" algn="tl">
                    <a:srgbClr val="000000">
                      <a:alpha val="43137"/>
                    </a:srgbClr>
                  </a:outerShdw>
                </a:effectLst>
              </a:rPr>
              <a:t>13 </a:t>
            </a:r>
            <a:r>
              <a:rPr lang="en-US" sz="2400" dirty="0">
                <a:effectLst>
                  <a:outerShdw blurRad="38100" dist="38100" dir="2700000" algn="tl">
                    <a:srgbClr val="000000">
                      <a:alpha val="43137"/>
                    </a:srgbClr>
                  </a:outerShdw>
                </a:effectLst>
              </a:rPr>
              <a:t>Those who have served well gain an excellent standing and great assurance in their faith in Christ Jesus.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9219</TotalTime>
  <Words>118</Words>
  <Application>Microsoft Office PowerPoint</Application>
  <PresentationFormat>On-screen Show (4:3)</PresentationFormat>
  <Paragraphs>69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2</cp:revision>
  <dcterms:created xsi:type="dcterms:W3CDTF">2024-09-30T14:39:13Z</dcterms:created>
  <dcterms:modified xsi:type="dcterms:W3CDTF">2024-10-30T15:46:33Z</dcterms:modified>
</cp:coreProperties>
</file>